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728" r:id="rId1"/>
  </p:sldMasterIdLst>
  <p:notesMasterIdLst>
    <p:notesMasterId r:id="rId17"/>
  </p:notesMasterIdLst>
  <p:sldIdLst>
    <p:sldId id="256" r:id="rId2"/>
    <p:sldId id="293" r:id="rId3"/>
    <p:sldId id="311" r:id="rId4"/>
    <p:sldId id="310" r:id="rId5"/>
    <p:sldId id="312" r:id="rId6"/>
    <p:sldId id="314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28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6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2" y="56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BD229-A440-4744-81C5-4DEEA587FF81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5C667-4D50-42C1-ABA7-7C5C329FE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E1EDBFE-4ADB-44E1-988A-0B6E47E3AD83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1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C4C8-671D-4320-9E18-E2D43BBADCCE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8F3-4FD5-4B4B-BD1A-73C434E41DCF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96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ADBB-02D8-4B6B-A379-C37F56E7650D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8132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82C-4139-4F2A-AF9A-A9926DF80F14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5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EB89-CB44-4EFE-A20B-727963EF227E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D500-3C71-40AE-BBB8-4A505937DFC3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7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90FDE28-D79F-4788-9506-BD03EE762293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26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3F3AE69-514F-415E-BAAA-1F69F8C554CC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3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F7B1-5887-4F6D-8672-4A27DF3BE5D5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6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37E-5DF0-4316-963A-415DF493F217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3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861E-A4F8-4CB3-8CF7-0ACB52758AAC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5D9-3D63-419C-9E8C-2B8A97D03D7F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7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CAF8-823F-44E3-BF4E-73838A9CECB2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2648-22CB-49BB-9261-751BDAD12E43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5DBB-60C5-41CE-AD9D-3EE9FDB9B03F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0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DC0F-F78A-40A5-AE3A-4ECE747FAFF0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2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3FBADBB-02D8-4B6B-A379-C37F56E7650D}" type="datetime1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4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0CC2-818E-4C3F-9F81-0855A2F48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254" y="970705"/>
            <a:ext cx="10350382" cy="5729453"/>
          </a:xfrm>
        </p:spPr>
        <p:txBody>
          <a:bodyPr/>
          <a:lstStyle/>
          <a:p>
            <a:pPr algn="ctr" rtl="1"/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</a:t>
            </a:r>
            <a:r>
              <a:rPr lang="ar-IQ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فرانکفۆرت و تیۆرەوانانی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”</a:t>
            </a:r>
            <a:br>
              <a:rPr lang="ar-IQ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ar-JO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b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shahlaa.jabbar@su.edu.krd</a:t>
            </a:r>
            <a:b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ar-SA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b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7309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A1BCFC-1EF5-E596-F473-BAA448BD3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06B1-4AAB-4225-4EA4-E6B5B0E4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هۆکارەکانی بوون بە مرۆڤی تاک ڕەهەندی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BE7BD-1D5E-B05A-5DDD-9177DE7FB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603500"/>
            <a:ext cx="10800521" cy="3386483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sz="2800" b="1" i="1" dirty="0">
                <a:cs typeface="Unikurd Goran" panose="020B0604030504040204" pitchFamily="34" charset="-78"/>
              </a:rPr>
              <a:t>پێشکەوتنی تەکنۆلۆژی و ئیداری: </a:t>
            </a:r>
          </a:p>
          <a:p>
            <a:pPr marL="0" indent="0" algn="just" rtl="1">
              <a:buNone/>
            </a:pPr>
            <a:r>
              <a:rPr lang="ar-IQ" sz="2800" dirty="0">
                <a:cs typeface="Unikurd Goran" panose="020B0604030504040204" pitchFamily="34" charset="-78"/>
              </a:rPr>
              <a:t>یەکێکە لەو هۆکارانەی وادەکات مرۆڤ ببێتە تاک ڕەهەند، بەجۆرێک توانای بیرکردنەوەی ڕەخنەگرانەی نامێنێت. لەبەر ئەوەی تەکنۆلۆژیا و ئیدارە هەموو لایەنەکانی ژیانی تاک کۆنتڕۆڵ دەکەن-کار، کاتی دەسبەتاڵی و بەکاربردن-لێرەدا ئەوم هۆکارەیە کە ئامانج، بەها و پێوەرەکان بۆ تاک دەستنیشاندەکەن و رەفتار  وحەز و ئارەزووەکانی هەڵدەسەنگێنێن. بەدیوێکدا خۆشبژی و ئاسایش و توانا بەتاک دەبەخشن، بە دیوێکی دیکەدا، ئازادی و داهێنان و بەرپرسیارێتی لێ دەسەنێتەوە.</a:t>
            </a:r>
            <a:endParaRPr lang="en-US" sz="2000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9136E-5DAA-2F69-2BD1-A6D11DB1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2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84669-A1E6-1574-EA2D-AAD5C37F0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B714-2821-238C-A312-297C78A2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هۆکارەکانی بوون بە مرۆڤی تاک ڕەهەندی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C105-0ABA-CF6A-C298-45427F03D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603500"/>
            <a:ext cx="11423373" cy="3850309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sz="2800" b="1" i="1" dirty="0">
                <a:cs typeface="Unikurd Goran" panose="020B0604030504040204" pitchFamily="34" charset="-78"/>
              </a:rPr>
              <a:t>شێواویی کولتووریی: </a:t>
            </a:r>
          </a:p>
          <a:p>
            <a:pPr marL="0" indent="0" algn="just" rtl="1">
              <a:buNone/>
            </a:pPr>
            <a:r>
              <a:rPr lang="ar-IQ" sz="2600" dirty="0">
                <a:cs typeface="Unikurd Goran" panose="020B0604030504040204" pitchFamily="34" charset="-78"/>
              </a:rPr>
              <a:t>مارکیوزە پێیوایە کولتوور بە سروستی خۆی یەکێک لە ئامرازەکانی کۆنتڕۆڵکردن و ئاراستەکردن، لەبری ئەوەی ببێتە ئامرازێک بۆ ئازادبوون و شکاندنی کۆت و بەندەکان. کولتوور گوزارشتە لە بەها و پێوەر و نەریتەکان و چیرۆکگەلێکی هاوبەشە لەنێوان تاکەکان و کاریگەری لەسەر شێوازی بیرکردنەوە و هەڵسوکەتیان دروست دەکات. بەڵام لە کۆمەڵگەی پیشەسازی و پێشکەوتوودا، کولتوور دەبێتە ئامرازێک بۆ شێواندنی بیرکردنەوە و حەز وئارەزووەکان، بۆ ئەوەی لەگەڵ پێداویستییەکانی سەردەم-بەکاربردن و کۆنتڕۆڵکردنی کۆمەڵایەتی-خۆی بگونجێنێت، بەجۆرێک، کولتوور دەبیتە کاڵایەک و بەرهەمدەهێنرێت، دابەشدەکرێت و بەکاردەبرێت بەشێوەیەکی کۆمەڵی، ئیتر دەبێتە یەکانگیر و پابەندکراو و چوون یەک!</a:t>
            </a:r>
            <a:endParaRPr lang="en-US" sz="2600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28583-B79C-5B1A-97AD-EFA1C4B3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7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544163-4AED-D9F2-901B-55739151C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2533-D846-F8FA-DD93-46EC963F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هۆکارەکانی بوون بە مرۆڤی تاک ڕەهەندی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3D3AF-1C82-B995-84BF-2D5905A1E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603500"/>
            <a:ext cx="11039061" cy="3850309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sz="2800" b="1" i="1" dirty="0">
                <a:cs typeface="Unikurd Goran" panose="020B0604030504040204" pitchFamily="34" charset="-78"/>
              </a:rPr>
              <a:t>ڕەخنەگرتن و گۆڕان: </a:t>
            </a:r>
          </a:p>
          <a:p>
            <a:pPr marL="0" indent="0" algn="just" rtl="1">
              <a:buNone/>
            </a:pPr>
            <a:r>
              <a:rPr lang="ar-IQ" sz="2600" dirty="0">
                <a:cs typeface="Unikurd Goran" panose="020B0604030504040204" pitchFamily="34" charset="-78"/>
              </a:rPr>
              <a:t>مارکیوزە دەڵێت مرۆڤی تاک ڕەهەند توانستی بۆ ڕەخنەگرتن و گۆڕان نامێنێت، ڕازی دەبێت بەو واقیعەی واتێیدا دەژیت، بەجۆرێک هیچ هەوڵێک نادات بۆ باشترکردنی و گۆڕینی. رەخنەگرتن و گۆڕان دوو ئامرازی سەرەکین بۆ ئازادبوون لە کۆت و بەندەکان. لە کۆمەڵگەی پێشکەوتوودا، ڕەخنە و گۆڕان لەنێو دەبرێن لەڕێگەی دامەزراوەکانی دەوڵەت و تەکنۆلۆژیاوە، ئیتر دەکرێن بە دوو ئامراز بۆ پاراستن و پارێزگاریکردن لە دەسەڵات. دەسەڵات ڕەخنە و گۆرانەکان ڕێکدەخات، سنوورداریان دەکات  و ڕێکیاندەخات لەگەڵ پێداویستییەکانی بەرخۆری و کۆنتڕۆڵکاری کۆمەڵایەتی. بەم پێیە ڕەخنە و گۆڕان دەبنە شکڵێکی ڕازیبوون، خۆ گونجاندن و گوێڕایەڵیی! </a:t>
            </a:r>
            <a:endParaRPr lang="en-US" sz="2600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E4B97-3701-F2B8-9D24-A337D2C7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71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805CB-1B7D-D2DD-B751-196951A118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2A16-C319-E991-6F0C-0B0B9DCFC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چارەسەری ئەو حاڵەتە لەڕوانگەی مارکیوزەوە؟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40D3-2F64-3059-D4C5-6EA8DBAD7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603500"/>
            <a:ext cx="11039061" cy="3850309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sz="2600" dirty="0">
                <a:cs typeface="Unikurd Goran" panose="020B0604030504040204" pitchFamily="34" charset="-78"/>
              </a:rPr>
              <a:t>ئازادکردنی مرۆڤ لە بەکاربردنی کۆمەڵی، هاندانی ڕاگەیاندن و دەسەڵاتی کۆنتڕۆڵکار، هەروەها گەشەپێدانی هۆشیاری ڕەخنەیی و داهێنانکاری لای تاک. 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sz="2600" dirty="0">
                <a:cs typeface="Unikurd Goran" panose="020B0604030504040204" pitchFamily="34" charset="-78"/>
              </a:rPr>
              <a:t>هاندانی هونەر، سیاسەت و کولتوور و خوێندن، بۆ دۆزینەوەی ڕەهەندەکەی دیکەی مرۆڤ.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sz="2600" dirty="0">
                <a:cs typeface="Unikurd Goran" panose="020B0604030504040204" pitchFamily="34" charset="-78"/>
              </a:rPr>
              <a:t>دەستەبەرکردنی وەچەرخان و دەربڕینی ناڕەزایی لەلایەن گرووپە پەراوێزخراوەکان و لاوان و ئافرەتان و ژینگەپارێزان.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sz="2600" dirty="0">
                <a:cs typeface="Unikurd Goran" panose="020B0604030504040204" pitchFamily="34" charset="-78"/>
              </a:rPr>
              <a:t>گۆڕینی کار لەوەی کە ئامرازێک بێت بۆ بەرهەم و قازانج، بۆ ئامرازێک بۆ گوزارشتکردن لە خود و دروستکردنی مرۆڤ. لەگەڵیدا کەمکردنەوەی کاتژمێرەکانی کارکردن و زیادکردنی کاتی دەستبەتاڵی.</a:t>
            </a:r>
            <a:endParaRPr lang="en-US" sz="2600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B14A4-7A04-6801-1289-3AA67132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0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F4289-6FA3-D4CF-CA9E-58E0BFD29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B403-A84C-630E-DDA6-6A66C533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چارەسەری ئەو حاڵەتە لەڕوانگەی مارکیوزەوە؟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B5AD-BD0B-E562-DDC9-0AC4EAA1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2603501"/>
            <a:ext cx="11039061" cy="1358900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sz="2800" dirty="0">
                <a:cs typeface="Unikurd Goran" panose="020B0604030504040204" pitchFamily="34" charset="-78"/>
              </a:rPr>
              <a:t>پێشخستنی شێوازێکی </a:t>
            </a:r>
            <a:r>
              <a:rPr lang="ar-IQ" sz="2800">
                <a:cs typeface="Unikurd Goran" panose="020B0604030504040204" pitchFamily="34" charset="-78"/>
              </a:rPr>
              <a:t>ژیانی دیکە، </a:t>
            </a:r>
            <a:r>
              <a:rPr lang="ar-IQ" sz="2800" dirty="0">
                <a:cs typeface="Unikurd Goran" panose="020B0604030504040204" pitchFamily="34" charset="-78"/>
              </a:rPr>
              <a:t>کە بتوانێت بەرەنگاری دەسەڵات </a:t>
            </a:r>
            <a:r>
              <a:rPr lang="ar-IQ" sz="2800">
                <a:cs typeface="Unikurd Goran" panose="020B0604030504040204" pitchFamily="34" charset="-78"/>
              </a:rPr>
              <a:t>ببێتەوە و، </a:t>
            </a:r>
            <a:r>
              <a:rPr lang="ar-IQ" sz="2800" dirty="0">
                <a:cs typeface="Unikurd Goran" panose="020B0604030504040204" pitchFamily="34" charset="-78"/>
              </a:rPr>
              <a:t>هەوڵبدات بۆ دەستەبەرکردنی دادپەروەری و ئازادی و خۆشبژێوی بۆ هەمووان.</a:t>
            </a:r>
            <a:endParaRPr lang="en-US" sz="2800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1FB6A-9380-A82C-59FE-209A2229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4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52560" y="2083751"/>
            <a:ext cx="67556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Unikurd Goran" pitchFamily="34" charset="-78"/>
                <a:cs typeface="Unikurd Goran" pitchFamily="34" charset="-78"/>
              </a:rPr>
              <a:t>سوپاس</a:t>
            </a:r>
            <a:endParaRPr lang="en-US" sz="4400" dirty="0">
              <a:latin typeface="Unikurd Goran" pitchFamily="34" charset="-78"/>
              <a:cs typeface="Unikurd Gor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071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قوتابخانەی رەخنەیی یان قوتابخانەی فرانکفۆرت؟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40" y="2603499"/>
            <a:ext cx="11622156" cy="3958771"/>
          </a:xfrm>
        </p:spPr>
        <p:txBody>
          <a:bodyPr>
            <a:no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لە تیۆری هاوچەرخدا زۆر باسی تیۆری ڕەخنەیی دەکرێ، تیۆریی ڕەخنەیی بە واتای گشتیی، بەو تیۆرییە دەگووترێ کە بە مەبەستی گۆڕینی جیهان</a:t>
            </a:r>
            <a:r>
              <a:rPr lang="ku-Arab-IQ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ە و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 ڕەخنە لە دۆخی باو دەگرێ و خوازیاری گۆڕینی ڕادیکاڵە. دەتوانین تیۆری ڕەخنەیی ئاوا پێناسە بکەین؛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تیۆرێکە بۆ ئاشکراکردن و کەشفکردنی میکانیزمەکانی زاڵێتی بە نموونە؛ زاڵبوونی پیاو بەسەر ژندا نەتەوەیەک بەسەر نەتەوەیەک دەوڵەمەند بەسەر هەژار </a:t>
            </a:r>
            <a:r>
              <a:rPr lang="ku-Arab-IQ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 و 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هتد... هەوڵی گۆڕینی دۆخی کۆمەڵگایە بەرەو ئازادی و یەکسانی، وەک ئاشکرایە ئەو تیۆرییە بە شێوەی مۆدێرن لە ماڕکسەوە دەست پێدەکا و تا هەنووکەش بەردەوامی هەیە، کە بەچەند قۆناغێک و نەوەیەکدا تێپەڕیوە.</a:t>
            </a:r>
            <a:endParaRPr lang="ar-IQ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Unikurd Goran" panose="020B0604030504040204" pitchFamily="34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Goran" panose="020B0604030504040204" pitchFamily="34" charset="-78"/>
              </a:rPr>
              <a:t>تیۆریی ڕەخنەیی بە واتای تایبەت بە قوتابخانەی فڕانکفۆرت دەگووترێت، فڕانکفۆرت گرینگترین قوتابخانەی تیۆریی هاوچەرخە کە کاریگەری زۆری لەسەر زۆربەی ڕەوتە هزرییەکان داناوە. 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بیرۆکەیی ڕەخنەییەکانیان زیاتر لەو ڕەخنانە پێکهاتووە، کە ڕەخنە لە لایەنە جیاوازەکانی ژیان دەگرێت، زۆربەی چالاکیەکانیان بە چەشنی ڕەخنەیە، بەڵام ئامانجە بنەڕەتیەکەی ئەم قوتابخانەیە ڕەخنە گرتنە و بە گشتیی دەتوانین بڵێین' سەرچاوەی تیۆریی بیرمەندانی قوتابخانەی فڕانکفۆڕت بریتین لە: فەلسەفەی هیگڵ، فەلسەفە و تیۆرییەکانی ماڕکس، تیۆری ڤێبەر سەبارەت بە عەقڵانیبوون، هەروەها تیۆرەکانی فرۆید.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16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sz="1600" dirty="0">
                <a:latin typeface="Unikurd Goran" pitchFamily="34" charset="-78"/>
                <a:cs typeface="Unikurd Goran" pitchFamily="34" charset="-78"/>
              </a:rPr>
              <a:t> </a:t>
            </a:r>
            <a:endParaRPr lang="en-US" sz="16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1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FC94E-0525-052F-F1AF-051B31A5D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9F36-DE72-D956-3328-6762CF30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>
                <a:latin typeface="Unikurd Goran" pitchFamily="34" charset="-78"/>
                <a:cs typeface="Unikurd Goran" pitchFamily="34" charset="-78"/>
              </a:rPr>
              <a:t>قوتابخانەی رەخنەیی یان قوتابخانەی فرانکفۆرت؟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CF23-F560-4E0C-2C0F-4C97423C1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" y="2378212"/>
            <a:ext cx="10721009" cy="3958771"/>
          </a:xfrm>
        </p:spPr>
        <p:txBody>
          <a:bodyPr>
            <a:noAutofit/>
          </a:bodyPr>
          <a:lstStyle/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بیرۆکەیی ڕەخنەییەکانیان زیاتر لەو ڕەخنانە پێکهاتووە، کە ڕەخنە لە لایەنە جیاوازەکانی ژیان دەگرێت، زۆربەی چالاکیەکانیان بە چەشنی ڕەخنەیە، بەڵام ئامانجە بنەڕەتیەکەی ئەم قوتابخانەیە ڕەخنە گرتنە و بە گشتیی دەتوانین بڵێین' سەرچاوەی تیۆریی بیرمەندانی قوتابخانەی فڕانکفۆڕت بریتین لە: فەلسەفەی هیگڵ، فەلسەفە و تیۆرییەکانی ماڕکس، تیۆری ڤێبەر سەبارەت بە 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ئ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ەقڵانیبوون، هەروەها تیۆرەکانی فرۆید.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</a:t>
            </a: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بیریارە سەرەکییەکانی ئەم قوتابخانەی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ە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(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ماکس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 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هۆرکهایمەر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، 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تیۆدۆر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 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ئەدۆرنۆ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، 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هێربێرت</a:t>
            </a:r>
            <a:r>
              <a:rPr lang="ar-SA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 </a:t>
            </a:r>
            <a:r>
              <a:rPr lang="ar-SA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مارکۆزە</a:t>
            </a:r>
            <a:r>
              <a:rPr lang="ar-IQ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Unikurd Chimen" panose="020B0604030504040204" pitchFamily="34" charset="-78"/>
              </a:rPr>
              <a:t> و هابرماس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)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بوون و هزرەکانیان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بریتی بوو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ن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لە ڕەخنەگرتن لە ک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و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لتوور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،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شێوەی بیرکردنەوەی بۆڕژوازی، ڕەخنەگرتن لە کولتوور و ئایدیۆلۆژیا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،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وەک هۆکارێکی گرنگ بۆ ڕزگاربوون لە دەسەڵات، بەتایبەت لەو سەردەمەدا مرۆڤ لەدیدی ئەندامانی قوتابخانەی فڕانکفۆرتەوە، لەژێر بەرداشی دوو هێزی گەورەی خاوەن پای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ە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دا بوو، یەکەمیان بریتی بوو لە دەسەڵاتی خۆسەپێن و توندئاژۆیانە، کە ئەمەیان ڕوویەکی سیاسی هەبوو، لە هەمان کاتدا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،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دەسەڵاتی سستمی سەرمایەداریی و لیبڕالیزم، کە ئەمەیان دیوە مرۆیی و سروشتییەکەی مرۆڤی خستبوە ژێر پرسیارەوە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،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 ئاڕاستەیەکی تاک ڕەهەند</a:t>
            </a:r>
            <a:r>
              <a:rPr lang="ar-IQ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ی</a:t>
            </a:r>
            <a:r>
              <a:rPr lang="ar-SA" kern="0" dirty="0">
                <a:solidFill>
                  <a:srgbClr val="000000"/>
                </a:solidFill>
                <a:latin typeface="Calibri" panose="020F0502020204030204" pitchFamily="34" charset="0"/>
                <a:cs typeface="Unikurd Goran" panose="020B0604030504040204" pitchFamily="34" charset="-78"/>
              </a:rPr>
              <a:t>ی پێ بەخشیبوو. </a:t>
            </a: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Unikurd Goran" panose="020B0604030504040204" pitchFamily="34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ar-IQ" kern="0" dirty="0">
              <a:solidFill>
                <a:srgbClr val="000000"/>
              </a:solidFill>
              <a:latin typeface="Calibri" panose="020F0502020204030204" pitchFamily="34" charset="0"/>
              <a:cs typeface="Unikurd Goran" panose="020B0604030504040204" pitchFamily="34" charset="-78"/>
            </a:endParaRPr>
          </a:p>
          <a:p>
            <a:pPr algn="just" rtl="1">
              <a:lnSpc>
                <a:spcPct val="115000"/>
              </a:lnSpc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1600" dirty="0">
              <a:latin typeface="Unikurd Goran" pitchFamily="34" charset="-78"/>
              <a:cs typeface="Unikurd Goran" pitchFamily="34" charset="-78"/>
            </a:endParaRPr>
          </a:p>
          <a:p>
            <a:pPr marL="0" indent="0" algn="r" rtl="1">
              <a:buNone/>
            </a:pPr>
            <a:r>
              <a:rPr lang="ar-IQ" sz="1600" dirty="0">
                <a:latin typeface="Unikurd Goran" pitchFamily="34" charset="-78"/>
                <a:cs typeface="Unikurd Goran" pitchFamily="34" charset="-78"/>
              </a:rPr>
              <a:t> </a:t>
            </a:r>
            <a:endParaRPr lang="en-US" sz="1600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EDDBC-3FFC-B6D2-CB60-106044AF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9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62BE69-461E-5BC4-CB99-95626C87F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794E-AFF9-379E-73F5-07FD487A2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7650D-9171-ED4A-0C47-6150A3A2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603500"/>
            <a:ext cx="10906539" cy="3416300"/>
          </a:xfrm>
        </p:spPr>
        <p:txBody>
          <a:bodyPr>
            <a:noAutofit/>
          </a:bodyPr>
          <a:lstStyle/>
          <a:p>
            <a:pPr algn="r" rtl="1"/>
            <a:r>
              <a:rPr lang="ku-Arab-IQ" dirty="0">
                <a:cs typeface="Unikurd Goran" panose="020B0604030504040204" pitchFamily="34" charset="-78"/>
              </a:rPr>
              <a:t>هێربرت مارکیوزە، فەیلەسوف و بیرمەندی بەڕەگەز ئەڵمانی، لە دیارتریین ئەندامانی نەوەی یەکەمی قوتابخانەی فڕانکفۆرتە</a:t>
            </a:r>
            <a:r>
              <a:rPr lang="ar-IQ" dirty="0">
                <a:cs typeface="Unikurd Goran" panose="020B0604030504040204" pitchFamily="34" charset="-78"/>
              </a:rPr>
              <a:t>.</a:t>
            </a:r>
          </a:p>
          <a:p>
            <a:pPr algn="r" rtl="1"/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یەکێکە لەو کەسانەی بە ڕێبەر و پیشەنگی بزاڤ و شۆڕشی خوێندکاران دادەنرێت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algn="r" rtl="1"/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ئەو جیاواز لە تێڕوانینەکانی ماڕکس، پێی وانەبوو کە گۆڕان و شۆڕش لە سستمی سەرمایەداری بەدەست چینی کرێکارە، بەڵکو پێی وابوو دەبێت بیر لە هێز و چینێکی تر بک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رێتەوە،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کە بتوانێت بب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ێت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ە 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بزوێنەری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گۆڕان و شۆڕش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algn="r" rtl="1"/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ئەو هێز و چینەی کە ماڕکیوزە چاو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ی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 تێبڕیبوون بۆ ئەنجامدانی 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شۆڕش 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بریتیبوون لە توێژی گەنجان و خوێندکاران و تەواوی ئەو گرووپانەی کە لە پەراوێزی کۆمەڵگەدا دەژیان، یاخود ئەو چینەی کە لە هەموو ڕیزبەندییەکی کۆمەڵایەتی بەدوور بوون و پەراوێز خرابوون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r>
              <a:rPr lang="ar-IQ" sz="1600" dirty="0">
                <a:latin typeface="Unikurd Goran" panose="020B0604030504040204" pitchFamily="34" charset="-78"/>
                <a:cs typeface="Unikurd Goran" pitchFamily="34" charset="-78"/>
              </a:rPr>
              <a:t> </a:t>
            </a:r>
          </a:p>
          <a:p>
            <a:pPr algn="r" rtl="1"/>
            <a:r>
              <a:rPr lang="ku-Arab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مارکیوزە پێی وابوو چینی کرێکار ناتوانێت سەرکردایەتی گۆڕانکاری</a:t>
            </a:r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یەکان</a:t>
            </a:r>
            <a:r>
              <a:rPr lang="ku-Arab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بکات لەن</a:t>
            </a:r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ێ</a:t>
            </a:r>
            <a:r>
              <a:rPr lang="ku-Arab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 سستمی سەرمایەداری</a:t>
            </a:r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دا</a:t>
            </a:r>
            <a:r>
              <a:rPr lang="ku-Arab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، مادام دەسەڵات و ڕژێم لایەنگر</a:t>
            </a:r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بوونی</a:t>
            </a:r>
            <a:r>
              <a:rPr lang="ku-Arab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 ئەوانی کڕیوە و لەنێو خۆی گرتوون</a:t>
            </a:r>
            <a:r>
              <a:rPr lang="ar-IQ" dirty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7546B-A6FA-56D2-870C-001A600C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3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27340-36D3-8E3C-E4B5-C4922B8BC6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D970-EBF6-DA33-3166-C4ED8B79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30CF5-71DD-EA44-C401-8556BEA56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603500"/>
            <a:ext cx="10906539" cy="3416300"/>
          </a:xfrm>
        </p:spPr>
        <p:txBody>
          <a:bodyPr>
            <a:noAutofit/>
          </a:bodyPr>
          <a:lstStyle/>
          <a:p>
            <a:pPr algn="just" rtl="1"/>
            <a:r>
              <a:rPr lang="ku-Arab-IQ" dirty="0">
                <a:cs typeface="Unikurd Goran" panose="020B0604030504040204" pitchFamily="34" charset="-78"/>
              </a:rPr>
              <a:t>هێربرت مارکیوزە</a:t>
            </a:r>
            <a:r>
              <a:rPr lang="ar-IQ" dirty="0">
                <a:cs typeface="Unikurd Goran" panose="020B0604030504040204" pitchFamily="34" charset="-78"/>
              </a:rPr>
              <a:t> </a:t>
            </a:r>
            <a:r>
              <a:rPr lang="ku-Arab-IQ" dirty="0">
                <a:cs typeface="Unikurd Goran" panose="020B0604030504040204" pitchFamily="34" charset="-78"/>
              </a:rPr>
              <a:t>بۆ ژێرەوژوورکردنی کۆمەڵگەی سەرمایەداری کەوتە سۆرا</a:t>
            </a:r>
            <a:r>
              <a:rPr lang="ar-IQ" dirty="0">
                <a:cs typeface="Unikurd Goran" panose="020B0604030504040204" pitchFamily="34" charset="-78"/>
              </a:rPr>
              <a:t>خ</a:t>
            </a:r>
            <a:r>
              <a:rPr lang="ku-Arab-IQ" dirty="0">
                <a:cs typeface="Unikurd Goran" panose="020B0604030504040204" pitchFamily="34" charset="-78"/>
              </a:rPr>
              <a:t>کردنی هێزی نوێ کە داینەمۆی گۆڕان و شپرزەکردنی سستمی سەرمایەداری بن</a:t>
            </a:r>
            <a:endParaRPr lang="ar-IQ" dirty="0">
              <a:cs typeface="Unikurd Goran" panose="020B0604030504040204" pitchFamily="34" charset="-78"/>
            </a:endParaRPr>
          </a:p>
          <a:p>
            <a:pPr algn="just" rtl="1"/>
            <a:r>
              <a:rPr lang="ku-Arab-IQ" dirty="0">
                <a:cs typeface="Unikurd Goran" panose="020B0604030504040204" pitchFamily="34" charset="-78"/>
              </a:rPr>
              <a:t>لای ماڕکیوزە ئەو هێزە</a:t>
            </a:r>
            <a:r>
              <a:rPr lang="ar-IQ" dirty="0">
                <a:cs typeface="Unikurd Goran" panose="020B0604030504040204" pitchFamily="34" charset="-78"/>
              </a:rPr>
              <a:t> نوێیە</a:t>
            </a:r>
            <a:r>
              <a:rPr lang="ku-Arab-IQ" dirty="0">
                <a:cs typeface="Unikurd Goran" panose="020B0604030504040204" pitchFamily="34" charset="-78"/>
              </a:rPr>
              <a:t> بریتییە لە </a:t>
            </a:r>
            <a:r>
              <a:rPr lang="ar-IQ" dirty="0">
                <a:cs typeface="Unikurd Goran" panose="020B0604030504040204" pitchFamily="34" charset="-78"/>
              </a:rPr>
              <a:t>هێزی </a:t>
            </a:r>
            <a:r>
              <a:rPr lang="ku-Arab-IQ" dirty="0">
                <a:cs typeface="Unikurd Goran" panose="020B0604030504040204" pitchFamily="34" charset="-78"/>
              </a:rPr>
              <a:t>توێژی گەنجان</a:t>
            </a:r>
            <a:r>
              <a:rPr lang="ar-IQ" dirty="0">
                <a:cs typeface="Unikurd Goran" panose="020B0604030504040204" pitchFamily="34" charset="-78"/>
              </a:rPr>
              <a:t>،</a:t>
            </a:r>
            <a:r>
              <a:rPr lang="ku-Arab-IQ" dirty="0">
                <a:cs typeface="Unikurd Goran" panose="020B0604030504040204" pitchFamily="34" charset="-78"/>
              </a:rPr>
              <a:t> کە </a:t>
            </a:r>
            <a:r>
              <a:rPr lang="ar-IQ" dirty="0">
                <a:cs typeface="Unikurd Goran" panose="020B0604030504040204" pitchFamily="34" charset="-78"/>
              </a:rPr>
              <a:t>کردەی</a:t>
            </a:r>
            <a:r>
              <a:rPr lang="ku-Arab-IQ" dirty="0">
                <a:cs typeface="Unikurd Goran" panose="020B0604030504040204" pitchFamily="34" charset="-78"/>
              </a:rPr>
              <a:t> شاراوەیان هەیە</a:t>
            </a:r>
            <a:r>
              <a:rPr lang="ar-IQ" dirty="0">
                <a:cs typeface="Unikurd Goran" panose="020B0604030504040204" pitchFamily="34" charset="-78"/>
              </a:rPr>
              <a:t>،</a:t>
            </a:r>
            <a:r>
              <a:rPr lang="ku-Arab-IQ" dirty="0">
                <a:cs typeface="Unikurd Goran" panose="020B0604030504040204" pitchFamily="34" charset="-78"/>
              </a:rPr>
              <a:t> دەتوانن ببنە ڕێبەری ئەو گۆڕانکاریە. "بەو مانایەی کە ماڕکیوزە، لەبەرامبەر پاشەکشەی چینی پڕۆلیتاریا و گۆڕانیان لە هێزێکی ڕادیکاڵی شۆڕشگێڕ بۆ هێزێکی موحافیزکار و دژە شۆڕش، لەبەرئەوە</a:t>
            </a:r>
            <a:r>
              <a:rPr lang="ar-IQ" dirty="0">
                <a:cs typeface="Unikurd Goran" panose="020B0604030504040204" pitchFamily="34" charset="-78"/>
              </a:rPr>
              <a:t>یە</a:t>
            </a:r>
            <a:r>
              <a:rPr lang="ku-Arab-IQ" dirty="0">
                <a:cs typeface="Unikurd Goran" panose="020B0604030504040204" pitchFamily="34" charset="-78"/>
              </a:rPr>
              <a:t> بەدوای هیوایەک</a:t>
            </a:r>
            <a:r>
              <a:rPr lang="ar-IQ" dirty="0">
                <a:cs typeface="Unikurd Goran" panose="020B0604030504040204" pitchFamily="34" charset="-78"/>
              </a:rPr>
              <a:t>دا</a:t>
            </a:r>
            <a:r>
              <a:rPr lang="ku-Arab-IQ" dirty="0">
                <a:cs typeface="Unikurd Goran" panose="020B0604030504040204" pitchFamily="34" charset="-78"/>
              </a:rPr>
              <a:t> دەگ</a:t>
            </a:r>
            <a:r>
              <a:rPr lang="ar-IQ" dirty="0">
                <a:cs typeface="Unikurd Goran" panose="020B0604030504040204" pitchFamily="34" charset="-78"/>
              </a:rPr>
              <a:t>ە</a:t>
            </a:r>
            <a:r>
              <a:rPr lang="ku-Arab-IQ" dirty="0">
                <a:cs typeface="Unikurd Goran" panose="020B0604030504040204" pitchFamily="34" charset="-78"/>
              </a:rPr>
              <a:t>ڕا کە بتوان</a:t>
            </a:r>
            <a:r>
              <a:rPr lang="ar-IQ" dirty="0">
                <a:cs typeface="Unikurd Goran" panose="020B0604030504040204" pitchFamily="34" charset="-78"/>
              </a:rPr>
              <a:t>ێ</a:t>
            </a:r>
            <a:r>
              <a:rPr lang="ku-Arab-IQ" dirty="0">
                <a:cs typeface="Unikurd Goran" panose="020B0604030504040204" pitchFamily="34" charset="-78"/>
              </a:rPr>
              <a:t>ت ئەو دەسەڵاتە </a:t>
            </a:r>
            <a:r>
              <a:rPr lang="ar-IQ" dirty="0">
                <a:cs typeface="Unikurd Goran" panose="020B0604030504040204" pitchFamily="34" charset="-78"/>
              </a:rPr>
              <a:t>سەپێنراوەی</a:t>
            </a:r>
            <a:r>
              <a:rPr lang="ku-Arab-IQ" dirty="0">
                <a:cs typeface="Unikurd Goran" panose="020B0604030504040204" pitchFamily="34" charset="-78"/>
              </a:rPr>
              <a:t> سەرمایەداری بگۆڕێت بۆ ژیارێکی ئازاد و مرۆڤ دۆست</a:t>
            </a:r>
            <a:r>
              <a:rPr lang="ar-IQ" dirty="0">
                <a:cs typeface="Unikurd Goran" panose="020B0604030504040204" pitchFamily="34" charset="-78"/>
              </a:rPr>
              <a:t>.</a:t>
            </a:r>
          </a:p>
          <a:p>
            <a:pPr algn="just" rtl="1"/>
            <a:r>
              <a:rPr lang="ku-Arab-IQ" dirty="0">
                <a:cs typeface="Unikurd Goran" panose="020B0604030504040204" pitchFamily="34" charset="-78"/>
              </a:rPr>
              <a:t>لای </a:t>
            </a:r>
            <a:r>
              <a:rPr lang="ar-IQ" dirty="0">
                <a:cs typeface="Unikurd Goran" panose="020B0604030504040204" pitchFamily="34" charset="-78"/>
              </a:rPr>
              <a:t>مارکیوزە</a:t>
            </a:r>
            <a:r>
              <a:rPr lang="ku-Arab-IQ" dirty="0">
                <a:cs typeface="Unikurd Goran" panose="020B0604030504040204" pitchFamily="34" charset="-78"/>
              </a:rPr>
              <a:t>، توێژی گەنجان و ڕۆشنفکران و ئەوانەی لەدەرەوەی هەموو دابەشکردنێکی چینایەتیی</a:t>
            </a:r>
            <a:r>
              <a:rPr lang="ar-IQ" dirty="0">
                <a:cs typeface="Unikurd Goran" panose="020B0604030504040204" pitchFamily="34" charset="-78"/>
              </a:rPr>
              <a:t>دا</a:t>
            </a:r>
            <a:r>
              <a:rPr lang="ku-Arab-IQ" dirty="0">
                <a:cs typeface="Unikurd Goran" panose="020B0604030504040204" pitchFamily="34" charset="-78"/>
              </a:rPr>
              <a:t>ن و بەدەرن لە هەر جۆر ڕیزبەندییەکی سستمە کۆمەڵایەتییەکان، شیاوی ئەوەن کە بەهێزگەلی متمانە پێکراو هەژمار بکرێن</a:t>
            </a:r>
            <a:r>
              <a:rPr lang="ar-IQ" dirty="0">
                <a:cs typeface="Unikurd Goran" panose="020B0604030504040204" pitchFamily="34" charset="-78"/>
              </a:rPr>
              <a:t>.</a:t>
            </a:r>
            <a:endParaRPr lang="en-US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9B90F-F5E1-3AF4-4CBA-B8C460AD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4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D3D5A-D9C7-27C7-B81E-EE5CA2489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F4D4-E32E-DBBC-6679-53F68E55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AC761-6496-7216-01C3-44F9211A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10241916" cy="34163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هزری </a:t>
            </a:r>
            <a:r>
              <a:rPr lang="ku-Arab-IQ" sz="180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سەرەکی </a:t>
            </a: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ماڕکیوزە بریتی بوو لە داڕشتنی ژیارێکی کامڵ، کە دووربێت لە چەپاندن، "چونکە بەبروای ئەو هەم سیستەمی سەرمایەداری مرۆڤی ئاڕاستەکردوە بەرەو تاک رەهەندی، هەمیش کۆمەڵگەی بەرخۆر و خۆشگوزەرانی هاوچەرخ، لەڕێی دابینکردنی پێداویستی ساختە و سەپێنراوە ناپێویستەکانەوە، تاکەکانی ئاڕاستە کردوە و بووەتە ڕێگری سەرەکی لە بیرکردنەوەی رەخنەیی، لەبەرئەوە لای ماڕکیوزە دەبێ توێژی گەنجان بەو ئەرکە هەڵبستن و ئەو دۆخە داسەپاوەی کە پرە لە چەپاندن، لەبار ببردرێ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</a:p>
          <a:p>
            <a:pPr marL="0" indent="0" algn="just" rtl="1">
              <a:buNone/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r>
              <a:rPr lang="ku-Arab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رزگاربوونی کۆمەڵگە لەسەر دەستی هیچ یەک لەو گرووپانە نابێت کە لەلایەن سستمی سەرمایەدارییەوە دیسپلین کراون، بەڵکو کارێکی وا لە ڕێی گرووپە پەراوێزخراوەکان و چەوساوە و ئەو هێزانەوە ئەنجام دەدرێت، کە لەدەرەوەی بازنەی بەرهەم هێنانن</a:t>
            </a:r>
            <a:r>
              <a:rPr lang="ar-IQ" sz="1800" dirty="0">
                <a:effectLst/>
                <a:latin typeface="Unikurd Goran" panose="020B0604030504040204" pitchFamily="34" charset="-78"/>
                <a:ea typeface="Calibri" panose="020F0502020204030204" pitchFamily="34" charset="0"/>
                <a:cs typeface="Unikurd Goran" panose="020B0604030504040204" pitchFamily="34" charset="-78"/>
              </a:rPr>
              <a:t>.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B5D5C-8F1F-0F45-B28D-9AACD724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6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10A9D-C639-C536-F5F1-7F3728EBDD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8FD1-B193-C7A6-4CA6-EF5A1084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93F3B-5FDE-E92C-68A5-99273142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40" y="2468031"/>
            <a:ext cx="11118574" cy="3416300"/>
          </a:xfrm>
        </p:spPr>
        <p:txBody>
          <a:bodyPr>
            <a:noAutofit/>
          </a:bodyPr>
          <a:lstStyle/>
          <a:p>
            <a:pPr algn="just" rtl="1"/>
            <a:r>
              <a:rPr lang="ar-IQ" dirty="0">
                <a:cs typeface="Unikurd Goran" panose="020B0604030504040204" pitchFamily="34" charset="-78"/>
              </a:rPr>
              <a:t>لەبەر چەند هۆکارێک، مارکیوز پێیوابوو چینی کرێکاران ناتوانن جڵەوی گۆڕانکارییەکان بگرن و شۆڕش ئەنجام بدەن، لەو هۆکارانە: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١-هاتنەنێوەوەی تەکنۆلۆژیا و بە ماکینەبوون، هۆکاربووە بۆ کەمبوونەوەی کاری جەستەیی کرێکار، بەم شیوەیە کرێکار هەستی بە چەوساندنەوە کەمتربووەتەوە. ئەوەش وادەکات ئەم چینە نەتوانن بەرهەڵستی دەسەڵات بکەن.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٢-پێشکەتن لە خودی چینی کرێکاران دروست بووە، کرێکارە بەرهەمهێنەکان کە بە یەخە شینەکان ناودەبران، ژمارەیان کەمیکردووە بەهۆکاری بونی ماکینە و ڕۆبۆتەکان، لەئەنجامدا، ژمارەی کرێکاری یاخە سپی کە بەرهەمهێن نین، زیادیکردووە، دواتر ئەم ڕەوشە شێوازی ڕیکخستنی کرێکاران و پەیوەندییەکانی بەرهەمهێنانو  کارکردنی گۆڕیوە، چەوساندنە و ماندووبون وشێوازەکانی گۆڕیوە بۆ فۆڕمێکی دیکە. 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٣-چینی کرێکار هۆشیاری چینایەتی و کۆمەڵآیەتی لەدەستداوە، بەم پێیە ئەم چینە ئامادە نییە بۆ ئەوەی دروشمی شۆرش و گۆڕانکارییەکان هەڵبگرێت. 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٤-باڵادەستی و نفوزی چینایەتی بەردەوام لەنیو خودی چینەکەدا بوونی هەیە، بەجۆرێک لەڕووی ئیداری ە ڕیکخستنەوە خودی چین دەچەوسێنرێتەوە.</a:t>
            </a:r>
          </a:p>
          <a:p>
            <a:pPr marL="0" indent="0" algn="just" rtl="1">
              <a:buNone/>
            </a:pPr>
            <a:endParaRPr lang="ar-IQ" dirty="0"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endParaRPr lang="ar-IQ" dirty="0"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endParaRPr lang="ar-IQ" dirty="0">
              <a:cs typeface="Unikurd Goran" panose="020B0604030504040204" pitchFamily="34" charset="-78"/>
            </a:endParaRPr>
          </a:p>
          <a:p>
            <a:pPr marL="0" indent="0" algn="just" rtl="1">
              <a:buNone/>
            </a:pPr>
            <a:endParaRPr lang="en-US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0625-41B3-3174-EEED-AE225B33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6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522DC-AF94-6C57-60BE-D352307B6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02BA6-5935-0847-8D58-0641FB66A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30E55-08AD-66B4-DC07-0AB929987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2603500"/>
            <a:ext cx="10906539" cy="34163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ئەو پێشکەوتنەی لە بواری تەکنۆلۆژیا و لایەنە جیاوازەکانی کۆمەڵگە ڕوویانداوە کاریگەری لەسەر لایەنی ڕۆحی و کولتووری مرۆڤ دروست کردووە، هۆکاربوە بۆ لەدەستدانی ئازادییەکان. ئەمە وایکردووە مرۆڤی ئەم سەردەمە ببێتە مرۆڤیکی تاک ڕەهەند.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مرۆڤی سەدەی بیست (و بیست و یەک) دووچاری ڕەوشێکی توندئاژۆیی بوونەتەوە، بەجۆرێک سەرمایەداری و ژیانی بەکاربەری و دەسەڵآتی تەکنۆلۆژیا بەر مرۆڤەوە. تەکنۆلۆژیا خەونی مرۆڤی پرابردوو بووە، ئێستا و لەم سەردەمە تەکنۆلۆژیا بووە بە بەڵآ و دێوەزمەی مرۆڤ. مرۆڤی سەردەم مرۆڤی بەشتبووە. هەست و توانای ڕەخنەگرتنی لێ سەنراوەتەوە. هەوڵی گۆڕانکاری نادات و مرۆڤێکی کۆیلە و ملکەچی دەسەڵات دەرەچی. مرۆڤ خۆی هەڵبژاردن ناکات، بەڵکو ئەوە پێیوایە هەڵبژاردە دەکات، بەڵام ناتوانێت هەڵبژاردەی خۆی هەبێت.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مرۆڤ لە کۆمەڵگەی سەرمایەداری و کۆمەڵگەی بەرخۆریدا وەک یەکیان لێدێت و بەیەک دەچن لە ڕووی ئەو شتانەی بۆیان گرنگە و ئەوەی چۆن بیرەکەنەوە و شیوازیا ژیانیان. </a:t>
            </a:r>
          </a:p>
          <a:p>
            <a:pPr marL="0" indent="0" algn="just" rtl="1">
              <a:buNone/>
            </a:pPr>
            <a:r>
              <a:rPr lang="ar-IQ" dirty="0">
                <a:cs typeface="Unikurd Goran" panose="020B0604030504040204" pitchFamily="34" charset="-78"/>
              </a:rPr>
              <a:t>بەڕای ئەو ناتوانرێت بەرەنگاری ئەو ڕەوشە ببینەوە، بەڵکو تەکنۆلۆژیا ببێتە خزمەتکاری مرۆڤ نەک لە زاتی خۆی دەرکێشێت. </a:t>
            </a:r>
          </a:p>
          <a:p>
            <a:pPr marL="0" indent="0" algn="just" rtl="1">
              <a:buNone/>
            </a:pPr>
            <a:endParaRPr lang="en-US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B2E53-BE53-856A-81AC-F880ED1D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E91140-5ECD-3B4D-0A1D-CE67DAABF6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14B7-5BA4-1A16-F39D-7C6435E9B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ku-Arab-IQ" dirty="0">
                <a:latin typeface="Unikurd Goran" pitchFamily="34" charset="-78"/>
                <a:cs typeface="Unikurd Goran" pitchFamily="34" charset="-78"/>
              </a:rPr>
              <a:t>هێربرت مارکیوزە و مرۆڤی تاک ڕەهەند</a:t>
            </a:r>
            <a:endParaRPr lang="en-US" dirty="0">
              <a:latin typeface="Unikurd Goran" pitchFamily="34" charset="-78"/>
              <a:cs typeface="Unikurd Goran" pitchFamily="34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45D5-E297-C4D4-E724-FAA035607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6" y="2603500"/>
            <a:ext cx="11463130" cy="3416300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کۆمەڵگەی پیشەسازی و سەرمایەداری و بەرخۆری، توانیویەتی هەموو هزرەکانی بەربەرەکانی و ململانێ و شۆڕشگێری هەڵمژێتە نێو خۆیەوە، بەجۆرێک ئەو هزرانە بکاتە هزری ملکەچکردن و ڕازیبوون، ئیتر کۆمەڵگە دووچاری شۆڕش و بزوتنەوە کۆمەڵآیەتییەکان نابێتەوە.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ئەو پێشکەوتنە تەکنۆلۆژی و پیشەسازییەی کۆمەڵگە پێیان گەشتوە، توانستی پێداوە کە هەموو جیاوازی و ناچونیەکییەکان لەنێو بەرێت. هەر دەنگێکی ناڕەزایی یان دژ بە دەسەڵات هەبێت، کۆمەڵگە هەڵی دەمژێتەوە لەڕێگەی بە سستمکردن و ڕێخراوەکردنی ئەقڵانییەت.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ئەقڵانییەت هەموو لایەنەکانی ژیانی تاکی سەردەمی گرتووەتەوە و تاکی داگیرکردووە و کردوویە بە کۆیلە و کۆت و بەندی کردووە.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رۆژانە هەموو ئامرازەکانی ئەنجامدانی گۆڕان لەدەست دەدەین.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ئەو بەردەستبوونەی کاڵآ و شمەک و زۆر و بۆرییەی سستمی سەرمایەداری هێناویەتییە ئاراوە، وایکردووە بەرەو پێش نەچین، بەڵکو ببین بە مرۆڤی بەرخۆر و ملکەچ.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سۆشیەڵ میدیا ڕۆڵێکی کاریگەری هەبووە لە بە کۆیلەکردن، بەجۆرێک مرۆڤیکردوە بە کۆیلەی زانیارییەکان. 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IQ" dirty="0">
                <a:cs typeface="Unikurd Goran" panose="020B0604030504040204" pitchFamily="34" charset="-78"/>
              </a:rPr>
              <a:t>بەرخۆری بووە بە بەشێکی نووساو بە ژیانی کۆمەڵایەتییەوە، سۆشیەڵ میدیا وایکردوە بەردەوام کڕیار لەپەیوەندیدابێت بە فرۆشیارەوە، فرۆشیار بەردەوام کڕیار پەلکێش دەکات بۆ بەکاربردن و کڕینی بەرهەمەکانی.</a:t>
            </a:r>
            <a:endParaRPr lang="en-US" dirty="0">
              <a:cs typeface="Unikurd Goran" panose="020B0604030504040204" pitchFamily="34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82F19-B397-BF03-090C-DDA770D2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5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13970</TotalTime>
  <Words>1721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Arabic Typesetting</vt:lpstr>
      <vt:lpstr>Arial</vt:lpstr>
      <vt:lpstr>Calibri</vt:lpstr>
      <vt:lpstr>Century Gothic</vt:lpstr>
      <vt:lpstr>Unikurd Goran</vt:lpstr>
      <vt:lpstr>Wingdings</vt:lpstr>
      <vt:lpstr>Wingdings 3</vt:lpstr>
      <vt:lpstr>Ion Boardroom</vt:lpstr>
      <vt:lpstr>“فرانکفۆرت و تیۆرەوانانی”    shahlaa.jabbar@su.edu.krd      </vt:lpstr>
      <vt:lpstr>قوتابخانەی رەخنەیی یان قوتابخانەی فرانکفۆرت؟</vt:lpstr>
      <vt:lpstr>قوتابخانەی رەخنەیی یان قوتابخانەی فرانکفۆرت؟</vt:lpstr>
      <vt:lpstr>هێربرت مارکیوزە و مرۆڤی تاک ڕەهەند</vt:lpstr>
      <vt:lpstr>هێربرت مارکیوزە و مرۆڤی تاک ڕەهەند</vt:lpstr>
      <vt:lpstr>هێربرت مارکیوزە و مرۆڤی تاک ڕەهەند</vt:lpstr>
      <vt:lpstr>هێربرت مارکیوزە و مرۆڤی تاک ڕەهەند</vt:lpstr>
      <vt:lpstr>هێربرت مارکیوزە و مرۆڤی تاک ڕەهەند</vt:lpstr>
      <vt:lpstr>هێربرت مارکیوزە و مرۆڤی تاک ڕەهەند</vt:lpstr>
      <vt:lpstr>هۆکارەکانی بوون بە مرۆڤی تاک ڕەهەندی</vt:lpstr>
      <vt:lpstr>هۆکارەکانی بوون بە مرۆڤی تاک ڕەهەندی</vt:lpstr>
      <vt:lpstr>هۆکارەکانی بوون بە مرۆڤی تاک ڕەهەندی</vt:lpstr>
      <vt:lpstr>چارەسەری ئەو حاڵەتە لەڕوانگەی مارکیوزەوە؟</vt:lpstr>
      <vt:lpstr>چارەسەری ئەو حاڵەتە لەڕوانگەی مارکیوزەوە؟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metals</dc:title>
  <dc:creator>Farkhanda Athar</dc:creator>
  <cp:lastModifiedBy>Lenovo.co</cp:lastModifiedBy>
  <cp:revision>598</cp:revision>
  <dcterms:created xsi:type="dcterms:W3CDTF">2020-10-25T06:34:15Z</dcterms:created>
  <dcterms:modified xsi:type="dcterms:W3CDTF">2024-03-02T21:06:02Z</dcterms:modified>
</cp:coreProperties>
</file>