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4DC8-6733-8DAA-841E-23C063E085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01C733-9918-6AD5-ADCC-63809FF79A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70F64E-37AA-4C63-6931-81393E65EF46}"/>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5" name="Footer Placeholder 4">
            <a:extLst>
              <a:ext uri="{FF2B5EF4-FFF2-40B4-BE49-F238E27FC236}">
                <a16:creationId xmlns:a16="http://schemas.microsoft.com/office/drawing/2014/main" id="{02D71938-14BE-7E11-D74C-ECB54D0D16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38F30-3DC5-6D50-19A9-F02DA7C0642C}"/>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30155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E1D73-07AD-7C56-2DC5-AFF5E8B5BE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D9C782-3C5D-122C-C7D1-3D94CB2E0B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7C3458-38F7-D6D5-08C7-11A3AEC9BF2B}"/>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5" name="Footer Placeholder 4">
            <a:extLst>
              <a:ext uri="{FF2B5EF4-FFF2-40B4-BE49-F238E27FC236}">
                <a16:creationId xmlns:a16="http://schemas.microsoft.com/office/drawing/2014/main" id="{858A47E4-6916-ECC5-73A2-B480FAD43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134B8-D029-1183-F199-0D8AE22A2E38}"/>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211721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733DE6-5206-DBBF-E74B-52382F13C0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6AB16D-B4A4-B1F6-60BD-31051B46E0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8212D-44BF-9C9A-BF3D-652CA6F4CFFC}"/>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5" name="Footer Placeholder 4">
            <a:extLst>
              <a:ext uri="{FF2B5EF4-FFF2-40B4-BE49-F238E27FC236}">
                <a16:creationId xmlns:a16="http://schemas.microsoft.com/office/drawing/2014/main" id="{95A3F694-E90C-D8B9-DE92-13F12513A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D35DF2-B7E6-F395-DA0C-5B75CA84B5BF}"/>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3929410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F3405-6136-616E-55F3-81BFF7D731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ABEA34-0B6D-7A5A-8D6F-F97C305E44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29EBF-44D6-0C9D-4FBA-51304910FCDD}"/>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5" name="Footer Placeholder 4">
            <a:extLst>
              <a:ext uri="{FF2B5EF4-FFF2-40B4-BE49-F238E27FC236}">
                <a16:creationId xmlns:a16="http://schemas.microsoft.com/office/drawing/2014/main" id="{D2BDA864-0EF2-2022-2F62-5B7DA5C48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1E8D9-A271-3CCA-8692-3ED6A4B790C4}"/>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347964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C42F7-0A73-30E4-268D-E12006C65C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32FB05-F02A-9C13-2862-1197A567AF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A4A566-B074-BC56-541B-2019172C3F3B}"/>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5" name="Footer Placeholder 4">
            <a:extLst>
              <a:ext uri="{FF2B5EF4-FFF2-40B4-BE49-F238E27FC236}">
                <a16:creationId xmlns:a16="http://schemas.microsoft.com/office/drawing/2014/main" id="{3A7B7220-0CC4-B1BE-B9D4-2A236062C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866D2-3104-9DC8-498A-D9785ED41DCC}"/>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77732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0B93E-4001-30DF-57FE-1BECD2DF58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459871-F3F6-A1D4-5E2C-897C493B9A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7864A3-3DB1-6644-F75F-182EE29FD1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755DD9-9723-0421-09DE-55677FE2FC9B}"/>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6" name="Footer Placeholder 5">
            <a:extLst>
              <a:ext uri="{FF2B5EF4-FFF2-40B4-BE49-F238E27FC236}">
                <a16:creationId xmlns:a16="http://schemas.microsoft.com/office/drawing/2014/main" id="{92341A16-E133-F8A8-8E75-5BEA46CB63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05CF45-A2F0-6C3D-02D5-324CB9B62952}"/>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360104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E589E-1AEB-CAAC-B1D7-ED38183E13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66C35A-FF3A-E9C1-F002-2F4349CFE6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D02755-7D85-FE1F-D97C-4E1FEC63BA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8D8CB0-9204-E86C-EB67-C8855D810E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D39EDC-8A13-5290-A29D-B9DC84CBE4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399CA7-9E71-6D6A-59CB-383436C1FAB4}"/>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8" name="Footer Placeholder 7">
            <a:extLst>
              <a:ext uri="{FF2B5EF4-FFF2-40B4-BE49-F238E27FC236}">
                <a16:creationId xmlns:a16="http://schemas.microsoft.com/office/drawing/2014/main" id="{EF5C4577-FFC3-E200-81BA-4BCBCDB4FA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52F22B-FF59-DADF-0137-4182672AF26A}"/>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347829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9700-DD6D-F72D-5AD2-F517346541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079459-82CE-FE69-86DC-D576151A7332}"/>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4" name="Footer Placeholder 3">
            <a:extLst>
              <a:ext uri="{FF2B5EF4-FFF2-40B4-BE49-F238E27FC236}">
                <a16:creationId xmlns:a16="http://schemas.microsoft.com/office/drawing/2014/main" id="{5C3E4C32-0E7E-8867-930A-C9A9724C9C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904EE6-C963-4CC4-978D-5D4F55AE05CF}"/>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2783687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279EFB-1E35-CD7A-0476-8DEF196634AE}"/>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3" name="Footer Placeholder 2">
            <a:extLst>
              <a:ext uri="{FF2B5EF4-FFF2-40B4-BE49-F238E27FC236}">
                <a16:creationId xmlns:a16="http://schemas.microsoft.com/office/drawing/2014/main" id="{73C47EC5-3FAE-8D7D-403C-91FCD6D4B6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034913-4D87-2D4E-9CE7-DCA34992AB58}"/>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22039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B631A-2AB0-CD9A-55C4-DB767ABB80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C1EA66-69FB-4E7D-99C9-B2B8D9A018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8EF84E-6280-D1E6-229F-3FB7738F6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4D2327-F6E4-9DBE-9B07-D33756FC07BE}"/>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6" name="Footer Placeholder 5">
            <a:extLst>
              <a:ext uri="{FF2B5EF4-FFF2-40B4-BE49-F238E27FC236}">
                <a16:creationId xmlns:a16="http://schemas.microsoft.com/office/drawing/2014/main" id="{3A1E47B9-F80D-BC64-473C-708FBB7C7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58D025-C08B-AD3F-265C-B896394710E4}"/>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30367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89F3B-322C-A90C-0862-A6E1C21292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6FBED8-6073-2B99-F535-F143D6D515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517D79-79D6-4167-F54F-DE0B9739A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F81B84-2729-22FF-A924-C0B7314526C2}"/>
              </a:ext>
            </a:extLst>
          </p:cNvPr>
          <p:cNvSpPr>
            <a:spLocks noGrp="1"/>
          </p:cNvSpPr>
          <p:nvPr>
            <p:ph type="dt" sz="half" idx="10"/>
          </p:nvPr>
        </p:nvSpPr>
        <p:spPr/>
        <p:txBody>
          <a:bodyPr/>
          <a:lstStyle/>
          <a:p>
            <a:fld id="{63CFC304-4C44-4BCB-8D13-80943C2A6415}" type="datetimeFigureOut">
              <a:rPr lang="en-US" smtClean="0"/>
              <a:t>6/9/2022</a:t>
            </a:fld>
            <a:endParaRPr lang="en-US"/>
          </a:p>
        </p:txBody>
      </p:sp>
      <p:sp>
        <p:nvSpPr>
          <p:cNvPr id="6" name="Footer Placeholder 5">
            <a:extLst>
              <a:ext uri="{FF2B5EF4-FFF2-40B4-BE49-F238E27FC236}">
                <a16:creationId xmlns:a16="http://schemas.microsoft.com/office/drawing/2014/main" id="{00B7AB11-0C03-54D0-D2B6-47209EF9AE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B445A-1E88-E3AE-5068-8117310DE22D}"/>
              </a:ext>
            </a:extLst>
          </p:cNvPr>
          <p:cNvSpPr>
            <a:spLocks noGrp="1"/>
          </p:cNvSpPr>
          <p:nvPr>
            <p:ph type="sldNum" sz="quarter" idx="12"/>
          </p:nvPr>
        </p:nvSpPr>
        <p:spPr/>
        <p:txBody>
          <a:bodyPr/>
          <a:lstStyle/>
          <a:p>
            <a:fld id="{1ABB2DD8-C4F6-47AD-B1C5-02DF5BDBFF06}" type="slidenum">
              <a:rPr lang="en-US" smtClean="0"/>
              <a:t>‹#›</a:t>
            </a:fld>
            <a:endParaRPr lang="en-US"/>
          </a:p>
        </p:txBody>
      </p:sp>
    </p:spTree>
    <p:extLst>
      <p:ext uri="{BB962C8B-B14F-4D97-AF65-F5344CB8AC3E}">
        <p14:creationId xmlns:p14="http://schemas.microsoft.com/office/powerpoint/2010/main" val="427753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F4DD48-FBC4-AED7-5FFD-BF78CA3A4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5270B6-B8B0-2D6E-F593-97F62E6D9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871EE7-45B9-9ACB-AD98-FC5DBFB5CD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FC304-4C44-4BCB-8D13-80943C2A6415}" type="datetimeFigureOut">
              <a:rPr lang="en-US" smtClean="0"/>
              <a:t>6/9/2022</a:t>
            </a:fld>
            <a:endParaRPr lang="en-US"/>
          </a:p>
        </p:txBody>
      </p:sp>
      <p:sp>
        <p:nvSpPr>
          <p:cNvPr id="5" name="Footer Placeholder 4">
            <a:extLst>
              <a:ext uri="{FF2B5EF4-FFF2-40B4-BE49-F238E27FC236}">
                <a16:creationId xmlns:a16="http://schemas.microsoft.com/office/drawing/2014/main" id="{B9ADF868-BA2C-0B6F-C616-37C89102B5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0F0FE0-2CFD-BA66-4977-9957EB3935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B2DD8-C4F6-47AD-B1C5-02DF5BDBFF06}" type="slidenum">
              <a:rPr lang="en-US" smtClean="0"/>
              <a:t>‹#›</a:t>
            </a:fld>
            <a:endParaRPr lang="en-US"/>
          </a:p>
        </p:txBody>
      </p:sp>
    </p:spTree>
    <p:extLst>
      <p:ext uri="{BB962C8B-B14F-4D97-AF65-F5344CB8AC3E}">
        <p14:creationId xmlns:p14="http://schemas.microsoft.com/office/powerpoint/2010/main" val="1929444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3E161-33EE-09D3-3469-583667B9BAF0}"/>
              </a:ext>
            </a:extLst>
          </p:cNvPr>
          <p:cNvSpPr>
            <a:spLocks noGrp="1"/>
          </p:cNvSpPr>
          <p:nvPr>
            <p:ph type="ctrTitle"/>
          </p:nvPr>
        </p:nvSpPr>
        <p:spPr>
          <a:xfrm>
            <a:off x="729521" y="406400"/>
            <a:ext cx="9144000" cy="2387600"/>
          </a:xfrm>
        </p:spPr>
        <p:txBody>
          <a:bodyPr/>
          <a:lstStyle/>
          <a:p>
            <a:r>
              <a:rPr lang="en-US" dirty="0" err="1"/>
              <a:t>Shakar</a:t>
            </a:r>
            <a:r>
              <a:rPr lang="en-US" dirty="0"/>
              <a:t> M.A.</a:t>
            </a:r>
          </a:p>
        </p:txBody>
      </p:sp>
      <p:sp>
        <p:nvSpPr>
          <p:cNvPr id="3" name="Subtitle 2">
            <a:extLst>
              <a:ext uri="{FF2B5EF4-FFF2-40B4-BE49-F238E27FC236}">
                <a16:creationId xmlns:a16="http://schemas.microsoft.com/office/drawing/2014/main" id="{560D95C4-E875-D80D-A115-77109F2F7027}"/>
              </a:ext>
            </a:extLst>
          </p:cNvPr>
          <p:cNvSpPr>
            <a:spLocks noGrp="1"/>
          </p:cNvSpPr>
          <p:nvPr>
            <p:ph type="subTitle" idx="1"/>
          </p:nvPr>
        </p:nvSpPr>
        <p:spPr>
          <a:xfrm>
            <a:off x="729521" y="2601119"/>
            <a:ext cx="9144000" cy="3319996"/>
          </a:xfrm>
        </p:spPr>
        <p:txBody>
          <a:bodyPr>
            <a:normAutofit/>
          </a:bodyPr>
          <a:lstStyle/>
          <a:p>
            <a:r>
              <a:rPr lang="en-US" sz="7200" dirty="0"/>
              <a:t>SPSS  </a:t>
            </a:r>
          </a:p>
          <a:p>
            <a:r>
              <a:rPr lang="en-US" sz="11500" dirty="0"/>
              <a:t>               </a:t>
            </a:r>
            <a:r>
              <a:rPr lang="en-US" sz="1800" dirty="0"/>
              <a:t>fourth stage</a:t>
            </a:r>
          </a:p>
          <a:p>
            <a:r>
              <a:rPr lang="en-US" sz="1800" dirty="0"/>
              <a:t>                                                                                         </a:t>
            </a:r>
            <a:r>
              <a:rPr lang="en-US" sz="1800" dirty="0" err="1"/>
              <a:t>Shakar.Azeez@su.edu.krd</a:t>
            </a:r>
            <a:endParaRPr lang="en-US" sz="1800" dirty="0"/>
          </a:p>
          <a:p>
            <a:endParaRPr lang="en-US" sz="11500" dirty="0"/>
          </a:p>
        </p:txBody>
      </p:sp>
    </p:spTree>
    <p:extLst>
      <p:ext uri="{BB962C8B-B14F-4D97-AF65-F5344CB8AC3E}">
        <p14:creationId xmlns:p14="http://schemas.microsoft.com/office/powerpoint/2010/main" val="3491977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DAAE05-9516-CF8F-5F40-E80DE02B7CE9}"/>
              </a:ext>
            </a:extLst>
          </p:cNvPr>
          <p:cNvSpPr>
            <a:spLocks noGrp="1"/>
          </p:cNvSpPr>
          <p:nvPr>
            <p:ph idx="1"/>
          </p:nvPr>
        </p:nvSpPr>
        <p:spPr>
          <a:xfrm>
            <a:off x="838200" y="689548"/>
            <a:ext cx="10515600" cy="5487415"/>
          </a:xfrm>
        </p:spPr>
        <p:txBody>
          <a:bodyPr/>
          <a:lstStyle/>
          <a:p>
            <a:pPr indent="-6350" algn="l" rtl="0">
              <a:lnSpc>
                <a:spcPct val="114000"/>
              </a:lnSpc>
              <a:spcAft>
                <a:spcPts val="765"/>
              </a:spcAft>
            </a:pPr>
            <a:r>
              <a:rPr lang="en-US" sz="1800" b="1" dirty="0">
                <a:solidFill>
                  <a:srgbClr val="FF0000"/>
                </a:solidFill>
                <a:effectLst/>
                <a:latin typeface="Times New Roman" panose="02020603050405020304" pitchFamily="18" charset="0"/>
                <a:ea typeface="Times New Roman" panose="02020603050405020304" pitchFamily="18" charset="0"/>
              </a:rPr>
              <a:t>Data:</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This menu allows you to make changes to the data editor. The important features are insert variables, which is used to split the file by a grouping variable; and select case, which is used to run analyses on only a selected sample of cases. </a:t>
            </a:r>
            <a:r>
              <a:rPr lang="ar-SA" sz="1800" dirty="0">
                <a:solidFill>
                  <a:srgbClr val="000000"/>
                </a:solidFill>
                <a:effectLst/>
                <a:latin typeface="Calibri" panose="020F0502020204030204" pitchFamily="34" charset="0"/>
                <a:ea typeface="Ali_K_Alwand" pitchFamily="2" charset="-78"/>
                <a:cs typeface="Ali_K_Alwand" pitchFamily="2" charset="-78"/>
              </a:rPr>
              <a:t>ئةم ليستة زؤر كارى طرنطمان بؤ ئةنجام دةدات كة بؤ كارى داتاكان ثيَويستمان ثيََيةتى وةك ئم قةرمانانةى خوارةوة</a:t>
            </a:r>
            <a:r>
              <a:rPr lang="ar-S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153035" marR="45720" indent="3701415" algn="l" rtl="1">
              <a:lnSpc>
                <a:spcPct val="146000"/>
              </a:lnSpc>
              <a:spcAft>
                <a:spcPts val="140"/>
              </a:spcAft>
            </a:pPr>
            <a:r>
              <a:rPr lang="ar-SA"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dirty="0">
                <a:solidFill>
                  <a:srgbClr val="FF0000"/>
                </a:solidFill>
                <a:effectLst/>
                <a:latin typeface="Times New Roman" panose="02020603050405020304" pitchFamily="18" charset="0"/>
                <a:ea typeface="Times New Roman" panose="02020603050405020304" pitchFamily="18" charset="0"/>
              </a:rPr>
              <a:t>A-Data-------------define variable properties</a:t>
            </a:r>
            <a:r>
              <a:rPr lang="ar-SA"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53035" marR="45720" indent="3701415" algn="just" rtl="1">
              <a:lnSpc>
                <a:spcPct val="146000"/>
              </a:lnSpc>
              <a:spcAft>
                <a:spcPts val="140"/>
              </a:spcAft>
            </a:pPr>
            <a:r>
              <a:rPr lang="ar-SA"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sz="1800" dirty="0">
                <a:solidFill>
                  <a:srgbClr val="000000"/>
                </a:solidFill>
                <a:effectLst/>
                <a:latin typeface="Calibri" panose="020F0502020204030204" pitchFamily="34" charset="0"/>
                <a:ea typeface="Ali_K_Alwand" pitchFamily="2" charset="-78"/>
                <a:cs typeface="Ali_K_Alwand" pitchFamily="2" charset="-78"/>
              </a:rPr>
              <a:t> ليرةدا دةتوانين طورانكارى لة خاسيةتى طؤراوةكان بكةين كة ثيشتر دياريمان كردية وة هةروةها زانيارى تةواومان دةداتى دةربارةى طؤراوةكان </a:t>
            </a:r>
            <a:endParaRPr lang="en-US" sz="1800" dirty="0">
              <a:solidFill>
                <a:srgbClr val="000000"/>
              </a:solidFill>
              <a:effectLst/>
              <a:latin typeface="Calibri" panose="020F0502020204030204" pitchFamily="34" charset="0"/>
              <a:ea typeface="Calibri" panose="020F0502020204030204" pitchFamily="34" charset="0"/>
            </a:endParaRPr>
          </a:p>
          <a:p>
            <a:pPr algn="l" rtl="0">
              <a:lnSpc>
                <a:spcPct val="116000"/>
              </a:lnSpc>
              <a:spcAft>
                <a:spcPts val="800"/>
              </a:spcAft>
            </a:pP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Arial" panose="020B0604020202020204" pitchFamily="34" charset="0"/>
                <a:ea typeface="Arial" panose="020B0604020202020204" pitchFamily="34" charset="0"/>
              </a:rPr>
              <a:t>SPSS offers a wizard-type tool that helps you to set all variable properties using an interactive interface. Although it can be used for all types of variables, it is especially useful for categorical variables, as it scans the actual variables for all distinct values. From the menu select </a:t>
            </a:r>
            <a:r>
              <a:rPr lang="en-US" sz="1800" dirty="0">
                <a:solidFill>
                  <a:srgbClr val="008080"/>
                </a:solidFill>
                <a:effectLst/>
                <a:latin typeface="Arial" panose="020B0604020202020204" pitchFamily="34" charset="0"/>
                <a:ea typeface="Arial" panose="020B0604020202020204" pitchFamily="34" charset="0"/>
              </a:rPr>
              <a:t>Data &gt; Define variable properties</a:t>
            </a:r>
            <a:r>
              <a:rPr lang="en-US" sz="1800" dirty="0">
                <a:solidFill>
                  <a:srgbClr val="000000"/>
                </a:solidFill>
                <a:effectLst/>
                <a:latin typeface="Arial" panose="020B0604020202020204" pitchFamily="34" charset="0"/>
                <a:ea typeface="Arial" panose="020B0604020202020204" pitchFamily="34" charset="0"/>
              </a:rPr>
              <a:t> ; then a first panel appears that lets you select the variables for which you want to set or change properties: </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13505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321B36-D580-89E2-2178-1AA31FFE5627}"/>
              </a:ext>
            </a:extLst>
          </p:cNvPr>
          <p:cNvSpPr>
            <a:spLocks noGrp="1"/>
          </p:cNvSpPr>
          <p:nvPr>
            <p:ph type="subTitle" idx="1"/>
          </p:nvPr>
        </p:nvSpPr>
        <p:spPr>
          <a:xfrm>
            <a:off x="1524000" y="629587"/>
            <a:ext cx="9144000" cy="5171606"/>
          </a:xfrm>
        </p:spPr>
        <p:txBody>
          <a:bodyPr/>
          <a:lstStyle/>
          <a:p>
            <a:endParaRPr lang="en-US" dirty="0"/>
          </a:p>
        </p:txBody>
      </p:sp>
      <p:grpSp>
        <p:nvGrpSpPr>
          <p:cNvPr id="4" name="Group 3">
            <a:extLst>
              <a:ext uri="{FF2B5EF4-FFF2-40B4-BE49-F238E27FC236}">
                <a16:creationId xmlns:a16="http://schemas.microsoft.com/office/drawing/2014/main" id="{B809FAC8-9FEF-AC12-8072-A27770FF468A}"/>
              </a:ext>
            </a:extLst>
          </p:cNvPr>
          <p:cNvGrpSpPr/>
          <p:nvPr/>
        </p:nvGrpSpPr>
        <p:grpSpPr>
          <a:xfrm>
            <a:off x="2398426" y="1056807"/>
            <a:ext cx="7974767" cy="4534524"/>
            <a:chOff x="0" y="0"/>
            <a:chExt cx="6475556" cy="4126302"/>
          </a:xfrm>
        </p:grpSpPr>
        <p:sp>
          <p:nvSpPr>
            <p:cNvPr id="5" name="Shape 20300">
              <a:extLst>
                <a:ext uri="{FF2B5EF4-FFF2-40B4-BE49-F238E27FC236}">
                  <a16:creationId xmlns:a16="http://schemas.microsoft.com/office/drawing/2014/main" id="{A72CB243-76C2-5420-A3E1-30C831CDD75F}"/>
                </a:ext>
              </a:extLst>
            </p:cNvPr>
            <p:cNvSpPr/>
            <p:nvPr/>
          </p:nvSpPr>
          <p:spPr>
            <a:xfrm>
              <a:off x="51" y="1016"/>
              <a:ext cx="6412357" cy="3743833"/>
            </a:xfrm>
            <a:custGeom>
              <a:avLst/>
              <a:gdLst/>
              <a:ahLst/>
              <a:cxnLst/>
              <a:rect l="0" t="0" r="0" b="0"/>
              <a:pathLst>
                <a:path w="6412357" h="3743833">
                  <a:moveTo>
                    <a:pt x="0" y="0"/>
                  </a:moveTo>
                  <a:lnTo>
                    <a:pt x="6412357" y="0"/>
                  </a:lnTo>
                  <a:lnTo>
                    <a:pt x="6412357" y="3743833"/>
                  </a:lnTo>
                  <a:lnTo>
                    <a:pt x="0" y="3743833"/>
                  </a:lnTo>
                  <a:lnTo>
                    <a:pt x="0" y="0"/>
                  </a:lnTo>
                </a:path>
              </a:pathLst>
            </a:custGeom>
            <a:ln w="0" cap="flat">
              <a:miter lim="127000"/>
            </a:ln>
          </p:spPr>
          <p:style>
            <a:lnRef idx="0">
              <a:srgbClr val="000000">
                <a:alpha val="0"/>
              </a:srgbClr>
            </a:lnRef>
            <a:fillRef idx="1">
              <a:srgbClr val="FFF9EE"/>
            </a:fillRef>
            <a:effectRef idx="0">
              <a:scrgbClr r="0" g="0" b="0"/>
            </a:effectRef>
            <a:fontRef idx="none"/>
          </p:style>
          <p:txBody>
            <a:bodyPr/>
            <a:lstStyle/>
            <a:p>
              <a:endParaRPr lang="en-US"/>
            </a:p>
          </p:txBody>
        </p:sp>
        <p:pic>
          <p:nvPicPr>
            <p:cNvPr id="6" name="Picture 5">
              <a:extLst>
                <a:ext uri="{FF2B5EF4-FFF2-40B4-BE49-F238E27FC236}">
                  <a16:creationId xmlns:a16="http://schemas.microsoft.com/office/drawing/2014/main" id="{5B339DA8-B74C-F4D2-EAB5-A7662AC23688}"/>
                </a:ext>
              </a:extLst>
            </p:cNvPr>
            <p:cNvPicPr/>
            <p:nvPr/>
          </p:nvPicPr>
          <p:blipFill>
            <a:blip r:embed="rId2"/>
            <a:stretch>
              <a:fillRect/>
            </a:stretch>
          </p:blipFill>
          <p:spPr>
            <a:xfrm>
              <a:off x="0" y="0"/>
              <a:ext cx="6409690" cy="3742690"/>
            </a:xfrm>
            <a:prstGeom prst="rect">
              <a:avLst/>
            </a:prstGeom>
          </p:spPr>
        </p:pic>
        <p:sp>
          <p:nvSpPr>
            <p:cNvPr id="7" name="Rectangle 6">
              <a:extLst>
                <a:ext uri="{FF2B5EF4-FFF2-40B4-BE49-F238E27FC236}">
                  <a16:creationId xmlns:a16="http://schemas.microsoft.com/office/drawing/2014/main" id="{14F3C3A6-6FF8-4DFE-A401-0E95306582C6}"/>
                </a:ext>
              </a:extLst>
            </p:cNvPr>
            <p:cNvSpPr/>
            <p:nvPr/>
          </p:nvSpPr>
          <p:spPr>
            <a:xfrm>
              <a:off x="6412484" y="3590376"/>
              <a:ext cx="63072" cy="253122"/>
            </a:xfrm>
            <a:prstGeom prst="rect">
              <a:avLst/>
            </a:prstGeom>
            <a:ln>
              <a:noFill/>
            </a:ln>
          </p:spPr>
          <p:txBody>
            <a:bodyPr vert="horz" lIns="0" tIns="0" rIns="0" bIns="0" rtlCol="0">
              <a:noAutofit/>
            </a:bodyPr>
            <a:lstStyle/>
            <a:p>
              <a:pPr algn="l" rtl="0">
                <a:lnSpc>
                  <a:spcPct val="107000"/>
                </a:lnSpc>
                <a:spcAft>
                  <a:spcPts val="800"/>
                </a:spcAft>
              </a:pPr>
              <a:r>
                <a:rPr lang="en-US" sz="1350">
                  <a:solidFill>
                    <a:srgbClr val="000000"/>
                  </a:solidFill>
                  <a:effectLst/>
                  <a:latin typeface="Arial" panose="020B0604020202020204" pitchFamily="34" charset="0"/>
                  <a:ea typeface="Arial" panose="020B0604020202020204" pitchFamily="34" charset="0"/>
                </a:rPr>
                <a:t> </a:t>
              </a:r>
              <a:endParaRPr lang="en-US" sz="1100">
                <a:solidFill>
                  <a:srgbClr val="000000"/>
                </a:solidFill>
                <a:effectLst/>
                <a:latin typeface="Calibri" panose="020F0502020204030204" pitchFamily="34" charset="0"/>
                <a:ea typeface="Calibri" panose="020F0502020204030204" pitchFamily="34" charset="0"/>
              </a:endParaRPr>
            </a:p>
          </p:txBody>
        </p:sp>
        <p:sp>
          <p:nvSpPr>
            <p:cNvPr id="8" name="Rectangle 7">
              <a:extLst>
                <a:ext uri="{FF2B5EF4-FFF2-40B4-BE49-F238E27FC236}">
                  <a16:creationId xmlns:a16="http://schemas.microsoft.com/office/drawing/2014/main" id="{AD042E1F-D20D-4D5F-DD7D-A4C4A7225118}"/>
                </a:ext>
              </a:extLst>
            </p:cNvPr>
            <p:cNvSpPr/>
            <p:nvPr/>
          </p:nvSpPr>
          <p:spPr>
            <a:xfrm>
              <a:off x="3204718" y="3901922"/>
              <a:ext cx="50673" cy="224380"/>
            </a:xfrm>
            <a:prstGeom prst="rect">
              <a:avLst/>
            </a:prstGeom>
            <a:ln>
              <a:noFill/>
            </a:ln>
          </p:spPr>
          <p:txBody>
            <a:bodyPr vert="horz" lIns="0" tIns="0" rIns="0" bIns="0" rtlCol="0">
              <a:noAutofit/>
            </a:bodyPr>
            <a:lstStyle/>
            <a:p>
              <a:pPr algn="l" rtl="0">
                <a:lnSpc>
                  <a:spcPct val="107000"/>
                </a:lnSpc>
                <a:spcAft>
                  <a:spcPts val="800"/>
                </a:spcAft>
              </a:pPr>
              <a:r>
                <a:rPr lang="en-US" sz="1200">
                  <a:solidFill>
                    <a:srgbClr val="000000"/>
                  </a:solidFill>
                  <a:effectLst/>
                  <a:latin typeface="Times New Roman" panose="02020603050405020304" pitchFamily="18" charset="0"/>
                  <a:ea typeface="Times New Roman" panose="02020603050405020304" pitchFamily="18" charset="0"/>
                </a:rPr>
                <a:t> </a:t>
              </a:r>
              <a:endParaRPr lang="en-US" sz="1100">
                <a:solidFill>
                  <a:srgbClr val="000000"/>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3626908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99C70-4D9A-9377-E9B8-59D920092096}"/>
              </a:ext>
            </a:extLst>
          </p:cNvPr>
          <p:cNvSpPr>
            <a:spLocks noGrp="1"/>
          </p:cNvSpPr>
          <p:nvPr>
            <p:ph type="title"/>
          </p:nvPr>
        </p:nvSpPr>
        <p:spPr>
          <a:xfrm>
            <a:off x="838200" y="365125"/>
            <a:ext cx="10515600" cy="1673537"/>
          </a:xfrm>
        </p:spPr>
        <p:txBody>
          <a:bodyPr>
            <a:normAutofit/>
          </a:bodyPr>
          <a:lstStyle/>
          <a:p>
            <a:r>
              <a:rPr lang="en-US" sz="2000" dirty="0">
                <a:solidFill>
                  <a:srgbClr val="000000"/>
                </a:solidFill>
                <a:effectLst/>
                <a:latin typeface="Arial" panose="020B0604020202020204" pitchFamily="34" charset="0"/>
                <a:ea typeface="Arial" panose="020B0604020202020204" pitchFamily="34" charset="0"/>
              </a:rPr>
              <a:t>Select the variables; you can also limit the number of cases to scan (useful with very large files) and as the tool is best use with categorical variables, you can also limit the number of values (codes) that should be displayed (to avoid surprises with continuous variables....) </a:t>
            </a:r>
            <a:br>
              <a:rPr lang="en-US" sz="2000" dirty="0">
                <a:solidFill>
                  <a:srgbClr val="000000"/>
                </a:solidFill>
                <a:effectLst/>
                <a:latin typeface="Arial" panose="020B0604020202020204" pitchFamily="34" charset="0"/>
                <a:ea typeface="Arial" panose="020B0604020202020204" pitchFamily="34" charset="0"/>
              </a:rPr>
            </a:br>
            <a:r>
              <a:rPr lang="en-US" sz="2000" dirty="0">
                <a:solidFill>
                  <a:srgbClr val="000000"/>
                </a:solidFill>
                <a:effectLst/>
                <a:latin typeface="Arial" panose="020B0604020202020204" pitchFamily="34" charset="0"/>
                <a:ea typeface="Arial" panose="020B0604020202020204" pitchFamily="34" charset="0"/>
              </a:rPr>
              <a:t>When you click </a:t>
            </a:r>
            <a:r>
              <a:rPr lang="en-US" sz="2000" dirty="0">
                <a:solidFill>
                  <a:srgbClr val="000000"/>
                </a:solidFill>
                <a:effectLst/>
                <a:highlight>
                  <a:srgbClr val="00FFFF"/>
                </a:highlight>
                <a:latin typeface="Arial" panose="020B0604020202020204" pitchFamily="34" charset="0"/>
                <a:ea typeface="Arial" panose="020B0604020202020204" pitchFamily="34" charset="0"/>
              </a:rPr>
              <a:t>continue</a:t>
            </a:r>
            <a:r>
              <a:rPr lang="en-US" sz="2000" dirty="0">
                <a:solidFill>
                  <a:srgbClr val="000000"/>
                </a:solidFill>
                <a:effectLst/>
                <a:latin typeface="Arial" panose="020B0604020202020204" pitchFamily="34" charset="0"/>
                <a:ea typeface="Arial" panose="020B0604020202020204" pitchFamily="34" charset="0"/>
              </a:rPr>
              <a:t> the next panel will show: </a:t>
            </a:r>
            <a:endParaRPr lang="en-US" sz="4800" dirty="0"/>
          </a:p>
        </p:txBody>
      </p:sp>
      <p:pic>
        <p:nvPicPr>
          <p:cNvPr id="4" name="Content Placeholder 3">
            <a:extLst>
              <a:ext uri="{FF2B5EF4-FFF2-40B4-BE49-F238E27FC236}">
                <a16:creationId xmlns:a16="http://schemas.microsoft.com/office/drawing/2014/main" id="{895D5D21-489B-AF9D-6350-358809490D08}"/>
              </a:ext>
            </a:extLst>
          </p:cNvPr>
          <p:cNvPicPr>
            <a:picLocks noGrp="1"/>
          </p:cNvPicPr>
          <p:nvPr>
            <p:ph idx="1"/>
          </p:nvPr>
        </p:nvPicPr>
        <p:blipFill>
          <a:blip r:embed="rId2"/>
          <a:stretch>
            <a:fillRect/>
          </a:stretch>
        </p:blipFill>
        <p:spPr>
          <a:xfrm>
            <a:off x="1169233" y="1825625"/>
            <a:ext cx="8708889" cy="4440264"/>
          </a:xfrm>
          <a:prstGeom prst="rect">
            <a:avLst/>
          </a:prstGeom>
        </p:spPr>
      </p:pic>
    </p:spTree>
    <p:extLst>
      <p:ext uri="{BB962C8B-B14F-4D97-AF65-F5344CB8AC3E}">
        <p14:creationId xmlns:p14="http://schemas.microsoft.com/office/powerpoint/2010/main" val="2177102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261</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Shakar M.A.</vt:lpstr>
      <vt:lpstr>PowerPoint Presentation</vt:lpstr>
      <vt:lpstr>PowerPoint Presentation</vt:lpstr>
      <vt:lpstr>Select the variables; you can also limit the number of cases to scan (useful with very large files) and as the tool is best use with categorical variables, you can also limit the number of values (codes) that should be displayed (to avoid surprises with continuous variables....)  When you click continue the next panel will show: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dc:creator>
  <cp:lastModifiedBy>MAX</cp:lastModifiedBy>
  <cp:revision>3</cp:revision>
  <dcterms:created xsi:type="dcterms:W3CDTF">2022-06-08T23:06:52Z</dcterms:created>
  <dcterms:modified xsi:type="dcterms:W3CDTF">2022-06-09T12:25:26Z</dcterms:modified>
</cp:coreProperties>
</file>