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1" r:id="rId4"/>
    <p:sldId id="258" r:id="rId5"/>
    <p:sldId id="259"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917796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91228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433119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998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8766669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174783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2281784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0260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270710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0979022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4794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2/28/2022</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98748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839200" cy="5334000"/>
          </a:xfrm>
        </p:spPr>
        <p:txBody>
          <a:bodyPr>
            <a:normAutofit lnSpcReduction="10000"/>
          </a:bodyPr>
          <a:lstStyle/>
          <a:p>
            <a:pPr algn="l"/>
            <a:r>
              <a:rPr lang="en-US" dirty="0" smtClean="0">
                <a:latin typeface="Times New Roman"/>
                <a:ea typeface="Calibri"/>
              </a:rPr>
              <a:t>* As </a:t>
            </a:r>
            <a:r>
              <a:rPr lang="en-US" dirty="0">
                <a:latin typeface="Times New Roman"/>
                <a:ea typeface="Calibri"/>
              </a:rPr>
              <a:t>the interests of foreign countries are represented by the </a:t>
            </a:r>
            <a:r>
              <a:rPr lang="en-US" dirty="0" smtClean="0">
                <a:latin typeface="Times New Roman"/>
                <a:ea typeface="Calibri"/>
              </a:rPr>
              <a:t>objectives </a:t>
            </a:r>
            <a:r>
              <a:rPr lang="en-US" dirty="0">
                <a:latin typeface="Times New Roman"/>
                <a:ea typeface="Calibri"/>
              </a:rPr>
              <a:t>of its foreign </a:t>
            </a:r>
            <a:r>
              <a:rPr lang="en-US" dirty="0" smtClean="0">
                <a:latin typeface="Times New Roman"/>
                <a:ea typeface="Calibri"/>
              </a:rPr>
              <a:t>policy,</a:t>
            </a:r>
          </a:p>
          <a:p>
            <a:pPr marL="0" indent="0" algn="l">
              <a:buNone/>
            </a:pPr>
            <a:r>
              <a:rPr lang="en-US" dirty="0" smtClean="0">
                <a:latin typeface="Times New Roman"/>
                <a:ea typeface="Calibri"/>
              </a:rPr>
              <a:t>* which </a:t>
            </a:r>
            <a:r>
              <a:rPr lang="en-US" dirty="0">
                <a:latin typeface="Times New Roman"/>
                <a:ea typeface="Calibri"/>
              </a:rPr>
              <a:t>is the basic means through which each country can express its strategic principles and aspirations and defend its international </a:t>
            </a:r>
            <a:endParaRPr lang="ar-IQ" dirty="0" smtClean="0">
              <a:latin typeface="Times New Roman"/>
              <a:ea typeface="Calibri"/>
            </a:endParaRPr>
          </a:p>
          <a:p>
            <a:pPr marL="0" indent="0" algn="l">
              <a:buNone/>
            </a:pPr>
            <a:r>
              <a:rPr lang="en-US" dirty="0" smtClean="0">
                <a:latin typeface="Times New Roman"/>
                <a:ea typeface="Calibri"/>
              </a:rPr>
              <a:t>reputation </a:t>
            </a:r>
            <a:r>
              <a:rPr lang="en-US" dirty="0">
                <a:latin typeface="Times New Roman"/>
                <a:ea typeface="Calibri"/>
              </a:rPr>
              <a:t>and prestige,</a:t>
            </a:r>
            <a:endParaRPr lang="en-US" dirty="0" smtClean="0"/>
          </a:p>
          <a:p>
            <a:pPr marL="0" indent="0" algn="l">
              <a:buNone/>
            </a:pPr>
            <a:r>
              <a:rPr lang="en-US" dirty="0" smtClean="0">
                <a:latin typeface="Times New Roman"/>
                <a:ea typeface="Calibri"/>
              </a:rPr>
              <a:t>* Iraq </a:t>
            </a:r>
            <a:r>
              <a:rPr lang="en-US" dirty="0">
                <a:latin typeface="Times New Roman"/>
                <a:ea typeface="Calibri"/>
              </a:rPr>
              <a:t>has an arduous task for its foreign policy to be successful in expressing the objectives of the state and its unity and credibility.</a:t>
            </a:r>
            <a:endParaRPr lang="en-US" dirty="0"/>
          </a:p>
          <a:p>
            <a:pPr algn="l">
              <a:buFont typeface="Arial" pitchFamily="34" charset="0"/>
              <a:buChar char="•"/>
            </a:pPr>
            <a:r>
              <a:rPr lang="en-US" dirty="0" smtClean="0">
                <a:latin typeface="Times New Roman"/>
                <a:ea typeface="Calibri"/>
              </a:rPr>
              <a:t>With </a:t>
            </a:r>
            <a:r>
              <a:rPr lang="en-US" dirty="0">
                <a:latin typeface="Times New Roman"/>
                <a:ea typeface="Calibri"/>
              </a:rPr>
              <a:t>success and stability, as it has a task more difficult than the first is to achieve stability of the internal environment to reflect on its foreign policy and directions, </a:t>
            </a:r>
            <a:endParaRPr lang="en-US" dirty="0" smtClean="0">
              <a:latin typeface="Times New Roman"/>
              <a:ea typeface="Calibri"/>
            </a:endParaRPr>
          </a:p>
          <a:p>
            <a:pPr marL="0" indent="0" algn="justLow" rtl="0">
              <a:lnSpc>
                <a:spcPct val="115000"/>
              </a:lnSpc>
              <a:spcAft>
                <a:spcPts val="1000"/>
              </a:spcAft>
              <a:buNone/>
              <a:tabLst>
                <a:tab pos="816610" algn="l"/>
              </a:tabLst>
            </a:pPr>
            <a:r>
              <a:rPr lang="en-US" dirty="0" smtClean="0">
                <a:latin typeface="Times New Roman"/>
                <a:ea typeface="Calibri"/>
                <a:cs typeface="Arial"/>
              </a:rPr>
              <a:t>* type </a:t>
            </a:r>
            <a:r>
              <a:rPr lang="en-US" dirty="0">
                <a:latin typeface="Times New Roman"/>
                <a:ea typeface="Calibri"/>
                <a:cs typeface="Arial"/>
              </a:rPr>
              <a:t>and objective of political change and the new foreign political aspirations of the Iraqi state in a positive manner and preserve the interests of Iraq</a:t>
            </a:r>
            <a:r>
              <a:rPr lang="en-US" dirty="0">
                <a:latin typeface="Monotype Koufi,Bold"/>
                <a:ea typeface="Calibri"/>
                <a:cs typeface="Arial"/>
              </a:rPr>
              <a:t>.</a:t>
            </a:r>
            <a:endParaRPr lang="en-US" sz="1600" dirty="0">
              <a:latin typeface="Calibri"/>
              <a:ea typeface="Calibri"/>
              <a:cs typeface="Arial"/>
            </a:endParaRPr>
          </a:p>
          <a:p>
            <a:pPr marL="0" indent="0" algn="l">
              <a:buNone/>
            </a:pPr>
            <a:endParaRPr lang="en-US" dirty="0" smtClean="0"/>
          </a:p>
          <a:p>
            <a:pPr algn="l"/>
            <a:endParaRPr lang="ar-IQ" dirty="0"/>
          </a:p>
        </p:txBody>
      </p:sp>
      <p:sp>
        <p:nvSpPr>
          <p:cNvPr id="3" name="Title 2"/>
          <p:cNvSpPr>
            <a:spLocks noGrp="1"/>
          </p:cNvSpPr>
          <p:nvPr>
            <p:ph type="title"/>
          </p:nvPr>
        </p:nvSpPr>
        <p:spPr>
          <a:xfrm>
            <a:off x="457200" y="338328"/>
            <a:ext cx="8382000" cy="957072"/>
          </a:xfrm>
        </p:spPr>
        <p:txBody>
          <a:bodyPr/>
          <a:lstStyle/>
          <a:p>
            <a:r>
              <a:rPr lang="en-US" dirty="0">
                <a:latin typeface="Times New Roman"/>
                <a:ea typeface="Calibri"/>
                <a:cs typeface="Arial"/>
              </a:rPr>
              <a:t> </a:t>
            </a:r>
            <a:r>
              <a:rPr lang="en-US" sz="4800" dirty="0">
                <a:latin typeface="Times New Roman"/>
                <a:ea typeface="Calibri"/>
                <a:cs typeface="Arial"/>
              </a:rPr>
              <a:t>Abstract</a:t>
            </a:r>
            <a:endParaRPr lang="ar-IQ" sz="4800" dirty="0"/>
          </a:p>
        </p:txBody>
      </p:sp>
    </p:spTree>
    <p:extLst>
      <p:ext uri="{BB962C8B-B14F-4D97-AF65-F5344CB8AC3E}">
        <p14:creationId xmlns:p14="http://schemas.microsoft.com/office/powerpoint/2010/main" val="1432214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heel(1)">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heel(1)">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heel(1)">
                                      <p:cBhvr>
                                        <p:cTn id="3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1371600"/>
            <a:ext cx="8534400" cy="5105400"/>
          </a:xfrm>
        </p:spPr>
        <p:txBody>
          <a:bodyPr>
            <a:noAutofit/>
          </a:bodyPr>
          <a:lstStyle/>
          <a:p>
            <a:pPr algn="l" rtl="0">
              <a:lnSpc>
                <a:spcPct val="115000"/>
              </a:lnSpc>
              <a:spcAft>
                <a:spcPts val="1000"/>
              </a:spcAft>
            </a:pPr>
            <a:r>
              <a:rPr lang="en-US" sz="2800" dirty="0">
                <a:solidFill>
                  <a:srgbClr val="333333"/>
                </a:solidFill>
                <a:latin typeface="Arial"/>
                <a:ea typeface="Calibri"/>
                <a:cs typeface="Arial"/>
              </a:rPr>
              <a:t>The concept of political crisis refers to an interaction between several countries; Because of the confrontation and collision between interests, beliefs, and programs, and it is considered a sudden political situation that threatens national goals from a political point of view, and it also allows for a specific period of time; to make a political decision. Therefore, a political crisis consists of 3 basic elements: surprise, threat, and short time, as you need to make a quick decision</a:t>
            </a:r>
            <a:r>
              <a:rPr lang="ar-SA" sz="2800" dirty="0">
                <a:solidFill>
                  <a:srgbClr val="333333"/>
                </a:solidFill>
                <a:latin typeface="Arial"/>
                <a:ea typeface="Calibri"/>
              </a:rPr>
              <a:t>.</a:t>
            </a:r>
            <a:endParaRPr lang="en-US" sz="2800" dirty="0">
              <a:latin typeface="Calibri"/>
              <a:ea typeface="Calibri"/>
              <a:cs typeface="Arial"/>
            </a:endParaRPr>
          </a:p>
          <a:p>
            <a:pPr algn="l"/>
            <a:endParaRPr lang="ar-IQ" sz="2800" dirty="0"/>
          </a:p>
        </p:txBody>
      </p:sp>
      <p:sp>
        <p:nvSpPr>
          <p:cNvPr id="3" name="Title 2"/>
          <p:cNvSpPr>
            <a:spLocks noGrp="1"/>
          </p:cNvSpPr>
          <p:nvPr>
            <p:ph type="title"/>
          </p:nvPr>
        </p:nvSpPr>
        <p:spPr/>
        <p:txBody>
          <a:bodyPr>
            <a:normAutofit fontScale="90000"/>
          </a:bodyPr>
          <a:lstStyle/>
          <a:p>
            <a:pPr rtl="0">
              <a:lnSpc>
                <a:spcPct val="115000"/>
              </a:lnSpc>
              <a:spcAft>
                <a:spcPts val="1000"/>
              </a:spcAft>
            </a:pPr>
            <a:r>
              <a:rPr lang="en-US" dirty="0">
                <a:solidFill>
                  <a:srgbClr val="333333"/>
                </a:solidFill>
                <a:latin typeface="Arial"/>
                <a:ea typeface="Calibri"/>
                <a:cs typeface="Arial"/>
              </a:rPr>
              <a:t>International political crisis</a:t>
            </a:r>
            <a:r>
              <a:rPr lang="en-US" dirty="0">
                <a:latin typeface="Calibri"/>
                <a:ea typeface="Calibri"/>
                <a:cs typeface="Arial"/>
              </a:rPr>
              <a:t/>
            </a:r>
            <a:br>
              <a:rPr lang="en-US" dirty="0">
                <a:latin typeface="Calibri"/>
                <a:ea typeface="Calibri"/>
                <a:cs typeface="Arial"/>
              </a:rPr>
            </a:br>
            <a:endParaRPr lang="ar-IQ" dirty="0"/>
          </a:p>
        </p:txBody>
      </p:sp>
    </p:spTree>
    <p:extLst>
      <p:ext uri="{BB962C8B-B14F-4D97-AF65-F5344CB8AC3E}">
        <p14:creationId xmlns:p14="http://schemas.microsoft.com/office/powerpoint/2010/main" val="99212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686800" cy="4191000"/>
          </a:xfrm>
        </p:spPr>
        <p:txBody>
          <a:bodyPr/>
          <a:lstStyle/>
          <a:p>
            <a:pPr algn="l" rtl="0">
              <a:lnSpc>
                <a:spcPct val="115000"/>
              </a:lnSpc>
              <a:spcAft>
                <a:spcPts val="1000"/>
              </a:spcAft>
              <a:tabLst>
                <a:tab pos="4114800" algn="l"/>
              </a:tabLst>
            </a:pPr>
            <a:r>
              <a:rPr lang="en-US" dirty="0">
                <a:solidFill>
                  <a:schemeClr val="tx1"/>
                </a:solidFill>
                <a:latin typeface="Calibri"/>
                <a:ea typeface="Calibri"/>
                <a:cs typeface="Arial"/>
              </a:rPr>
              <a:t>Foreign policy in its general sense means the policy pursued by the decision-maker in the state when dealing with different countries at the regional and international levels in order to achieve certain goals that serve the national and international interests of the state. To ensure its present and future security.</a:t>
            </a:r>
            <a:endParaRPr lang="en-US" sz="1800" dirty="0">
              <a:solidFill>
                <a:schemeClr val="tx1"/>
              </a:solidFill>
              <a:effectLst/>
              <a:latin typeface="Calibri"/>
              <a:ea typeface="Calibri"/>
              <a:cs typeface="Arial"/>
            </a:endParaRPr>
          </a:p>
        </p:txBody>
      </p:sp>
      <p:sp>
        <p:nvSpPr>
          <p:cNvPr id="3" name="Title 2"/>
          <p:cNvSpPr>
            <a:spLocks noGrp="1"/>
          </p:cNvSpPr>
          <p:nvPr>
            <p:ph type="title"/>
          </p:nvPr>
        </p:nvSpPr>
        <p:spPr/>
        <p:txBody>
          <a:bodyPr>
            <a:normAutofit/>
          </a:bodyPr>
          <a:lstStyle/>
          <a:p>
            <a:r>
              <a:rPr lang="en-US" sz="3600" dirty="0">
                <a:latin typeface="Calibri"/>
                <a:ea typeface="Calibri"/>
                <a:cs typeface="Arial"/>
              </a:rPr>
              <a:t>Foreign policy in its general </a:t>
            </a:r>
            <a:endParaRPr lang="ar-IQ" sz="3600" dirty="0"/>
          </a:p>
        </p:txBody>
      </p:sp>
    </p:spTree>
    <p:extLst>
      <p:ext uri="{BB962C8B-B14F-4D97-AF65-F5344CB8AC3E}">
        <p14:creationId xmlns:p14="http://schemas.microsoft.com/office/powerpoint/2010/main" val="282079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524000"/>
            <a:ext cx="8610600" cy="5029200"/>
          </a:xfrm>
        </p:spPr>
        <p:txBody>
          <a:bodyPr>
            <a:normAutofit fontScale="92500" lnSpcReduction="20000"/>
          </a:bodyPr>
          <a:lstStyle/>
          <a:p>
            <a:pPr algn="just" rtl="0">
              <a:lnSpc>
                <a:spcPct val="115000"/>
              </a:lnSpc>
              <a:spcAft>
                <a:spcPts val="1000"/>
              </a:spcAft>
            </a:pPr>
            <a:r>
              <a:rPr lang="en-US" dirty="0">
                <a:latin typeface="Calibri"/>
                <a:ea typeface="Calibri"/>
                <a:cs typeface="Arial"/>
              </a:rPr>
              <a:t>First: The existence of a unified and sober internal situation. The international negotiator must be backed by a unified and effective political system. Without this, he cannot achieve the goals that he negotiates from</a:t>
            </a:r>
            <a:r>
              <a:rPr lang="ar-SA" dirty="0" smtClean="0">
                <a:latin typeface="Calibri"/>
                <a:ea typeface="Calibri"/>
              </a:rPr>
              <a:t>.</a:t>
            </a:r>
            <a:endParaRPr lang="en-US" dirty="0" smtClean="0">
              <a:latin typeface="Calibri"/>
              <a:ea typeface="Calibri"/>
            </a:endParaRPr>
          </a:p>
          <a:p>
            <a:pPr algn="just" rtl="0">
              <a:lnSpc>
                <a:spcPct val="115000"/>
              </a:lnSpc>
              <a:spcAft>
                <a:spcPts val="1000"/>
              </a:spcAft>
            </a:pPr>
            <a:r>
              <a:rPr lang="en-US" dirty="0">
                <a:latin typeface="Calibri"/>
                <a:ea typeface="Calibri"/>
                <a:cs typeface="Arial"/>
              </a:rPr>
              <a:t>Second: For the success of foreign policy, society must agree on broad lines to define higher national interests to be targets of foreign policy activity and in defense of it</a:t>
            </a:r>
            <a:r>
              <a:rPr lang="ar-SA" dirty="0">
                <a:latin typeface="Calibri"/>
                <a:ea typeface="Calibri"/>
              </a:rPr>
              <a:t>.</a:t>
            </a:r>
            <a:endParaRPr lang="en-US" dirty="0">
              <a:latin typeface="Calibri"/>
              <a:ea typeface="Calibri"/>
              <a:cs typeface="Arial"/>
            </a:endParaRPr>
          </a:p>
          <a:p>
            <a:pPr algn="just" rtl="0">
              <a:lnSpc>
                <a:spcPct val="115000"/>
              </a:lnSpc>
              <a:spcAft>
                <a:spcPts val="1000"/>
              </a:spcAft>
            </a:pPr>
            <a:r>
              <a:rPr lang="en-US" dirty="0">
                <a:latin typeface="Calibri"/>
                <a:ea typeface="Calibri"/>
                <a:cs typeface="Arial"/>
              </a:rPr>
              <a:t>Third: The third condition for the success of foreign policy is continuity and flexibility We set a fixed foreign policy for a period of time, and we follow the approach of that policy in a way Organized and defend it in all international circles on a continuous basis, thus ensuring the success of these Politics, otherwise the country's interests become vulnerable to whims and changes.</a:t>
            </a:r>
          </a:p>
          <a:p>
            <a:pPr algn="just" rtl="0">
              <a:lnSpc>
                <a:spcPct val="115000"/>
              </a:lnSpc>
              <a:spcAft>
                <a:spcPts val="1000"/>
              </a:spcAft>
            </a:pPr>
            <a:endParaRPr lang="en-US" sz="1600" dirty="0">
              <a:latin typeface="Calibri"/>
              <a:ea typeface="Calibri"/>
              <a:cs typeface="Arial"/>
            </a:endParaRPr>
          </a:p>
          <a:p>
            <a:pPr algn="l"/>
            <a:endParaRPr lang="ar-IQ" dirty="0"/>
          </a:p>
        </p:txBody>
      </p:sp>
      <p:sp>
        <p:nvSpPr>
          <p:cNvPr id="3" name="Title 2"/>
          <p:cNvSpPr>
            <a:spLocks noGrp="1"/>
          </p:cNvSpPr>
          <p:nvPr>
            <p:ph type="title"/>
          </p:nvPr>
        </p:nvSpPr>
        <p:spPr>
          <a:xfrm>
            <a:off x="304800" y="338328"/>
            <a:ext cx="8686800" cy="1338072"/>
          </a:xfrm>
        </p:spPr>
        <p:txBody>
          <a:bodyPr>
            <a:normAutofit fontScale="90000"/>
          </a:bodyPr>
          <a:lstStyle/>
          <a:p>
            <a:pPr algn="l" rtl="0">
              <a:lnSpc>
                <a:spcPct val="115000"/>
              </a:lnSpc>
              <a:spcAft>
                <a:spcPts val="1000"/>
              </a:spcAft>
            </a:pPr>
            <a:r>
              <a:rPr lang="en-US" sz="3100" dirty="0">
                <a:solidFill>
                  <a:schemeClr val="tx1"/>
                </a:solidFill>
                <a:latin typeface="Calibri"/>
                <a:ea typeface="Calibri"/>
                <a:cs typeface="Arial"/>
              </a:rPr>
              <a:t>For the success of the foreign policy, certain factors must be present, the most important of which are</a:t>
            </a:r>
            <a:r>
              <a:rPr lang="ar-SA" sz="3100" dirty="0">
                <a:solidFill>
                  <a:schemeClr val="tx1"/>
                </a:solidFill>
                <a:latin typeface="Calibri"/>
                <a:ea typeface="Calibri"/>
              </a:rPr>
              <a:t>:</a:t>
            </a:r>
            <a:r>
              <a:rPr lang="en-US" sz="1600" dirty="0">
                <a:latin typeface="Calibri"/>
                <a:ea typeface="Calibri"/>
                <a:cs typeface="Arial"/>
              </a:rPr>
              <a:t/>
            </a:r>
            <a:br>
              <a:rPr lang="en-US" sz="1600" dirty="0">
                <a:latin typeface="Calibri"/>
                <a:ea typeface="Calibri"/>
                <a:cs typeface="Arial"/>
              </a:rPr>
            </a:br>
            <a:endParaRPr lang="ar-IQ" sz="2400" dirty="0"/>
          </a:p>
        </p:txBody>
      </p:sp>
    </p:spTree>
    <p:extLst>
      <p:ext uri="{BB962C8B-B14F-4D97-AF65-F5344CB8AC3E}">
        <p14:creationId xmlns:p14="http://schemas.microsoft.com/office/powerpoint/2010/main" val="22068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534399" cy="4419600"/>
          </a:xfrm>
        </p:spPr>
        <p:txBody>
          <a:bodyPr/>
          <a:lstStyle/>
          <a:p>
            <a:pPr algn="l" rtl="0"/>
            <a:r>
              <a:rPr lang="en-US" dirty="0" smtClean="0"/>
              <a:t>political system.</a:t>
            </a:r>
          </a:p>
          <a:p>
            <a:pPr algn="l" rtl="0"/>
            <a:r>
              <a:rPr lang="en-US" dirty="0"/>
              <a:t>Economic </a:t>
            </a:r>
            <a:r>
              <a:rPr lang="en-US" dirty="0" smtClean="0"/>
              <a:t>system.</a:t>
            </a:r>
          </a:p>
          <a:p>
            <a:pPr algn="l" rtl="0"/>
            <a:r>
              <a:rPr lang="en-US" dirty="0"/>
              <a:t>Political </a:t>
            </a:r>
            <a:r>
              <a:rPr lang="en-US" dirty="0" smtClean="0"/>
              <a:t>parties.</a:t>
            </a:r>
          </a:p>
          <a:p>
            <a:pPr algn="l" rtl="0"/>
            <a:r>
              <a:rPr lang="en-US" dirty="0"/>
              <a:t> The pressure group (</a:t>
            </a:r>
            <a:r>
              <a:rPr lang="en-US" dirty="0" smtClean="0"/>
              <a:t>Interest </a:t>
            </a:r>
            <a:r>
              <a:rPr lang="en-US" dirty="0"/>
              <a:t>group</a:t>
            </a:r>
            <a:r>
              <a:rPr lang="en-US" dirty="0" smtClean="0"/>
              <a:t>).</a:t>
            </a:r>
          </a:p>
          <a:p>
            <a:pPr algn="l" rtl="0"/>
            <a:r>
              <a:rPr lang="en-US" dirty="0"/>
              <a:t>Public international </a:t>
            </a:r>
            <a:r>
              <a:rPr lang="en-US" dirty="0" smtClean="0"/>
              <a:t>system.</a:t>
            </a:r>
          </a:p>
          <a:p>
            <a:pPr algn="l" rtl="0"/>
            <a:r>
              <a:rPr lang="en-US" dirty="0"/>
              <a:t>International political </a:t>
            </a:r>
            <a:r>
              <a:rPr lang="en-US" dirty="0" smtClean="0"/>
              <a:t>crisis.</a:t>
            </a:r>
            <a:endParaRPr lang="ar-IQ" dirty="0"/>
          </a:p>
        </p:txBody>
      </p:sp>
      <p:sp>
        <p:nvSpPr>
          <p:cNvPr id="3" name="Title 2"/>
          <p:cNvSpPr>
            <a:spLocks noGrp="1"/>
          </p:cNvSpPr>
          <p:nvPr>
            <p:ph type="title"/>
          </p:nvPr>
        </p:nvSpPr>
        <p:spPr>
          <a:xfrm>
            <a:off x="152400" y="338328"/>
            <a:ext cx="8839200" cy="1719072"/>
          </a:xfrm>
        </p:spPr>
        <p:txBody>
          <a:bodyPr>
            <a:normAutofit fontScale="90000"/>
          </a:bodyPr>
          <a:lstStyle/>
          <a:p>
            <a:pPr algn="l"/>
            <a:r>
              <a:rPr lang="en-US" sz="2800" dirty="0">
                <a:solidFill>
                  <a:schemeClr val="tx1"/>
                </a:solidFill>
              </a:rPr>
              <a:t>Factors affecting foreign policy the political decision-making process is represented by a set of rules and methods used by politicians in that, and the political decision-making process is affected by a number of factors:</a:t>
            </a:r>
            <a:endParaRPr lang="ar-IQ" sz="2800" dirty="0">
              <a:solidFill>
                <a:schemeClr val="tx1"/>
              </a:solidFill>
            </a:endParaRPr>
          </a:p>
        </p:txBody>
      </p:sp>
    </p:spTree>
    <p:extLst>
      <p:ext uri="{BB962C8B-B14F-4D97-AF65-F5344CB8AC3E}">
        <p14:creationId xmlns:p14="http://schemas.microsoft.com/office/powerpoint/2010/main" val="283839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heel(1)">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heel(1)">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heel(1)">
                                      <p:cBhvr>
                                        <p:cTn id="3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295400"/>
            <a:ext cx="8763000" cy="5105400"/>
          </a:xfrm>
        </p:spPr>
        <p:txBody>
          <a:bodyPr>
            <a:noAutofit/>
          </a:bodyPr>
          <a:lstStyle/>
          <a:p>
            <a:pPr algn="l" rtl="0"/>
            <a:r>
              <a:rPr lang="en-US" sz="2600" dirty="0"/>
              <a:t>Foreign policy is linked to the political system prevailing in the country, as there are two types of democratic and non-democratic political systems, and it affects foreign policy in terms of the decision-making body, the number of participating parties, in addition to the stages in the decision-making process. The decision-making process in a democratic system is subject to consultations and approvals with several parties. The decision-making process also requires a long time to implement, and leads to the loss of confidentiality of information, while in a non-democratic system, the decision-making process is taken with the participation of limited parties, and is characterized by speed.</a:t>
            </a:r>
            <a:endParaRPr lang="ar-IQ" sz="2600" dirty="0"/>
          </a:p>
        </p:txBody>
      </p:sp>
      <p:sp>
        <p:nvSpPr>
          <p:cNvPr id="3" name="Title 2"/>
          <p:cNvSpPr>
            <a:spLocks noGrp="1"/>
          </p:cNvSpPr>
          <p:nvPr>
            <p:ph type="title"/>
          </p:nvPr>
        </p:nvSpPr>
        <p:spPr/>
        <p:txBody>
          <a:bodyPr>
            <a:normAutofit fontScale="90000"/>
          </a:bodyPr>
          <a:lstStyle/>
          <a:p>
            <a:pPr>
              <a:lnSpc>
                <a:spcPct val="115000"/>
              </a:lnSpc>
              <a:spcAft>
                <a:spcPts val="1000"/>
              </a:spcAft>
            </a:pPr>
            <a:r>
              <a:rPr lang="en-US" dirty="0">
                <a:solidFill>
                  <a:srgbClr val="333333"/>
                </a:solidFill>
                <a:latin typeface="Arial"/>
                <a:ea typeface="Calibri"/>
                <a:cs typeface="Arial"/>
              </a:rPr>
              <a:t>Political system</a:t>
            </a:r>
            <a:r>
              <a:rPr lang="en-US" dirty="0">
                <a:latin typeface="Calibri"/>
                <a:ea typeface="Calibri"/>
                <a:cs typeface="Arial"/>
              </a:rPr>
              <a:t/>
            </a:r>
            <a:br>
              <a:rPr lang="en-US" dirty="0">
                <a:latin typeface="Calibri"/>
                <a:ea typeface="Calibri"/>
                <a:cs typeface="Arial"/>
              </a:rPr>
            </a:br>
            <a:endParaRPr lang="ar-IQ" dirty="0"/>
          </a:p>
        </p:txBody>
      </p:sp>
    </p:spTree>
    <p:extLst>
      <p:ext uri="{BB962C8B-B14F-4D97-AF65-F5344CB8AC3E}">
        <p14:creationId xmlns:p14="http://schemas.microsoft.com/office/powerpoint/2010/main" val="87074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686800" cy="5410200"/>
          </a:xfrm>
        </p:spPr>
        <p:txBody>
          <a:bodyPr>
            <a:noAutofit/>
          </a:bodyPr>
          <a:lstStyle/>
          <a:p>
            <a:pPr algn="l" rtl="0"/>
            <a:r>
              <a:rPr lang="en-US" sz="3200" dirty="0"/>
              <a:t>The economic system affects foreign policy, as a country that has a strong economic system enjoys greater freedom in the decision-making process and the achievement of the goals it seeks, provided that resources and capabilities are invested in the interests of foreign policy. While developing countries lack decision-making institutions, they are subject to hegemony and control from external countries, suffer from corruption, and are unable to serve personal interests.</a:t>
            </a:r>
            <a:endParaRPr lang="ar-IQ" sz="3200" dirty="0"/>
          </a:p>
        </p:txBody>
      </p:sp>
      <p:sp>
        <p:nvSpPr>
          <p:cNvPr id="3" name="Title 2"/>
          <p:cNvSpPr>
            <a:spLocks noGrp="1"/>
          </p:cNvSpPr>
          <p:nvPr>
            <p:ph type="title"/>
          </p:nvPr>
        </p:nvSpPr>
        <p:spPr>
          <a:xfrm>
            <a:off x="457200" y="457200"/>
            <a:ext cx="8229600" cy="1133856"/>
          </a:xfrm>
        </p:spPr>
        <p:txBody>
          <a:bodyPr>
            <a:normAutofit fontScale="90000"/>
          </a:bodyPr>
          <a:lstStyle/>
          <a:p>
            <a:pPr rtl="0">
              <a:lnSpc>
                <a:spcPct val="115000"/>
              </a:lnSpc>
              <a:spcAft>
                <a:spcPts val="1000"/>
              </a:spcAft>
            </a:pPr>
            <a:r>
              <a:rPr lang="en-US" dirty="0">
                <a:solidFill>
                  <a:srgbClr val="333333"/>
                </a:solidFill>
                <a:latin typeface="Arial"/>
                <a:ea typeface="Calibri"/>
                <a:cs typeface="Arial"/>
              </a:rPr>
              <a:t>Economic system</a:t>
            </a:r>
            <a:r>
              <a:rPr lang="en-US" dirty="0">
                <a:latin typeface="Calibri"/>
                <a:ea typeface="Calibri"/>
                <a:cs typeface="Arial"/>
              </a:rPr>
              <a:t/>
            </a:r>
            <a:br>
              <a:rPr lang="en-US" dirty="0">
                <a:latin typeface="Calibri"/>
                <a:ea typeface="Calibri"/>
                <a:cs typeface="Arial"/>
              </a:rPr>
            </a:br>
            <a:endParaRPr lang="ar-IQ" dirty="0"/>
          </a:p>
        </p:txBody>
      </p:sp>
    </p:spTree>
    <p:extLst>
      <p:ext uri="{BB962C8B-B14F-4D97-AF65-F5344CB8AC3E}">
        <p14:creationId xmlns:p14="http://schemas.microsoft.com/office/powerpoint/2010/main" val="66456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447800"/>
            <a:ext cx="8686800" cy="5105400"/>
          </a:xfrm>
        </p:spPr>
        <p:txBody>
          <a:bodyPr>
            <a:noAutofit/>
          </a:bodyPr>
          <a:lstStyle/>
          <a:p>
            <a:pPr algn="l" rtl="0">
              <a:lnSpc>
                <a:spcPct val="115000"/>
              </a:lnSpc>
              <a:spcAft>
                <a:spcPts val="1000"/>
              </a:spcAft>
            </a:pPr>
            <a:r>
              <a:rPr lang="en-US" sz="2800" dirty="0">
                <a:solidFill>
                  <a:srgbClr val="333333"/>
                </a:solidFill>
                <a:latin typeface="Arial"/>
                <a:ea typeface="Calibri"/>
                <a:cs typeface="Arial"/>
              </a:rPr>
              <a:t>Political parties contribute significantly to foreign policy, according to the nature of the political system, as the role of parties is weakened by the political system that adopts a one-party policy, and the ruling party is responsible for the political decision-making process, as it is affected by the party’s program and principles. The role of parties in foreign policy is highlighted by the political system that allows for the plurality of loyal or opposition parties</a:t>
            </a:r>
            <a:r>
              <a:rPr lang="ar-SA" sz="2800" dirty="0">
                <a:solidFill>
                  <a:srgbClr val="333333"/>
                </a:solidFill>
                <a:latin typeface="Arial"/>
                <a:ea typeface="Calibri"/>
              </a:rPr>
              <a:t>.</a:t>
            </a:r>
            <a:endParaRPr lang="en-US" sz="2800" dirty="0">
              <a:latin typeface="Calibri"/>
              <a:ea typeface="Calibri"/>
              <a:cs typeface="Arial"/>
            </a:endParaRPr>
          </a:p>
          <a:p>
            <a:pPr algn="l"/>
            <a:endParaRPr lang="ar-IQ" sz="2800" dirty="0"/>
          </a:p>
        </p:txBody>
      </p:sp>
      <p:sp>
        <p:nvSpPr>
          <p:cNvPr id="3" name="Title 2"/>
          <p:cNvSpPr>
            <a:spLocks noGrp="1"/>
          </p:cNvSpPr>
          <p:nvPr>
            <p:ph type="title"/>
          </p:nvPr>
        </p:nvSpPr>
        <p:spPr>
          <a:xfrm>
            <a:off x="457200" y="457200"/>
            <a:ext cx="8229600" cy="1133856"/>
          </a:xfrm>
        </p:spPr>
        <p:txBody>
          <a:bodyPr>
            <a:normAutofit fontScale="90000"/>
          </a:bodyPr>
          <a:lstStyle/>
          <a:p>
            <a:pPr rtl="0">
              <a:lnSpc>
                <a:spcPct val="115000"/>
              </a:lnSpc>
              <a:spcAft>
                <a:spcPts val="1000"/>
              </a:spcAft>
            </a:pPr>
            <a:r>
              <a:rPr lang="en-US" dirty="0">
                <a:solidFill>
                  <a:srgbClr val="333333"/>
                </a:solidFill>
                <a:latin typeface="Arial"/>
                <a:ea typeface="Calibri"/>
                <a:cs typeface="Arial"/>
              </a:rPr>
              <a:t>Political parties</a:t>
            </a:r>
            <a:r>
              <a:rPr lang="en-US" dirty="0">
                <a:latin typeface="Calibri"/>
                <a:ea typeface="Calibri"/>
                <a:cs typeface="Arial"/>
              </a:rPr>
              <a:t/>
            </a:r>
            <a:br>
              <a:rPr lang="en-US" dirty="0">
                <a:latin typeface="Calibri"/>
                <a:ea typeface="Calibri"/>
                <a:cs typeface="Arial"/>
              </a:rPr>
            </a:br>
            <a:endParaRPr lang="ar-IQ" dirty="0"/>
          </a:p>
        </p:txBody>
      </p:sp>
    </p:spTree>
    <p:extLst>
      <p:ext uri="{BB962C8B-B14F-4D97-AF65-F5344CB8AC3E}">
        <p14:creationId xmlns:p14="http://schemas.microsoft.com/office/powerpoint/2010/main" val="95811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600200"/>
            <a:ext cx="8610600" cy="5029200"/>
          </a:xfrm>
        </p:spPr>
        <p:txBody>
          <a:bodyPr/>
          <a:lstStyle/>
          <a:p>
            <a:pPr algn="l" rtl="0">
              <a:lnSpc>
                <a:spcPct val="115000"/>
              </a:lnSpc>
              <a:spcAft>
                <a:spcPts val="1000"/>
              </a:spcAft>
            </a:pPr>
            <a:r>
              <a:rPr lang="en-US" dirty="0">
                <a:solidFill>
                  <a:srgbClr val="333333"/>
                </a:solidFill>
                <a:latin typeface="Arial"/>
                <a:ea typeface="Calibri"/>
                <a:cs typeface="Arial"/>
              </a:rPr>
              <a:t>A group of people who have common interests among them, which puts pressure on the decision-makers in the ruling authority; To achieve its goals, it does not seek to rule, and its impact varies according to its connection and influence with political decisions. Lobbyists are linked to outside countries; As it seeks to protect its interests by applying pressure on decision makers within the state, through several means such as; Influencing public opinion with ideas that are in its interest, in addition to encouraging demonstrations and unrest</a:t>
            </a:r>
            <a:r>
              <a:rPr lang="ar-SA" dirty="0">
                <a:solidFill>
                  <a:srgbClr val="333333"/>
                </a:solidFill>
                <a:latin typeface="Arial"/>
                <a:ea typeface="Calibri"/>
              </a:rPr>
              <a:t>.</a:t>
            </a:r>
            <a:endParaRPr lang="en-US" dirty="0">
              <a:latin typeface="Calibri"/>
              <a:ea typeface="Calibri"/>
              <a:cs typeface="Arial"/>
            </a:endParaRPr>
          </a:p>
          <a:p>
            <a:pPr algn="l" rtl="0"/>
            <a:endParaRPr lang="ar-IQ" dirty="0"/>
          </a:p>
        </p:txBody>
      </p:sp>
      <p:sp>
        <p:nvSpPr>
          <p:cNvPr id="3" name="Title 2"/>
          <p:cNvSpPr>
            <a:spLocks noGrp="1"/>
          </p:cNvSpPr>
          <p:nvPr>
            <p:ph type="title"/>
          </p:nvPr>
        </p:nvSpPr>
        <p:spPr>
          <a:xfrm>
            <a:off x="457200" y="762000"/>
            <a:ext cx="8229600" cy="829056"/>
          </a:xfrm>
        </p:spPr>
        <p:txBody>
          <a:bodyPr>
            <a:normAutofit fontScale="90000"/>
          </a:bodyPr>
          <a:lstStyle/>
          <a:p>
            <a:pPr rtl="0">
              <a:lnSpc>
                <a:spcPct val="115000"/>
              </a:lnSpc>
              <a:spcAft>
                <a:spcPts val="1000"/>
              </a:spcAft>
            </a:pPr>
            <a:r>
              <a:rPr lang="en-US" sz="3600" dirty="0">
                <a:solidFill>
                  <a:srgbClr val="333333"/>
                </a:solidFill>
                <a:latin typeface="Arial"/>
                <a:ea typeface="Calibri"/>
                <a:cs typeface="Arial"/>
              </a:rPr>
              <a:t> </a:t>
            </a:r>
            <a:r>
              <a:rPr lang="en-US" sz="4000" dirty="0">
                <a:solidFill>
                  <a:srgbClr val="333333"/>
                </a:solidFill>
                <a:latin typeface="Arial"/>
                <a:ea typeface="Calibri"/>
                <a:cs typeface="Arial"/>
              </a:rPr>
              <a:t>The pressure group (Interest group)</a:t>
            </a:r>
            <a:r>
              <a:rPr lang="en-US" sz="3600" dirty="0">
                <a:latin typeface="Calibri"/>
                <a:ea typeface="Calibri"/>
                <a:cs typeface="Arial"/>
              </a:rPr>
              <a:t/>
            </a:r>
            <a:br>
              <a:rPr lang="en-US" sz="3600" dirty="0">
                <a:latin typeface="Calibri"/>
                <a:ea typeface="Calibri"/>
                <a:cs typeface="Arial"/>
              </a:rPr>
            </a:br>
            <a:endParaRPr lang="ar-IQ" sz="3600" dirty="0"/>
          </a:p>
        </p:txBody>
      </p:sp>
    </p:spTree>
    <p:extLst>
      <p:ext uri="{BB962C8B-B14F-4D97-AF65-F5344CB8AC3E}">
        <p14:creationId xmlns:p14="http://schemas.microsoft.com/office/powerpoint/2010/main" val="350186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447800"/>
            <a:ext cx="8686800" cy="5029200"/>
          </a:xfrm>
        </p:spPr>
        <p:txBody>
          <a:bodyPr/>
          <a:lstStyle/>
          <a:p>
            <a:pPr algn="l" rtl="0">
              <a:lnSpc>
                <a:spcPct val="115000"/>
              </a:lnSpc>
              <a:spcAft>
                <a:spcPts val="1000"/>
              </a:spcAft>
            </a:pPr>
            <a:r>
              <a:rPr lang="en-US" dirty="0">
                <a:solidFill>
                  <a:srgbClr val="333333"/>
                </a:solidFill>
                <a:latin typeface="Arial"/>
                <a:ea typeface="Calibri"/>
                <a:cs typeface="Arial"/>
              </a:rPr>
              <a:t>The nature of the general international order influences the foreign policy of all nations; In order to prevent chaos, the multipolar system provides freedom for states in movements, decisions and maneuvers, as well as joining and withdrawing from alliances. The reason for the influence of the international system on foreign policy is also due to: the emergence of international organizations such as the United Nations, the Human Rights Organization, and civil society organizations. Regulating relations between states based on international law. The presence of economic and military blocs influential in the foreign policy of all member states</a:t>
            </a:r>
            <a:r>
              <a:rPr lang="ar-SA" dirty="0">
                <a:solidFill>
                  <a:srgbClr val="333333"/>
                </a:solidFill>
                <a:latin typeface="Arial"/>
                <a:ea typeface="Calibri"/>
              </a:rPr>
              <a:t>.</a:t>
            </a:r>
            <a:endParaRPr lang="en-US" dirty="0">
              <a:latin typeface="Calibri"/>
              <a:ea typeface="Calibri"/>
              <a:cs typeface="Arial"/>
            </a:endParaRPr>
          </a:p>
          <a:p>
            <a:pPr algn="l"/>
            <a:endParaRPr lang="ar-IQ" dirty="0"/>
          </a:p>
        </p:txBody>
      </p:sp>
      <p:sp>
        <p:nvSpPr>
          <p:cNvPr id="3" name="Title 2"/>
          <p:cNvSpPr>
            <a:spLocks noGrp="1"/>
          </p:cNvSpPr>
          <p:nvPr>
            <p:ph type="title"/>
          </p:nvPr>
        </p:nvSpPr>
        <p:spPr>
          <a:xfrm>
            <a:off x="457200" y="457200"/>
            <a:ext cx="8229600" cy="1133856"/>
          </a:xfrm>
        </p:spPr>
        <p:txBody>
          <a:bodyPr>
            <a:normAutofit fontScale="90000"/>
          </a:bodyPr>
          <a:lstStyle/>
          <a:p>
            <a:pPr rtl="0">
              <a:lnSpc>
                <a:spcPct val="115000"/>
              </a:lnSpc>
              <a:spcAft>
                <a:spcPts val="1000"/>
              </a:spcAft>
            </a:pPr>
            <a:r>
              <a:rPr lang="en-US" dirty="0">
                <a:solidFill>
                  <a:srgbClr val="333333"/>
                </a:solidFill>
                <a:latin typeface="Arial"/>
                <a:ea typeface="Calibri"/>
                <a:cs typeface="Arial"/>
              </a:rPr>
              <a:t>Public international system</a:t>
            </a:r>
            <a:r>
              <a:rPr lang="en-US" dirty="0">
                <a:latin typeface="Calibri"/>
                <a:ea typeface="Calibri"/>
                <a:cs typeface="Arial"/>
              </a:rPr>
              <a:t/>
            </a:r>
            <a:br>
              <a:rPr lang="en-US" dirty="0">
                <a:latin typeface="Calibri"/>
                <a:ea typeface="Calibri"/>
                <a:cs typeface="Arial"/>
              </a:rPr>
            </a:br>
            <a:endParaRPr lang="ar-IQ" dirty="0"/>
          </a:p>
        </p:txBody>
      </p:sp>
    </p:spTree>
    <p:extLst>
      <p:ext uri="{BB962C8B-B14F-4D97-AF65-F5344CB8AC3E}">
        <p14:creationId xmlns:p14="http://schemas.microsoft.com/office/powerpoint/2010/main" val="125150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999</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Waveform</vt:lpstr>
      <vt:lpstr> Abstract</vt:lpstr>
      <vt:lpstr>Foreign policy in its general </vt:lpstr>
      <vt:lpstr>For the success of the foreign policy, certain factors must be present, the most important of which are: </vt:lpstr>
      <vt:lpstr>Factors affecting foreign policy the political decision-making process is represented by a set of rules and methods used by politicians in that, and the political decision-making process is affected by a number of factors:</vt:lpstr>
      <vt:lpstr>Political system </vt:lpstr>
      <vt:lpstr>Economic system </vt:lpstr>
      <vt:lpstr>Political parties </vt:lpstr>
      <vt:lpstr> The pressure group (Interest group) </vt:lpstr>
      <vt:lpstr>Public international system </vt:lpstr>
      <vt:lpstr>International political crisis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Abstract</dc:title>
  <dc:creator>M.shaxawan</dc:creator>
  <cp:lastModifiedBy>M.shaxawan</cp:lastModifiedBy>
  <cp:revision>5</cp:revision>
  <dcterms:created xsi:type="dcterms:W3CDTF">2006-08-16T00:00:00Z</dcterms:created>
  <dcterms:modified xsi:type="dcterms:W3CDTF">2022-02-28T07:25:35Z</dcterms:modified>
</cp:coreProperties>
</file>