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58" r:id="rId4"/>
    <p:sldId id="259"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3/1/2022</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4640060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3/1/2022</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939954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3/1/2022</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1541870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3/1/2022</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3579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073E87"/>
                </a:solidFill>
              </a:rPr>
              <a:pPr/>
              <a:t>3/1/2022</a:t>
            </a:fld>
            <a:endParaRPr lang="en-US">
              <a:solidFill>
                <a:srgbClr val="073E87"/>
              </a:solidFill>
            </a:endParaRPr>
          </a:p>
        </p:txBody>
      </p:sp>
      <p:sp>
        <p:nvSpPr>
          <p:cNvPr id="8" name="Footer Placeholder 7"/>
          <p:cNvSpPr>
            <a:spLocks noGrp="1"/>
          </p:cNvSpPr>
          <p:nvPr>
            <p:ph type="ftr" sz="quarter" idx="11"/>
          </p:nvPr>
        </p:nvSpPr>
        <p:spPr/>
        <p:txBody>
          <a:bodyPr/>
          <a:lstStyle/>
          <a:p>
            <a:endParaRPr lang="en-US">
              <a:solidFill>
                <a:srgbClr val="073E87"/>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1065072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073E87"/>
                </a:solidFill>
              </a:rPr>
              <a:pPr/>
              <a:t>3/1/2022</a:t>
            </a:fld>
            <a:endParaRPr lang="en-US">
              <a:solidFill>
                <a:srgbClr val="073E87"/>
              </a:solidFill>
            </a:endParaRPr>
          </a:p>
        </p:txBody>
      </p:sp>
      <p:sp>
        <p:nvSpPr>
          <p:cNvPr id="4" name="Footer Placeholder 3"/>
          <p:cNvSpPr>
            <a:spLocks noGrp="1"/>
          </p:cNvSpPr>
          <p:nvPr>
            <p:ph type="ftr" sz="quarter" idx="11"/>
          </p:nvPr>
        </p:nvSpPr>
        <p:spPr/>
        <p:txBody>
          <a:bodyPr/>
          <a:lstStyle/>
          <a:p>
            <a:endParaRPr lang="en-US">
              <a:solidFill>
                <a:srgbClr val="073E87"/>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6193598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1D8BD707-D9CF-40AE-B4C6-C98DA3205C09}" type="datetimeFigureOut">
              <a:rPr lang="en-US" smtClean="0">
                <a:solidFill>
                  <a:srgbClr val="073E87"/>
                </a:solidFill>
              </a:rPr>
              <a:pPr/>
              <a:t>3/1/2022</a:t>
            </a:fld>
            <a:endParaRPr lang="en-US">
              <a:solidFill>
                <a:srgbClr val="073E87"/>
              </a:solidFill>
            </a:endParaRPr>
          </a:p>
        </p:txBody>
      </p:sp>
      <p:sp>
        <p:nvSpPr>
          <p:cNvPr id="3" name="Footer Placeholder 2"/>
          <p:cNvSpPr>
            <a:spLocks noGrp="1"/>
          </p:cNvSpPr>
          <p:nvPr>
            <p:ph type="ftr" sz="quarter" idx="11"/>
          </p:nvPr>
        </p:nvSpPr>
        <p:spPr/>
        <p:txBody>
          <a:bodyPr/>
          <a:lstStyle/>
          <a:p>
            <a:endParaRPr lang="en-US">
              <a:solidFill>
                <a:srgbClr val="073E87"/>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20791984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3/1/2022</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918618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073E87"/>
                </a:solidFill>
              </a:rPr>
              <a:pPr/>
              <a:t>3/1/2022</a:t>
            </a:fld>
            <a:endParaRPr lang="en-US">
              <a:solidFill>
                <a:srgbClr val="073E87"/>
              </a:solidFill>
            </a:endParaRPr>
          </a:p>
        </p:txBody>
      </p:sp>
      <p:sp>
        <p:nvSpPr>
          <p:cNvPr id="6" name="Footer Placeholder 5"/>
          <p:cNvSpPr>
            <a:spLocks noGrp="1"/>
          </p:cNvSpPr>
          <p:nvPr>
            <p:ph type="ftr" sz="quarter" idx="11"/>
          </p:nvPr>
        </p:nvSpPr>
        <p:spPr/>
        <p:txBody>
          <a:bodyPr/>
          <a:lstStyle/>
          <a:p>
            <a:endParaRPr lang="en-US">
              <a:solidFill>
                <a:srgbClr val="073E87"/>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2991355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3/1/2022</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spTree>
    <p:extLst>
      <p:ext uri="{BB962C8B-B14F-4D97-AF65-F5344CB8AC3E}">
        <p14:creationId xmlns:p14="http://schemas.microsoft.com/office/powerpoint/2010/main" val="12347120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073E87"/>
                </a:solidFill>
              </a:rPr>
              <a:pPr/>
              <a:t>3/1/2022</a:t>
            </a:fld>
            <a:endParaRPr lang="en-US">
              <a:solidFill>
                <a:srgbClr val="073E87"/>
              </a:solidFill>
            </a:endParaRPr>
          </a:p>
        </p:txBody>
      </p:sp>
      <p:sp>
        <p:nvSpPr>
          <p:cNvPr id="5" name="Footer Placeholder 4"/>
          <p:cNvSpPr>
            <a:spLocks noGrp="1"/>
          </p:cNvSpPr>
          <p:nvPr>
            <p:ph type="ftr" sz="quarter" idx="11"/>
          </p:nvPr>
        </p:nvSpPr>
        <p:spPr/>
        <p:txBody>
          <a:bodyPr/>
          <a:lstStyle/>
          <a:p>
            <a:endParaRPr lang="en-US">
              <a:solidFill>
                <a:srgbClr val="073E87"/>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73E87"/>
                </a:solidFill>
              </a:rPr>
              <a:pPr/>
              <a:t>‹#›</a:t>
            </a:fld>
            <a:endParaRPr lang="en-US">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98239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solidFill>
                  <a:srgbClr val="073E87"/>
                </a:solidFill>
              </a:rPr>
              <a:pPr/>
              <a:t>3/1/2022</a:t>
            </a:fld>
            <a:endParaRPr lang="en-US">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solidFill>
                  <a:srgbClr val="073E87"/>
                </a:solidFill>
              </a:rPr>
              <a:pPr/>
              <a:t>‹#›</a:t>
            </a:fld>
            <a:endParaRPr lang="en-US">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078992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524000"/>
            <a:ext cx="8686800" cy="5105400"/>
          </a:xfrm>
        </p:spPr>
        <p:txBody>
          <a:bodyPr/>
          <a:lstStyle/>
          <a:p>
            <a:pPr marL="342900" lvl="0" indent="-342900" algn="just" rtl="0">
              <a:lnSpc>
                <a:spcPct val="115000"/>
              </a:lnSpc>
              <a:spcAft>
                <a:spcPts val="1000"/>
              </a:spcAft>
              <a:buSzPts val="1000"/>
              <a:buFont typeface="Symbol"/>
              <a:buChar char=""/>
              <a:tabLst>
                <a:tab pos="457200" algn="l"/>
              </a:tabLst>
            </a:pPr>
            <a:r>
              <a:rPr lang="en-US" dirty="0" smtClean="0">
                <a:latin typeface="Calibri"/>
                <a:ea typeface="Calibri"/>
                <a:cs typeface="Arial"/>
              </a:rPr>
              <a:t>Protecting </a:t>
            </a:r>
            <a:r>
              <a:rPr lang="en-US" dirty="0">
                <a:latin typeface="Calibri"/>
                <a:ea typeface="Calibri"/>
                <a:cs typeface="Arial"/>
              </a:rPr>
              <a:t>Iraq's security, stabilizing the country and preserving Iraq's territorial </a:t>
            </a:r>
            <a:r>
              <a:rPr lang="en-US" dirty="0" smtClean="0">
                <a:latin typeface="Calibri"/>
                <a:ea typeface="Calibri"/>
                <a:cs typeface="Arial"/>
              </a:rPr>
              <a:t>integrity.</a:t>
            </a:r>
          </a:p>
          <a:p>
            <a:pPr marL="342900" lvl="0" indent="-342900" algn="just" rtl="0">
              <a:lnSpc>
                <a:spcPct val="115000"/>
              </a:lnSpc>
              <a:spcAft>
                <a:spcPts val="1000"/>
              </a:spcAft>
              <a:buSzPts val="1000"/>
              <a:buFont typeface="Symbol"/>
              <a:buChar char=""/>
              <a:tabLst>
                <a:tab pos="457200" algn="l"/>
              </a:tabLst>
            </a:pPr>
            <a:r>
              <a:rPr lang="en-US" dirty="0" smtClean="0">
                <a:latin typeface="Calibri"/>
                <a:ea typeface="Calibri"/>
                <a:cs typeface="Arial"/>
              </a:rPr>
              <a:t>Restoring </a:t>
            </a:r>
            <a:r>
              <a:rPr lang="en-US" dirty="0">
                <a:latin typeface="Calibri"/>
                <a:ea typeface="Calibri"/>
                <a:cs typeface="Arial"/>
              </a:rPr>
              <a:t>international diplomatic bilateral relations and re-engaging the international community in Iraq's reconstruction and </a:t>
            </a:r>
            <a:r>
              <a:rPr lang="en-US" dirty="0" smtClean="0">
                <a:latin typeface="Calibri"/>
                <a:ea typeface="Calibri"/>
                <a:cs typeface="Arial"/>
              </a:rPr>
              <a:t>development.</a:t>
            </a:r>
          </a:p>
          <a:p>
            <a:pPr marL="342900" lvl="0" indent="-342900" algn="just" rtl="0">
              <a:lnSpc>
                <a:spcPct val="115000"/>
              </a:lnSpc>
              <a:spcAft>
                <a:spcPts val="1000"/>
              </a:spcAft>
              <a:buSzPts val="1000"/>
              <a:buFont typeface="Symbol"/>
              <a:buChar char=""/>
              <a:tabLst>
                <a:tab pos="457200" algn="l"/>
              </a:tabLst>
            </a:pPr>
            <a:r>
              <a:rPr lang="en-US" dirty="0" smtClean="0">
                <a:latin typeface="Calibri"/>
                <a:ea typeface="Calibri"/>
                <a:cs typeface="Arial"/>
              </a:rPr>
              <a:t>Reconstructing </a:t>
            </a:r>
            <a:r>
              <a:rPr lang="en-US" dirty="0">
                <a:latin typeface="Calibri"/>
                <a:ea typeface="Calibri"/>
                <a:cs typeface="Arial"/>
              </a:rPr>
              <a:t>our economy and infrastructure to raise the standard of living of the Iraqi people;</a:t>
            </a:r>
          </a:p>
          <a:p>
            <a:pPr marL="342900" lvl="0" indent="-342900" algn="just" rtl="0">
              <a:lnSpc>
                <a:spcPct val="115000"/>
              </a:lnSpc>
              <a:spcAft>
                <a:spcPts val="1000"/>
              </a:spcAft>
              <a:buSzPts val="1000"/>
              <a:buFont typeface="Symbol"/>
              <a:buChar char=""/>
              <a:tabLst>
                <a:tab pos="457200" algn="l"/>
              </a:tabLst>
            </a:pPr>
            <a:r>
              <a:rPr lang="en-US" dirty="0" smtClean="0">
                <a:latin typeface="Calibri"/>
                <a:ea typeface="Calibri"/>
                <a:cs typeface="Arial"/>
              </a:rPr>
              <a:t>Reactivating </a:t>
            </a:r>
            <a:r>
              <a:rPr lang="en-US" dirty="0">
                <a:latin typeface="Calibri"/>
                <a:ea typeface="Calibri"/>
                <a:cs typeface="Arial"/>
              </a:rPr>
              <a:t>Iraq's diplomatic missions and promoting Iraqi political, economic, social, and cultural interests;</a:t>
            </a:r>
          </a:p>
          <a:p>
            <a:pPr marL="342900" lvl="0" indent="-342900" algn="just" rtl="0">
              <a:lnSpc>
                <a:spcPct val="115000"/>
              </a:lnSpc>
              <a:spcAft>
                <a:spcPts val="1000"/>
              </a:spcAft>
              <a:buSzPts val="1000"/>
              <a:buFont typeface="Symbol"/>
              <a:buChar char=""/>
              <a:tabLst>
                <a:tab pos="457200" algn="l"/>
              </a:tabLst>
            </a:pPr>
            <a:endParaRPr lang="en-US" dirty="0">
              <a:latin typeface="Calibri"/>
              <a:ea typeface="Calibri"/>
              <a:cs typeface="Arial"/>
            </a:endParaRPr>
          </a:p>
          <a:p>
            <a:pPr marL="342900" lvl="0" indent="-342900" algn="just" rtl="0">
              <a:lnSpc>
                <a:spcPct val="115000"/>
              </a:lnSpc>
              <a:spcAft>
                <a:spcPts val="1000"/>
              </a:spcAft>
              <a:buSzPts val="1000"/>
              <a:buFont typeface="Symbol"/>
              <a:buChar char=""/>
              <a:tabLst>
                <a:tab pos="457200" algn="l"/>
              </a:tabLst>
            </a:pPr>
            <a:endParaRPr lang="en-US" dirty="0">
              <a:latin typeface="Calibri"/>
              <a:ea typeface="Calibri"/>
              <a:cs typeface="Arial"/>
            </a:endParaRPr>
          </a:p>
          <a:p>
            <a:pPr algn="l" rtl="0"/>
            <a:endParaRPr lang="ar-IQ" dirty="0"/>
          </a:p>
        </p:txBody>
      </p:sp>
      <p:sp>
        <p:nvSpPr>
          <p:cNvPr id="3" name="Title 2"/>
          <p:cNvSpPr>
            <a:spLocks noGrp="1"/>
          </p:cNvSpPr>
          <p:nvPr>
            <p:ph type="title"/>
          </p:nvPr>
        </p:nvSpPr>
        <p:spPr>
          <a:xfrm>
            <a:off x="228600" y="457200"/>
            <a:ext cx="8763000" cy="990600"/>
          </a:xfrm>
        </p:spPr>
        <p:txBody>
          <a:bodyPr>
            <a:noAutofit/>
          </a:bodyPr>
          <a:lstStyle/>
          <a:p>
            <a:pPr rtl="0">
              <a:lnSpc>
                <a:spcPct val="115000"/>
              </a:lnSpc>
              <a:spcAft>
                <a:spcPts val="1000"/>
              </a:spcAft>
            </a:pPr>
            <a:r>
              <a:rPr lang="en-US" sz="2800" b="1" dirty="0">
                <a:solidFill>
                  <a:srgbClr val="FF0000"/>
                </a:solidFill>
                <a:latin typeface="Calibri"/>
                <a:ea typeface="Calibri"/>
                <a:cs typeface="Arial"/>
              </a:rPr>
              <a:t>The priorities and objectives of the Ministry of Foreign Affairs include:</a:t>
            </a:r>
            <a:r>
              <a:rPr lang="en-US" sz="2800" dirty="0">
                <a:solidFill>
                  <a:srgbClr val="FF0000"/>
                </a:solidFill>
                <a:latin typeface="Calibri"/>
                <a:ea typeface="Calibri"/>
                <a:cs typeface="Arial"/>
              </a:rPr>
              <a:t/>
            </a:r>
            <a:br>
              <a:rPr lang="en-US" sz="2800" dirty="0">
                <a:solidFill>
                  <a:srgbClr val="FF0000"/>
                </a:solidFill>
                <a:latin typeface="Calibri"/>
                <a:ea typeface="Calibri"/>
                <a:cs typeface="Arial"/>
              </a:rPr>
            </a:br>
            <a:endParaRPr lang="ar-IQ" sz="2800" dirty="0">
              <a:solidFill>
                <a:srgbClr val="FF0000"/>
              </a:solidFill>
            </a:endParaRPr>
          </a:p>
        </p:txBody>
      </p:sp>
    </p:spTree>
    <p:extLst>
      <p:ext uri="{BB962C8B-B14F-4D97-AF65-F5344CB8AC3E}">
        <p14:creationId xmlns:p14="http://schemas.microsoft.com/office/powerpoint/2010/main" val="1062250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1" y="1752600"/>
            <a:ext cx="8534400" cy="4495800"/>
          </a:xfrm>
        </p:spPr>
        <p:txBody>
          <a:bodyPr/>
          <a:lstStyle/>
          <a:p>
            <a:pPr marL="342900" lvl="0" indent="-342900" algn="just" rtl="0">
              <a:lnSpc>
                <a:spcPct val="115000"/>
              </a:lnSpc>
              <a:spcAft>
                <a:spcPts val="1000"/>
              </a:spcAft>
              <a:buSzPts val="1000"/>
              <a:buFont typeface="Symbol"/>
              <a:buChar char=""/>
              <a:tabLst>
                <a:tab pos="457200" algn="l"/>
              </a:tabLst>
            </a:pPr>
            <a:r>
              <a:rPr lang="en-US" dirty="0" smtClean="0">
                <a:latin typeface="Calibri"/>
                <a:ea typeface="Calibri"/>
                <a:cs typeface="Arial"/>
              </a:rPr>
              <a:t>Rejoining</a:t>
            </a:r>
            <a:r>
              <a:rPr lang="en-US" dirty="0">
                <a:latin typeface="Calibri"/>
                <a:ea typeface="Calibri"/>
                <a:cs typeface="Arial"/>
              </a:rPr>
              <a:t>, and engaging in multi-lateral </a:t>
            </a:r>
            <a:r>
              <a:rPr lang="en-US" dirty="0" smtClean="0">
                <a:latin typeface="Calibri"/>
                <a:ea typeface="Calibri"/>
                <a:cs typeface="Arial"/>
              </a:rPr>
              <a:t>bodies.</a:t>
            </a:r>
          </a:p>
          <a:p>
            <a:pPr marL="342900" lvl="0" indent="-342900" algn="just" rtl="0">
              <a:lnSpc>
                <a:spcPct val="115000"/>
              </a:lnSpc>
              <a:spcAft>
                <a:spcPts val="1000"/>
              </a:spcAft>
              <a:buSzPts val="1000"/>
              <a:buFont typeface="Symbol"/>
              <a:buChar char=""/>
              <a:tabLst>
                <a:tab pos="457200" algn="l"/>
              </a:tabLst>
            </a:pPr>
            <a:r>
              <a:rPr lang="en-US" dirty="0" smtClean="0">
                <a:latin typeface="Calibri"/>
                <a:ea typeface="Calibri"/>
                <a:cs typeface="Arial"/>
              </a:rPr>
              <a:t>Reforming </a:t>
            </a:r>
            <a:r>
              <a:rPr lang="en-US" dirty="0">
                <a:latin typeface="Calibri"/>
                <a:ea typeface="Calibri"/>
                <a:cs typeface="Arial"/>
              </a:rPr>
              <a:t>the Ministry of Foreign Affairs and its activities based on new values and </a:t>
            </a:r>
            <a:r>
              <a:rPr lang="en-US" dirty="0" smtClean="0">
                <a:latin typeface="Calibri"/>
                <a:ea typeface="Calibri"/>
                <a:cs typeface="Arial"/>
              </a:rPr>
              <a:t>principles.</a:t>
            </a:r>
          </a:p>
          <a:p>
            <a:pPr marL="342900" lvl="0" indent="-342900" algn="just" rtl="0">
              <a:lnSpc>
                <a:spcPct val="115000"/>
              </a:lnSpc>
              <a:spcAft>
                <a:spcPts val="1000"/>
              </a:spcAft>
              <a:buSzPts val="1000"/>
              <a:buFont typeface="Symbol"/>
              <a:buChar char=""/>
              <a:tabLst>
                <a:tab pos="457200" algn="l"/>
              </a:tabLst>
            </a:pPr>
            <a:r>
              <a:rPr lang="en-US" dirty="0" smtClean="0">
                <a:latin typeface="Calibri"/>
                <a:ea typeface="Calibri"/>
                <a:cs typeface="Arial"/>
              </a:rPr>
              <a:t>Pursuing </a:t>
            </a:r>
            <a:r>
              <a:rPr lang="en-US" dirty="0">
                <a:latin typeface="Calibri"/>
                <a:ea typeface="Calibri"/>
                <a:cs typeface="Arial"/>
              </a:rPr>
              <a:t>our chosen path of democratization within the framework of sovereignty, unity and equal citizenship.</a:t>
            </a:r>
          </a:p>
          <a:p>
            <a:pPr marL="342900" lvl="0" indent="-342900" algn="just" rtl="0">
              <a:lnSpc>
                <a:spcPct val="115000"/>
              </a:lnSpc>
              <a:spcAft>
                <a:spcPts val="1000"/>
              </a:spcAft>
              <a:buSzPts val="1000"/>
              <a:buFont typeface="Symbol"/>
              <a:buChar char=""/>
              <a:tabLst>
                <a:tab pos="457200" algn="l"/>
              </a:tabLst>
            </a:pPr>
            <a:endParaRPr lang="en-US" dirty="0">
              <a:latin typeface="Calibri"/>
              <a:ea typeface="Calibri"/>
              <a:cs typeface="Arial"/>
            </a:endParaRPr>
          </a:p>
          <a:p>
            <a:pPr marL="342900" lvl="0" indent="-342900" algn="just" rtl="0">
              <a:lnSpc>
                <a:spcPct val="115000"/>
              </a:lnSpc>
              <a:spcAft>
                <a:spcPts val="1000"/>
              </a:spcAft>
              <a:buSzPts val="1000"/>
              <a:buFont typeface="Symbol"/>
              <a:buChar char=""/>
              <a:tabLst>
                <a:tab pos="457200" algn="l"/>
              </a:tabLst>
            </a:pPr>
            <a:endParaRPr lang="en-US" dirty="0">
              <a:latin typeface="Calibri"/>
              <a:ea typeface="Calibri"/>
              <a:cs typeface="Arial"/>
            </a:endParaRPr>
          </a:p>
          <a:p>
            <a:pPr algn="l" rtl="0"/>
            <a:endParaRPr lang="ar-IQ" dirty="0"/>
          </a:p>
        </p:txBody>
      </p:sp>
      <p:sp>
        <p:nvSpPr>
          <p:cNvPr id="3" name="Title 2"/>
          <p:cNvSpPr>
            <a:spLocks noGrp="1"/>
          </p:cNvSpPr>
          <p:nvPr>
            <p:ph type="title"/>
          </p:nvPr>
        </p:nvSpPr>
        <p:spPr/>
        <p:txBody>
          <a:bodyPr>
            <a:normAutofit/>
          </a:bodyPr>
          <a:lstStyle/>
          <a:p>
            <a:r>
              <a:rPr lang="en-US" sz="2800" b="1" dirty="0">
                <a:solidFill>
                  <a:srgbClr val="FF0000"/>
                </a:solidFill>
                <a:latin typeface="Calibri"/>
                <a:ea typeface="Calibri"/>
                <a:cs typeface="Arial"/>
              </a:rPr>
              <a:t>The priorities and objectives of the Ministry of Foreign Affairs include:</a:t>
            </a:r>
            <a:endParaRPr lang="ar-IQ" sz="3200" dirty="0"/>
          </a:p>
        </p:txBody>
      </p:sp>
    </p:spTree>
    <p:extLst>
      <p:ext uri="{BB962C8B-B14F-4D97-AF65-F5344CB8AC3E}">
        <p14:creationId xmlns:p14="http://schemas.microsoft.com/office/powerpoint/2010/main" val="1772113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1" y="1981200"/>
            <a:ext cx="8534399" cy="4572000"/>
          </a:xfrm>
          <a:ln>
            <a:solidFill>
              <a:srgbClr val="00B0F0"/>
            </a:solidFill>
          </a:ln>
        </p:spPr>
        <p:txBody>
          <a:bodyPr>
            <a:normAutofit fontScale="85000" lnSpcReduction="10000"/>
          </a:bodyPr>
          <a:lstStyle/>
          <a:p>
            <a:pPr marL="0" indent="0" algn="l" rtl="0">
              <a:buNone/>
            </a:pPr>
            <a:r>
              <a:rPr lang="en-US" dirty="0">
                <a:solidFill>
                  <a:srgbClr val="FF0000"/>
                </a:solidFill>
                <a:latin typeface="inherit"/>
                <a:ea typeface="Times New Roman"/>
                <a:cs typeface="Arial"/>
              </a:rPr>
              <a:t>•The Foreign Ministry in the new Iraq faced these challenges and still, to address that legacy in a bid to retrieve ‘s position that befits rich civilization heritage and its people and its riches</a:t>
            </a:r>
            <a:r>
              <a:rPr lang="en-US" dirty="0" smtClean="0">
                <a:solidFill>
                  <a:srgbClr val="FF0000"/>
                </a:solidFill>
                <a:latin typeface="inherit"/>
                <a:ea typeface="Times New Roman"/>
                <a:cs typeface="Arial"/>
              </a:rPr>
              <a:t>.</a:t>
            </a:r>
          </a:p>
          <a:p>
            <a:pPr marL="0" indent="0" algn="l" rtl="0" fontAlgn="base">
              <a:lnSpc>
                <a:spcPct val="110000"/>
              </a:lnSpc>
              <a:spcAft>
                <a:spcPts val="1200"/>
              </a:spcAft>
              <a:buNone/>
            </a:pPr>
            <a:r>
              <a:rPr lang="en-US" dirty="0">
                <a:solidFill>
                  <a:srgbClr val="FF0000"/>
                </a:solidFill>
                <a:latin typeface="inherit"/>
                <a:ea typeface="Times New Roman"/>
                <a:cs typeface="Arial"/>
              </a:rPr>
              <a:t>•As representatives of the new Iraq, we have actively and successfully worked on removing the isolation condition to achieve the goals of our foreign policy in a responsible vision in accordance with the following</a:t>
            </a:r>
            <a:r>
              <a:rPr lang="en-US" dirty="0" smtClean="0">
                <a:solidFill>
                  <a:srgbClr val="FF0000"/>
                </a:solidFill>
                <a:latin typeface="inherit"/>
                <a:ea typeface="Times New Roman"/>
                <a:cs typeface="Arial"/>
              </a:rPr>
              <a:t>:</a:t>
            </a:r>
          </a:p>
          <a:p>
            <a:pPr marL="0" indent="0" algn="l" rtl="0" fontAlgn="base">
              <a:lnSpc>
                <a:spcPts val="1920"/>
              </a:lnSpc>
              <a:spcAft>
                <a:spcPts val="1200"/>
              </a:spcAft>
              <a:buNone/>
            </a:pPr>
            <a:r>
              <a:rPr lang="en-US" sz="2200" dirty="0" smtClean="0">
                <a:solidFill>
                  <a:schemeClr val="accent2">
                    <a:lumMod val="75000"/>
                  </a:schemeClr>
                </a:solidFill>
                <a:latin typeface="Arial" pitchFamily="34" charset="0"/>
                <a:ea typeface="Times New Roman"/>
                <a:cs typeface="Arial" pitchFamily="34" charset="0"/>
              </a:rPr>
              <a:t>1- To protect Iraq’s security and promote stability and preserve the unity and harmony of society. </a:t>
            </a:r>
          </a:p>
          <a:p>
            <a:pPr marL="0" indent="0" algn="l" rtl="0" fontAlgn="base">
              <a:lnSpc>
                <a:spcPts val="1920"/>
              </a:lnSpc>
              <a:spcAft>
                <a:spcPts val="1200"/>
              </a:spcAft>
              <a:buNone/>
            </a:pPr>
            <a:r>
              <a:rPr lang="en-US" sz="2200" dirty="0">
                <a:solidFill>
                  <a:schemeClr val="accent2">
                    <a:lumMod val="75000"/>
                  </a:schemeClr>
                </a:solidFill>
                <a:latin typeface="Arial" pitchFamily="34" charset="0"/>
                <a:ea typeface="Calibri"/>
                <a:cs typeface="Arial" pitchFamily="34" charset="0"/>
              </a:rPr>
              <a:t>2-To move forward in the expansion of bilateral diplomatic relations area with the world countries and bring the international community to contribute in the reconstruction of Iraq and its infrastructure and development. </a:t>
            </a:r>
            <a:endParaRPr lang="en-US" sz="2200" dirty="0" smtClean="0">
              <a:solidFill>
                <a:schemeClr val="accent2">
                  <a:lumMod val="75000"/>
                </a:schemeClr>
              </a:solidFill>
              <a:latin typeface="Arial" pitchFamily="34" charset="0"/>
              <a:ea typeface="Calibri"/>
              <a:cs typeface="Arial" pitchFamily="34" charset="0"/>
            </a:endParaRPr>
          </a:p>
          <a:p>
            <a:pPr marL="0" indent="0" algn="l" rtl="0">
              <a:buNone/>
            </a:pPr>
            <a:r>
              <a:rPr lang="en-US" sz="2200" dirty="0">
                <a:solidFill>
                  <a:schemeClr val="accent2">
                    <a:lumMod val="75000"/>
                  </a:schemeClr>
                </a:solidFill>
                <a:latin typeface="Arial" pitchFamily="34" charset="0"/>
                <a:ea typeface="Times New Roman"/>
                <a:cs typeface="Arial" pitchFamily="34" charset="0"/>
              </a:rPr>
              <a:t>3-Contribute to building the economy in a thoughtful way that ensures raising the standard of the Iraqi people’s living</a:t>
            </a:r>
            <a:r>
              <a:rPr lang="en-US" dirty="0">
                <a:solidFill>
                  <a:srgbClr val="666666"/>
                </a:solidFill>
                <a:latin typeface="Arial" pitchFamily="34" charset="0"/>
                <a:ea typeface="Times New Roman"/>
                <a:cs typeface="Arial" pitchFamily="34" charset="0"/>
              </a:rPr>
              <a:t>. </a:t>
            </a:r>
            <a:endParaRPr lang="en-US" dirty="0" smtClean="0">
              <a:solidFill>
                <a:srgbClr val="666666"/>
              </a:solidFill>
              <a:latin typeface="Arial" pitchFamily="34" charset="0"/>
              <a:ea typeface="Times New Roman"/>
              <a:cs typeface="Arial" pitchFamily="34" charset="0"/>
            </a:endParaRPr>
          </a:p>
          <a:p>
            <a:pPr algn="l" rtl="0"/>
            <a:endParaRPr lang="ar-IQ" dirty="0"/>
          </a:p>
        </p:txBody>
      </p:sp>
      <p:sp>
        <p:nvSpPr>
          <p:cNvPr id="3" name="Title 2"/>
          <p:cNvSpPr>
            <a:spLocks noGrp="1"/>
          </p:cNvSpPr>
          <p:nvPr>
            <p:ph type="title"/>
          </p:nvPr>
        </p:nvSpPr>
        <p:spPr>
          <a:xfrm>
            <a:off x="152400" y="338328"/>
            <a:ext cx="8839200" cy="1719072"/>
          </a:xfrm>
        </p:spPr>
        <p:txBody>
          <a:bodyPr>
            <a:normAutofit/>
          </a:bodyPr>
          <a:lstStyle/>
          <a:p>
            <a:r>
              <a:rPr lang="en-US" sz="2000" dirty="0">
                <a:solidFill>
                  <a:srgbClr val="666666"/>
                </a:solidFill>
                <a:latin typeface="inherit"/>
                <a:ea typeface="Times New Roman"/>
                <a:cs typeface="Arial"/>
              </a:rPr>
              <a:t>The new Iraq inherited a heavy legacy of hostility and distrust as a result of the irresponsible policies of the former regime towards the neighboring and far countries which led to a decline in the country’s position in the international community. </a:t>
            </a:r>
            <a:endParaRPr lang="ar-IQ" sz="2000" dirty="0"/>
          </a:p>
        </p:txBody>
      </p:sp>
    </p:spTree>
    <p:extLst>
      <p:ext uri="{BB962C8B-B14F-4D97-AF65-F5344CB8AC3E}">
        <p14:creationId xmlns:p14="http://schemas.microsoft.com/office/powerpoint/2010/main" val="1272799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09600"/>
            <a:ext cx="8686800" cy="4893647"/>
          </a:xfrm>
          <a:prstGeom prst="rect">
            <a:avLst/>
          </a:prstGeom>
        </p:spPr>
        <p:txBody>
          <a:bodyPr wrap="square">
            <a:spAutoFit/>
          </a:bodyPr>
          <a:lstStyle/>
          <a:p>
            <a:r>
              <a:rPr lang="en-US" sz="2400" dirty="0">
                <a:solidFill>
                  <a:schemeClr val="tx2"/>
                </a:solidFill>
              </a:rPr>
              <a:t>4-Promoting the activity of the Iraqi diplomatic missions and enhances Iraq’s interests in political, economic, social and cultural spheres. </a:t>
            </a:r>
          </a:p>
          <a:p>
            <a:r>
              <a:rPr lang="en-US" sz="2400" dirty="0" smtClean="0">
                <a:solidFill>
                  <a:schemeClr val="tx2"/>
                </a:solidFill>
              </a:rPr>
              <a:t>5-Continue </a:t>
            </a:r>
            <a:r>
              <a:rPr lang="en-US" sz="2400" dirty="0">
                <a:solidFill>
                  <a:schemeClr val="tx2"/>
                </a:solidFill>
              </a:rPr>
              <a:t>the support of Iraq’s role in multilateral bodies towards a more active work, and strive to expand Iraq’s international participation by joining more of those bodies, particularly the economic ones. </a:t>
            </a:r>
            <a:endParaRPr lang="en-US" sz="2400" dirty="0" smtClean="0">
              <a:solidFill>
                <a:schemeClr val="tx2"/>
              </a:solidFill>
            </a:endParaRPr>
          </a:p>
          <a:p>
            <a:r>
              <a:rPr lang="en-US" sz="2400" dirty="0">
                <a:solidFill>
                  <a:schemeClr val="tx2"/>
                </a:solidFill>
              </a:rPr>
              <a:t>6-Continue upgrading the work of the Ministry of Foreign Affairs and the level of performance, guided by the constitutional basis and legal controls designed to achieve Iraq’s vision in a way that matches its prestigious stature as a civilization and people. </a:t>
            </a:r>
            <a:endParaRPr lang="en-US" sz="2400" dirty="0" smtClean="0">
              <a:solidFill>
                <a:schemeClr val="tx2"/>
              </a:solidFill>
            </a:endParaRPr>
          </a:p>
          <a:p>
            <a:r>
              <a:rPr lang="en-US" sz="2400" dirty="0">
                <a:solidFill>
                  <a:schemeClr val="tx2"/>
                </a:solidFill>
              </a:rPr>
              <a:t>7-Strengthen the foundations of democracy within the framework of sovereignty, unity and equality among citizens. </a:t>
            </a:r>
            <a:endParaRPr lang="ar-IQ" sz="2400" dirty="0">
              <a:solidFill>
                <a:schemeClr val="tx2"/>
              </a:solidFill>
            </a:endParaRPr>
          </a:p>
        </p:txBody>
      </p:sp>
    </p:spTree>
    <p:extLst>
      <p:ext uri="{BB962C8B-B14F-4D97-AF65-F5344CB8AC3E}">
        <p14:creationId xmlns:p14="http://schemas.microsoft.com/office/powerpoint/2010/main" val="2041270087"/>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377</Words>
  <Application>Microsoft Office PowerPoint</Application>
  <PresentationFormat>On-screen Show (4:3)</PresentationFormat>
  <Paragraphs>21</Paragraphs>
  <Slides>4</Slides>
  <Notes>0</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Office Theme</vt:lpstr>
      <vt:lpstr>Waveform</vt:lpstr>
      <vt:lpstr>The priorities and objectives of the Ministry of Foreign Affairs include: </vt:lpstr>
      <vt:lpstr>The priorities and objectives of the Ministry of Foreign Affairs include:</vt:lpstr>
      <vt:lpstr>The new Iraq inherited a heavy legacy of hostility and distrust as a result of the irresponsible policies of the former regime towards the neighboring and far countries which led to a decline in the country’s position in the international community.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priorities and objectives of the Ministry of Foreign Affairs include: </dc:title>
  <dc:creator>M.shaxawan</dc:creator>
  <cp:lastModifiedBy>M.shaxawan</cp:lastModifiedBy>
  <cp:revision>5</cp:revision>
  <dcterms:created xsi:type="dcterms:W3CDTF">2006-08-16T00:00:00Z</dcterms:created>
  <dcterms:modified xsi:type="dcterms:W3CDTF">2022-02-28T21:45:19Z</dcterms:modified>
</cp:coreProperties>
</file>