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0"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607526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53004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974701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4390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4420958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272679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968131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5275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15392446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7412627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39379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solidFill>
                  <a:srgbClr val="073E87"/>
                </a:solidFill>
              </a:rPr>
              <a:pPr/>
              <a:t>3/1/2022</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82491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1447800"/>
            <a:ext cx="8610600" cy="5105400"/>
          </a:xfrm>
        </p:spPr>
        <p:txBody>
          <a:bodyPr/>
          <a:lstStyle/>
          <a:p>
            <a:pPr algn="l" rtl="0"/>
            <a:r>
              <a:rPr lang="en-US" dirty="0">
                <a:solidFill>
                  <a:srgbClr val="666666"/>
                </a:solidFill>
                <a:latin typeface="inherit"/>
                <a:ea typeface="Times New Roman"/>
                <a:cs typeface="Arial"/>
              </a:rPr>
              <a:t>•The new Iraq inherited a heavy legacy of hostility and distrust as a result of the irresponsible policies of the former regime towards the neighboring and far countries which led to a decline in the country’s position in the international community</a:t>
            </a:r>
            <a:r>
              <a:rPr lang="en-US" dirty="0" smtClean="0">
                <a:solidFill>
                  <a:srgbClr val="666666"/>
                </a:solidFill>
                <a:latin typeface="inherit"/>
                <a:ea typeface="Times New Roman"/>
                <a:cs typeface="Arial"/>
              </a:rPr>
              <a:t>.</a:t>
            </a:r>
          </a:p>
          <a:p>
            <a:pPr algn="l" rtl="0"/>
            <a:r>
              <a:rPr lang="en-US" dirty="0">
                <a:solidFill>
                  <a:srgbClr val="666666"/>
                </a:solidFill>
                <a:latin typeface="inherit"/>
                <a:ea typeface="Times New Roman"/>
                <a:cs typeface="Arial"/>
              </a:rPr>
              <a:t> •The Foreign Ministry in the new Iraq faced these challenges and still, to address that legacy in a bid to retrieve ‘s position that befits rich civilization heritage and its people and its riches. </a:t>
            </a:r>
            <a:endParaRPr lang="ar-IQ" dirty="0"/>
          </a:p>
        </p:txBody>
      </p:sp>
      <p:sp>
        <p:nvSpPr>
          <p:cNvPr id="3" name="Title 2"/>
          <p:cNvSpPr>
            <a:spLocks noGrp="1"/>
          </p:cNvSpPr>
          <p:nvPr>
            <p:ph type="title"/>
          </p:nvPr>
        </p:nvSpPr>
        <p:spPr>
          <a:xfrm>
            <a:off x="457200" y="533400"/>
            <a:ext cx="8382000" cy="685800"/>
          </a:xfrm>
        </p:spPr>
        <p:txBody>
          <a:bodyPr>
            <a:normAutofit fontScale="90000"/>
          </a:bodyPr>
          <a:lstStyle/>
          <a:p>
            <a:pPr rtl="0" fontAlgn="base">
              <a:lnSpc>
                <a:spcPct val="115000"/>
              </a:lnSpc>
              <a:spcAft>
                <a:spcPts val="0"/>
              </a:spcAft>
            </a:pPr>
            <a:r>
              <a:rPr lang="en-US" sz="4000" b="1" kern="1800" cap="all" dirty="0">
                <a:solidFill>
                  <a:srgbClr val="666666"/>
                </a:solidFill>
                <a:latin typeface="inherit"/>
                <a:ea typeface="Times New Roman"/>
                <a:cs typeface="Arial"/>
              </a:rPr>
              <a:t>MINISTRY STRATEGY</a:t>
            </a:r>
            <a:r>
              <a:rPr lang="en-US" sz="1800" dirty="0">
                <a:latin typeface="Calibri"/>
                <a:ea typeface="Calibri"/>
                <a:cs typeface="Arial"/>
              </a:rPr>
              <a:t/>
            </a:r>
            <a:br>
              <a:rPr lang="en-US" sz="1800" dirty="0">
                <a:latin typeface="Calibri"/>
                <a:ea typeface="Calibri"/>
                <a:cs typeface="Arial"/>
              </a:rPr>
            </a:br>
            <a:endParaRPr lang="ar-IQ" sz="4000" dirty="0"/>
          </a:p>
        </p:txBody>
      </p:sp>
    </p:spTree>
    <p:extLst>
      <p:ext uri="{BB962C8B-B14F-4D97-AF65-F5344CB8AC3E}">
        <p14:creationId xmlns:p14="http://schemas.microsoft.com/office/powerpoint/2010/main" val="151581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295400"/>
            <a:ext cx="8686800" cy="5334000"/>
          </a:xfrm>
        </p:spPr>
        <p:txBody>
          <a:bodyPr/>
          <a:lstStyle/>
          <a:p>
            <a:pPr algn="l" rtl="0" fontAlgn="base">
              <a:spcAft>
                <a:spcPts val="1200"/>
              </a:spcAft>
            </a:pPr>
            <a:r>
              <a:rPr lang="en-US" dirty="0">
                <a:solidFill>
                  <a:srgbClr val="666666"/>
                </a:solidFill>
                <a:latin typeface="inherit"/>
                <a:ea typeface="Times New Roman"/>
                <a:cs typeface="Arial"/>
              </a:rPr>
              <a:t>Article 1 - A ministry called (the Ministry of Foreign Affairs) shall be established, and it shall enjoy legal personality and administrative and financial independence, and shall undertake the implementation of the foreign policy of the Republic of Iraq, represented by the Minister of Foreign Affairs or his representative</a:t>
            </a:r>
            <a:r>
              <a:rPr lang="en-US" dirty="0" smtClean="0">
                <a:solidFill>
                  <a:srgbClr val="666666"/>
                </a:solidFill>
                <a:latin typeface="inherit"/>
                <a:ea typeface="Times New Roman"/>
                <a:cs typeface="Arial"/>
              </a:rPr>
              <a:t>.</a:t>
            </a:r>
          </a:p>
          <a:p>
            <a:pPr algn="l" rtl="0" fontAlgn="base">
              <a:spcAft>
                <a:spcPts val="1200"/>
              </a:spcAft>
            </a:pPr>
            <a:r>
              <a:rPr lang="en-US" dirty="0">
                <a:solidFill>
                  <a:srgbClr val="666666"/>
                </a:solidFill>
                <a:latin typeface="inherit"/>
                <a:ea typeface="Times New Roman"/>
                <a:cs typeface="Arial"/>
              </a:rPr>
              <a:t>Article 2 - The Ministry aims to</a:t>
            </a:r>
            <a:r>
              <a:rPr lang="en-US" dirty="0" smtClean="0">
                <a:solidFill>
                  <a:srgbClr val="666666"/>
                </a:solidFill>
                <a:latin typeface="inherit"/>
                <a:ea typeface="Times New Roman"/>
                <a:cs typeface="Arial"/>
              </a:rPr>
              <a:t>:</a:t>
            </a:r>
          </a:p>
          <a:p>
            <a:pPr algn="l" rtl="0" fontAlgn="base">
              <a:spcAft>
                <a:spcPts val="0"/>
              </a:spcAft>
            </a:pPr>
            <a:r>
              <a:rPr lang="en-US" dirty="0">
                <a:solidFill>
                  <a:srgbClr val="666666"/>
                </a:solidFill>
                <a:latin typeface="inherit"/>
                <a:ea typeface="Times New Roman"/>
                <a:cs typeface="Arial"/>
              </a:rPr>
              <a:t>Article 3 – The Ministry seeks to achieve its goals by the following means:</a:t>
            </a:r>
            <a:endParaRPr lang="en-US" dirty="0">
              <a:latin typeface="Calibri"/>
              <a:ea typeface="Calibri"/>
              <a:cs typeface="Arial"/>
            </a:endParaRPr>
          </a:p>
          <a:p>
            <a:pPr algn="l" rtl="0" fontAlgn="base">
              <a:lnSpc>
                <a:spcPts val="1920"/>
              </a:lnSpc>
              <a:spcAft>
                <a:spcPts val="1200"/>
              </a:spcAft>
            </a:pPr>
            <a:endParaRPr lang="en-US" dirty="0">
              <a:latin typeface="Calibri"/>
              <a:ea typeface="Calibri"/>
              <a:cs typeface="Arial"/>
            </a:endParaRPr>
          </a:p>
          <a:p>
            <a:pPr algn="l" rtl="0" fontAlgn="base">
              <a:lnSpc>
                <a:spcPts val="1920"/>
              </a:lnSpc>
              <a:spcAft>
                <a:spcPts val="1200"/>
              </a:spcAft>
            </a:pPr>
            <a:endParaRPr lang="en-US" sz="1800" dirty="0">
              <a:latin typeface="Calibri"/>
              <a:ea typeface="Calibri"/>
              <a:cs typeface="Arial"/>
            </a:endParaRPr>
          </a:p>
          <a:p>
            <a:endParaRPr lang="ar-IQ" dirty="0"/>
          </a:p>
        </p:txBody>
      </p:sp>
      <p:sp>
        <p:nvSpPr>
          <p:cNvPr id="3" name="Title 2"/>
          <p:cNvSpPr>
            <a:spLocks noGrp="1"/>
          </p:cNvSpPr>
          <p:nvPr>
            <p:ph type="title"/>
          </p:nvPr>
        </p:nvSpPr>
        <p:spPr/>
        <p:txBody>
          <a:bodyPr/>
          <a:lstStyle/>
          <a:p>
            <a:pPr rtl="0" fontAlgn="base">
              <a:lnSpc>
                <a:spcPts val="1920"/>
              </a:lnSpc>
            </a:pPr>
            <a:r>
              <a:rPr lang="en-US" dirty="0">
                <a:solidFill>
                  <a:srgbClr val="666666"/>
                </a:solidFill>
                <a:latin typeface="inherit"/>
                <a:ea typeface="Times New Roman"/>
                <a:cs typeface="Arial"/>
              </a:rPr>
              <a:t>Establishing and goals                                 </a:t>
            </a:r>
            <a:r>
              <a:rPr lang="en-US" sz="3600" dirty="0">
                <a:latin typeface="Calibri"/>
                <a:ea typeface="Calibri"/>
                <a:cs typeface="Arial"/>
              </a:rPr>
              <a:t/>
            </a:r>
            <a:br>
              <a:rPr lang="en-US" sz="3600" dirty="0">
                <a:latin typeface="Calibri"/>
                <a:ea typeface="Calibri"/>
                <a:cs typeface="Arial"/>
              </a:rPr>
            </a:br>
            <a:endParaRPr lang="ar-IQ" dirty="0"/>
          </a:p>
        </p:txBody>
      </p:sp>
    </p:spTree>
    <p:extLst>
      <p:ext uri="{BB962C8B-B14F-4D97-AF65-F5344CB8AC3E}">
        <p14:creationId xmlns:p14="http://schemas.microsoft.com/office/powerpoint/2010/main" val="239136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1371600"/>
            <a:ext cx="8534400" cy="5105400"/>
          </a:xfrm>
        </p:spPr>
        <p:txBody>
          <a:bodyPr/>
          <a:lstStyle/>
          <a:p>
            <a:pPr algn="l" rtl="0" fontAlgn="base">
              <a:lnSpc>
                <a:spcPts val="1920"/>
              </a:lnSpc>
              <a:spcAft>
                <a:spcPts val="1200"/>
              </a:spcAft>
            </a:pPr>
            <a:r>
              <a:rPr lang="en-US" sz="1800" dirty="0">
                <a:solidFill>
                  <a:srgbClr val="666666"/>
                </a:solidFill>
                <a:latin typeface="inherit"/>
                <a:ea typeface="Times New Roman"/>
                <a:cs typeface="Arial"/>
              </a:rPr>
              <a:t>First: Strengthening and developing relations with Arab countries, neighboring countries and countries of the world on the basis of mutual respect and non-interference in internal affairs</a:t>
            </a:r>
            <a:r>
              <a:rPr lang="en-US" sz="1800" dirty="0" smtClean="0">
                <a:solidFill>
                  <a:srgbClr val="666666"/>
                </a:solidFill>
                <a:latin typeface="inherit"/>
                <a:ea typeface="Times New Roman"/>
                <a:cs typeface="Arial"/>
              </a:rPr>
              <a:t>.</a:t>
            </a:r>
          </a:p>
          <a:p>
            <a:pPr algn="l" rtl="0" fontAlgn="base">
              <a:lnSpc>
                <a:spcPts val="1920"/>
              </a:lnSpc>
              <a:spcAft>
                <a:spcPts val="1200"/>
              </a:spcAft>
            </a:pPr>
            <a:r>
              <a:rPr lang="en-US" sz="1800" dirty="0">
                <a:solidFill>
                  <a:srgbClr val="666666"/>
                </a:solidFill>
                <a:latin typeface="inherit"/>
                <a:ea typeface="Times New Roman"/>
                <a:cs typeface="Arial"/>
              </a:rPr>
              <a:t>Second: Revitalizing Iraq's role in international organizations and conferences to serve Iraq's interests and enhance international peace and security.</a:t>
            </a:r>
            <a:endParaRPr lang="en-US" sz="1400" dirty="0">
              <a:latin typeface="Calibri"/>
              <a:ea typeface="Calibri"/>
              <a:cs typeface="Arial"/>
            </a:endParaRPr>
          </a:p>
          <a:p>
            <a:pPr algn="l" rtl="0" fontAlgn="base">
              <a:lnSpc>
                <a:spcPts val="1920"/>
              </a:lnSpc>
              <a:spcAft>
                <a:spcPts val="1200"/>
              </a:spcAft>
            </a:pPr>
            <a:r>
              <a:rPr lang="en-US" sz="1800" dirty="0">
                <a:solidFill>
                  <a:srgbClr val="666666"/>
                </a:solidFill>
                <a:latin typeface="inherit"/>
                <a:ea typeface="Times New Roman"/>
                <a:cs typeface="Arial"/>
              </a:rPr>
              <a:t>Third: Strengthening economic, commercial, technical and scientific cooperation and encouraging investment with countries and specialized international </a:t>
            </a:r>
            <a:r>
              <a:rPr lang="en-US" sz="1800" dirty="0" smtClean="0">
                <a:solidFill>
                  <a:srgbClr val="666666"/>
                </a:solidFill>
                <a:latin typeface="inherit"/>
                <a:ea typeface="Times New Roman"/>
                <a:cs typeface="Arial"/>
              </a:rPr>
              <a:t>organizations.</a:t>
            </a:r>
          </a:p>
          <a:p>
            <a:pPr algn="l" rtl="0" fontAlgn="base">
              <a:lnSpc>
                <a:spcPts val="1920"/>
              </a:lnSpc>
              <a:spcAft>
                <a:spcPts val="1200"/>
              </a:spcAft>
            </a:pPr>
            <a:r>
              <a:rPr lang="en-US" sz="1800" dirty="0">
                <a:solidFill>
                  <a:srgbClr val="666666"/>
                </a:solidFill>
                <a:latin typeface="inherit"/>
                <a:ea typeface="Times New Roman"/>
                <a:cs typeface="Arial"/>
              </a:rPr>
              <a:t>Fourth: Defending the policy of the Republic of Iraq in various fields.</a:t>
            </a:r>
            <a:endParaRPr lang="en-US" sz="1400" dirty="0">
              <a:latin typeface="Calibri"/>
              <a:ea typeface="Calibri"/>
              <a:cs typeface="Arial"/>
            </a:endParaRPr>
          </a:p>
          <a:p>
            <a:pPr algn="l" rtl="0" fontAlgn="base">
              <a:lnSpc>
                <a:spcPts val="1920"/>
              </a:lnSpc>
              <a:spcAft>
                <a:spcPts val="1200"/>
              </a:spcAft>
            </a:pPr>
            <a:r>
              <a:rPr lang="en-US" sz="1800" dirty="0">
                <a:solidFill>
                  <a:srgbClr val="666666"/>
                </a:solidFill>
                <a:latin typeface="inherit"/>
                <a:ea typeface="Times New Roman"/>
                <a:cs typeface="Arial"/>
              </a:rPr>
              <a:t>Fifth: Protecting the political and social interests of Iraq and its citizens abroad.</a:t>
            </a:r>
            <a:endParaRPr lang="en-US" sz="1400" dirty="0">
              <a:latin typeface="Calibri"/>
              <a:ea typeface="Calibri"/>
              <a:cs typeface="Arial"/>
            </a:endParaRPr>
          </a:p>
          <a:p>
            <a:pPr algn="l" rtl="0" fontAlgn="base">
              <a:lnSpc>
                <a:spcPts val="1920"/>
              </a:lnSpc>
              <a:spcAft>
                <a:spcPts val="1200"/>
              </a:spcAft>
            </a:pPr>
            <a:r>
              <a:rPr lang="en-US" sz="1800" dirty="0">
                <a:solidFill>
                  <a:srgbClr val="666666"/>
                </a:solidFill>
                <a:latin typeface="inherit"/>
                <a:ea typeface="Times New Roman"/>
                <a:cs typeface="Arial"/>
              </a:rPr>
              <a:t>Sixth: Coordination with ministries and agencies not affiliated with a ministry regarding international issues of common concern, especially the common international borders and rivers.</a:t>
            </a:r>
            <a:endParaRPr lang="en-US" sz="1400" dirty="0">
              <a:latin typeface="Calibri"/>
              <a:ea typeface="Calibri"/>
              <a:cs typeface="Arial"/>
            </a:endParaRPr>
          </a:p>
          <a:p>
            <a:pPr algn="l" rtl="0" fontAlgn="base">
              <a:lnSpc>
                <a:spcPts val="1920"/>
              </a:lnSpc>
              <a:spcAft>
                <a:spcPts val="1200"/>
              </a:spcAft>
            </a:pPr>
            <a:endParaRPr lang="en-US" sz="1800" dirty="0">
              <a:latin typeface="Calibri"/>
              <a:ea typeface="Calibri"/>
              <a:cs typeface="Arial"/>
            </a:endParaRPr>
          </a:p>
          <a:p>
            <a:pPr algn="l" rtl="0"/>
            <a:endParaRPr lang="ar-IQ" dirty="0"/>
          </a:p>
        </p:txBody>
      </p:sp>
      <p:sp>
        <p:nvSpPr>
          <p:cNvPr id="3" name="Title 2"/>
          <p:cNvSpPr>
            <a:spLocks noGrp="1"/>
          </p:cNvSpPr>
          <p:nvPr>
            <p:ph type="title"/>
          </p:nvPr>
        </p:nvSpPr>
        <p:spPr/>
        <p:txBody>
          <a:bodyPr/>
          <a:lstStyle/>
          <a:p>
            <a:pPr algn="l" rtl="0" fontAlgn="base">
              <a:lnSpc>
                <a:spcPts val="1920"/>
              </a:lnSpc>
              <a:spcAft>
                <a:spcPts val="1200"/>
              </a:spcAft>
            </a:pPr>
            <a:r>
              <a:rPr lang="en-US" dirty="0">
                <a:solidFill>
                  <a:srgbClr val="666666"/>
                </a:solidFill>
                <a:latin typeface="inherit"/>
                <a:ea typeface="Times New Roman"/>
                <a:cs typeface="Arial"/>
              </a:rPr>
              <a:t>Article 2 - The Ministry aims to:</a:t>
            </a:r>
            <a:r>
              <a:rPr lang="en-US" sz="3600" dirty="0">
                <a:latin typeface="Calibri"/>
                <a:ea typeface="Calibri"/>
                <a:cs typeface="Arial"/>
              </a:rPr>
              <a:t/>
            </a:r>
            <a:br>
              <a:rPr lang="en-US" sz="3600" dirty="0">
                <a:latin typeface="Calibri"/>
                <a:ea typeface="Calibri"/>
                <a:cs typeface="Arial"/>
              </a:rPr>
            </a:br>
            <a:endParaRPr lang="ar-IQ" dirty="0"/>
          </a:p>
        </p:txBody>
      </p:sp>
    </p:spTree>
    <p:extLst>
      <p:ext uri="{BB962C8B-B14F-4D97-AF65-F5344CB8AC3E}">
        <p14:creationId xmlns:p14="http://schemas.microsoft.com/office/powerpoint/2010/main" val="200043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ircle(in)">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circle(in)">
                                      <p:cBhvr>
                                        <p:cTn id="32" dur="2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circle(in)">
                                      <p:cBhvr>
                                        <p:cTn id="3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763001" cy="5257800"/>
          </a:xfrm>
        </p:spPr>
        <p:txBody>
          <a:bodyPr>
            <a:noAutofit/>
          </a:bodyPr>
          <a:lstStyle/>
          <a:p>
            <a:pPr algn="l" rtl="0" fontAlgn="base">
              <a:spcAft>
                <a:spcPts val="0"/>
              </a:spcAft>
            </a:pPr>
            <a:r>
              <a:rPr lang="en-US" sz="2000" dirty="0">
                <a:solidFill>
                  <a:srgbClr val="666666"/>
                </a:solidFill>
                <a:latin typeface="inherit"/>
                <a:ea typeface="Times New Roman"/>
                <a:cs typeface="Arial"/>
              </a:rPr>
              <a:t>First: Managing and supervising the work of Iraqi missions to Arab and foreign countries and international organizations</a:t>
            </a:r>
            <a:r>
              <a:rPr lang="en-US" sz="2000" dirty="0" smtClean="0">
                <a:solidFill>
                  <a:srgbClr val="666666"/>
                </a:solidFill>
                <a:latin typeface="inherit"/>
                <a:ea typeface="Times New Roman"/>
                <a:cs typeface="Arial"/>
              </a:rPr>
              <a:t>.</a:t>
            </a:r>
          </a:p>
          <a:p>
            <a:pPr algn="l" rtl="0" fontAlgn="base">
              <a:spcAft>
                <a:spcPts val="0"/>
              </a:spcAft>
            </a:pPr>
            <a:r>
              <a:rPr lang="en-US" sz="2000" dirty="0">
                <a:solidFill>
                  <a:srgbClr val="666666"/>
                </a:solidFill>
                <a:latin typeface="inherit"/>
                <a:ea typeface="Times New Roman"/>
                <a:cs typeface="Arial"/>
              </a:rPr>
              <a:t>Second: Coordinating the visits of official Iraqi delegations to Arab and foreign countries, and vice versa, to strengthen and consolidate the existing valuable relations between them</a:t>
            </a:r>
            <a:r>
              <a:rPr lang="en-US" sz="2000" dirty="0" smtClean="0">
                <a:solidFill>
                  <a:srgbClr val="666666"/>
                </a:solidFill>
                <a:latin typeface="inherit"/>
                <a:ea typeface="Times New Roman"/>
                <a:cs typeface="Arial"/>
              </a:rPr>
              <a:t>.</a:t>
            </a:r>
            <a:endParaRPr lang="en-US" sz="2000" dirty="0">
              <a:latin typeface="Calibri"/>
              <a:ea typeface="Calibri"/>
              <a:cs typeface="Arial"/>
            </a:endParaRPr>
          </a:p>
          <a:p>
            <a:pPr algn="l" rtl="0" fontAlgn="base">
              <a:spcAft>
                <a:spcPts val="0"/>
              </a:spcAft>
            </a:pPr>
            <a:r>
              <a:rPr lang="en-US" sz="2000" dirty="0">
                <a:solidFill>
                  <a:srgbClr val="666666"/>
                </a:solidFill>
                <a:latin typeface="inherit"/>
                <a:ea typeface="Times New Roman"/>
                <a:cs typeface="Arial"/>
              </a:rPr>
              <a:t>Third: Coordination with relevant ministries and agencies not affiliated with a ministry in the matter of following up on conference affairs and the work of international and regional international organizations</a:t>
            </a:r>
            <a:r>
              <a:rPr lang="en-US" sz="2000" dirty="0" smtClean="0">
                <a:solidFill>
                  <a:srgbClr val="666666"/>
                </a:solidFill>
                <a:latin typeface="inherit"/>
                <a:ea typeface="Times New Roman"/>
                <a:cs typeface="Arial"/>
              </a:rPr>
              <a:t>.</a:t>
            </a:r>
          </a:p>
          <a:p>
            <a:pPr algn="l" rtl="0" fontAlgn="base">
              <a:spcAft>
                <a:spcPts val="0"/>
              </a:spcAft>
            </a:pPr>
            <a:r>
              <a:rPr lang="en-US" sz="2000" dirty="0">
                <a:solidFill>
                  <a:srgbClr val="666666"/>
                </a:solidFill>
                <a:latin typeface="inherit"/>
                <a:ea typeface="Times New Roman"/>
                <a:cs typeface="Arial"/>
              </a:rPr>
              <a:t>Fourth: Diplomatic and consular representation with Arab and foreign countries and international organizations</a:t>
            </a:r>
            <a:r>
              <a:rPr lang="en-US" sz="2000" dirty="0" smtClean="0">
                <a:solidFill>
                  <a:srgbClr val="666666"/>
                </a:solidFill>
                <a:latin typeface="inherit"/>
                <a:ea typeface="Times New Roman"/>
                <a:cs typeface="Arial"/>
              </a:rPr>
              <a:t>.</a:t>
            </a:r>
            <a:endParaRPr lang="en-US" sz="2000" dirty="0">
              <a:latin typeface="Calibri"/>
              <a:ea typeface="Calibri"/>
              <a:cs typeface="Arial"/>
            </a:endParaRPr>
          </a:p>
          <a:p>
            <a:pPr algn="l" rtl="0" fontAlgn="base">
              <a:spcAft>
                <a:spcPts val="0"/>
              </a:spcAft>
            </a:pPr>
            <a:r>
              <a:rPr lang="en-US" sz="2000" dirty="0">
                <a:solidFill>
                  <a:srgbClr val="666666"/>
                </a:solidFill>
                <a:latin typeface="inherit"/>
                <a:ea typeface="Times New Roman"/>
                <a:cs typeface="Arial"/>
              </a:rPr>
              <a:t>Fifth: Preparing and participating in conferences, seminars and training courses in various fields related to the work of the Ministry</a:t>
            </a:r>
            <a:r>
              <a:rPr lang="en-US" sz="2000" dirty="0" smtClean="0">
                <a:solidFill>
                  <a:srgbClr val="666666"/>
                </a:solidFill>
                <a:latin typeface="inherit"/>
                <a:ea typeface="Times New Roman"/>
                <a:cs typeface="Arial"/>
              </a:rPr>
              <a:t>.</a:t>
            </a:r>
            <a:endParaRPr lang="en-US" sz="2000" dirty="0">
              <a:latin typeface="Calibri"/>
              <a:ea typeface="Calibri"/>
              <a:cs typeface="Arial"/>
            </a:endParaRPr>
          </a:p>
          <a:p>
            <a:pPr algn="l" rtl="0" fontAlgn="base">
              <a:spcAft>
                <a:spcPts val="0"/>
              </a:spcAft>
            </a:pPr>
            <a:r>
              <a:rPr lang="en-US" sz="2000" dirty="0">
                <a:solidFill>
                  <a:srgbClr val="666666"/>
                </a:solidFill>
                <a:latin typeface="inherit"/>
                <a:ea typeface="Times New Roman"/>
                <a:cs typeface="Arial"/>
              </a:rPr>
              <a:t>Sixth: Coordination with ministries and agencies not affiliated with a ministry regarding international issues of common concern, especially the common international borders and rivers.</a:t>
            </a:r>
            <a:endParaRPr lang="en-US" sz="2000" dirty="0">
              <a:latin typeface="Calibri"/>
              <a:ea typeface="Calibri"/>
              <a:cs typeface="Arial"/>
            </a:endParaRPr>
          </a:p>
          <a:p>
            <a:pPr algn="l" rtl="0"/>
            <a:endParaRPr lang="ar-IQ" sz="2000" dirty="0"/>
          </a:p>
        </p:txBody>
      </p:sp>
      <p:sp>
        <p:nvSpPr>
          <p:cNvPr id="3" name="Title 2"/>
          <p:cNvSpPr>
            <a:spLocks noGrp="1"/>
          </p:cNvSpPr>
          <p:nvPr>
            <p:ph type="title"/>
          </p:nvPr>
        </p:nvSpPr>
        <p:spPr/>
        <p:txBody>
          <a:bodyPr>
            <a:normAutofit fontScale="90000"/>
          </a:bodyPr>
          <a:lstStyle/>
          <a:p>
            <a:pPr rtl="0" fontAlgn="base">
              <a:spcAft>
                <a:spcPts val="0"/>
              </a:spcAft>
            </a:pPr>
            <a:r>
              <a:rPr lang="en-US" sz="2800" b="1" dirty="0">
                <a:solidFill>
                  <a:srgbClr val="FF0000"/>
                </a:solidFill>
                <a:latin typeface="inherit"/>
                <a:ea typeface="Times New Roman"/>
                <a:cs typeface="Arial"/>
              </a:rPr>
              <a:t>Article 3 – The Ministry seeks to achieve its goals by the following means:</a:t>
            </a:r>
            <a:r>
              <a:rPr lang="en-US" sz="2800" dirty="0">
                <a:latin typeface="Calibri"/>
                <a:ea typeface="Calibri"/>
                <a:cs typeface="Arial"/>
              </a:rPr>
              <a:t/>
            </a:r>
            <a:br>
              <a:rPr lang="en-US" sz="2800" dirty="0">
                <a:latin typeface="Calibri"/>
                <a:ea typeface="Calibri"/>
                <a:cs typeface="Arial"/>
              </a:rPr>
            </a:br>
            <a:endParaRPr lang="ar-IQ" sz="2800" dirty="0"/>
          </a:p>
        </p:txBody>
      </p:sp>
    </p:spTree>
    <p:extLst>
      <p:ext uri="{BB962C8B-B14F-4D97-AF65-F5344CB8AC3E}">
        <p14:creationId xmlns:p14="http://schemas.microsoft.com/office/powerpoint/2010/main" val="272052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422</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Office Theme</vt:lpstr>
      <vt:lpstr>Waveform</vt:lpstr>
      <vt:lpstr>MINISTRY STRATEGY </vt:lpstr>
      <vt:lpstr>Establishing and goals                                  </vt:lpstr>
      <vt:lpstr>Article 2 - The Ministry aims to: </vt:lpstr>
      <vt:lpstr>Article 3 – The Ministry seeks to achieve its goals by the following means: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STRATEGY </dc:title>
  <dc:creator>M.shaxawan</dc:creator>
  <cp:lastModifiedBy>M.shaxawan</cp:lastModifiedBy>
  <cp:revision>4</cp:revision>
  <dcterms:created xsi:type="dcterms:W3CDTF">2006-08-16T00:00:00Z</dcterms:created>
  <dcterms:modified xsi:type="dcterms:W3CDTF">2022-02-28T21:55:53Z</dcterms:modified>
</cp:coreProperties>
</file>