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3/6/2022</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1907270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3/6/2022</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00468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3/6/2022</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23269563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73E87"/>
                </a:solidFill>
              </a:rPr>
              <a:pPr/>
              <a:t>3/6/2022</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171374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073E87"/>
                </a:solidFill>
              </a:rPr>
              <a:pPr/>
              <a:t>3/6/2022</a:t>
            </a:fld>
            <a:endParaRPr lang="en-US">
              <a:solidFill>
                <a:srgbClr val="073E87"/>
              </a:solidFill>
            </a:endParaRPr>
          </a:p>
        </p:txBody>
      </p:sp>
      <p:sp>
        <p:nvSpPr>
          <p:cNvPr id="8" name="Footer Placeholder 7"/>
          <p:cNvSpPr>
            <a:spLocks noGrp="1"/>
          </p:cNvSpPr>
          <p:nvPr>
            <p:ph type="ftr" sz="quarter" idx="11"/>
          </p:nvPr>
        </p:nvSpPr>
        <p:spPr/>
        <p:txBody>
          <a:bodyPr/>
          <a:lstStyle/>
          <a:p>
            <a:endParaRPr lang="en-US">
              <a:solidFill>
                <a:srgbClr val="073E87"/>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39419157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073E87"/>
                </a:solidFill>
              </a:rPr>
              <a:pPr/>
              <a:t>3/6/2022</a:t>
            </a:fld>
            <a:endParaRPr lang="en-US">
              <a:solidFill>
                <a:srgbClr val="073E87"/>
              </a:solidFill>
            </a:endParaRPr>
          </a:p>
        </p:txBody>
      </p:sp>
      <p:sp>
        <p:nvSpPr>
          <p:cNvPr id="4" name="Footer Placeholder 3"/>
          <p:cNvSpPr>
            <a:spLocks noGrp="1"/>
          </p:cNvSpPr>
          <p:nvPr>
            <p:ph type="ftr" sz="quarter" idx="11"/>
          </p:nvPr>
        </p:nvSpPr>
        <p:spPr/>
        <p:txBody>
          <a:bodyPr/>
          <a:lstStyle/>
          <a:p>
            <a:endParaRPr lang="en-US">
              <a:solidFill>
                <a:srgbClr val="073E87"/>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12960262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1D8BD707-D9CF-40AE-B4C6-C98DA3205C09}" type="datetimeFigureOut">
              <a:rPr lang="en-US" smtClean="0">
                <a:solidFill>
                  <a:srgbClr val="073E87"/>
                </a:solidFill>
              </a:rPr>
              <a:pPr/>
              <a:t>3/6/2022</a:t>
            </a:fld>
            <a:endParaRPr lang="en-US">
              <a:solidFill>
                <a:srgbClr val="073E87"/>
              </a:solidFill>
            </a:endParaRPr>
          </a:p>
        </p:txBody>
      </p:sp>
      <p:sp>
        <p:nvSpPr>
          <p:cNvPr id="3" name="Footer Placeholder 2"/>
          <p:cNvSpPr>
            <a:spLocks noGrp="1"/>
          </p:cNvSpPr>
          <p:nvPr>
            <p:ph type="ftr" sz="quarter" idx="11"/>
          </p:nvPr>
        </p:nvSpPr>
        <p:spPr/>
        <p:txBody>
          <a:bodyPr/>
          <a:lstStyle/>
          <a:p>
            <a:endParaRPr lang="en-US">
              <a:solidFill>
                <a:srgbClr val="073E87"/>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26726792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73E87"/>
                </a:solidFill>
              </a:rPr>
              <a:pPr/>
              <a:t>3/6/2022</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943516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73E87"/>
                </a:solidFill>
              </a:rPr>
              <a:pPr/>
              <a:t>3/6/2022</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extLst>
      <p:ext uri="{BB962C8B-B14F-4D97-AF65-F5344CB8AC3E}">
        <p14:creationId xmlns:p14="http://schemas.microsoft.com/office/powerpoint/2010/main" val="29438799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3/6/2022</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16894389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3/6/2022</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316610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solidFill>
                  <a:srgbClr val="073E87"/>
                </a:solidFill>
              </a:rPr>
              <a:pPr/>
              <a:t>3/6/2022</a:t>
            </a:fld>
            <a:endParaRPr lang="en-US">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solidFill>
                  <a:srgbClr val="073E87"/>
                </a:solidFill>
              </a:rPr>
              <a:pPr/>
              <a:t>‹#›</a:t>
            </a:fld>
            <a:endParaRPr lang="en-US">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481954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447800"/>
            <a:ext cx="8686800" cy="5181600"/>
          </a:xfrm>
        </p:spPr>
        <p:txBody>
          <a:bodyPr/>
          <a:lstStyle/>
          <a:p>
            <a:pPr algn="l"/>
            <a:r>
              <a:rPr lang="en-US" dirty="0"/>
              <a:t>Looking at the definition of foreign policy, we find that it </a:t>
            </a:r>
            <a:r>
              <a:rPr lang="en-US" dirty="0" smtClean="0"/>
              <a:t>refers in </a:t>
            </a:r>
            <a:r>
              <a:rPr lang="en-US" dirty="0"/>
              <a:t>part </a:t>
            </a:r>
            <a:r>
              <a:rPr lang="en-US" dirty="0" smtClean="0"/>
              <a:t>to.</a:t>
            </a:r>
          </a:p>
          <a:p>
            <a:pPr algn="l" rtl="0"/>
            <a:r>
              <a:rPr lang="en-US" dirty="0"/>
              <a:t>“a set of actions and reactions carried out by the state in the international environment in pursuit of its goals, within the framework of the state’s performance of two main functions: Managing international conflicts and mobilizing national resources.” </a:t>
            </a:r>
            <a:endParaRPr lang="ar-IQ" dirty="0"/>
          </a:p>
        </p:txBody>
      </p:sp>
      <p:sp>
        <p:nvSpPr>
          <p:cNvPr id="3" name="Title 2"/>
          <p:cNvSpPr>
            <a:spLocks noGrp="1"/>
          </p:cNvSpPr>
          <p:nvPr>
            <p:ph type="title"/>
          </p:nvPr>
        </p:nvSpPr>
        <p:spPr>
          <a:xfrm>
            <a:off x="457200" y="338328"/>
            <a:ext cx="8305800" cy="957072"/>
          </a:xfrm>
        </p:spPr>
        <p:txBody>
          <a:bodyPr/>
          <a:lstStyle/>
          <a:p>
            <a:r>
              <a:rPr lang="en-US" dirty="0">
                <a:latin typeface="Calibri"/>
                <a:ea typeface="Calibri"/>
                <a:cs typeface="Arial"/>
              </a:rPr>
              <a:t>foreign policy</a:t>
            </a:r>
            <a:endParaRPr lang="ar-IQ" dirty="0"/>
          </a:p>
        </p:txBody>
      </p:sp>
    </p:spTree>
    <p:extLst>
      <p:ext uri="{BB962C8B-B14F-4D97-AF65-F5344CB8AC3E}">
        <p14:creationId xmlns:p14="http://schemas.microsoft.com/office/powerpoint/2010/main" val="2057442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1" y="1676400"/>
            <a:ext cx="8534400" cy="4648200"/>
          </a:xfrm>
        </p:spPr>
        <p:txBody>
          <a:bodyPr/>
          <a:lstStyle/>
          <a:p>
            <a:pPr algn="l" rtl="0"/>
            <a:r>
              <a:rPr lang="en-US" dirty="0" smtClean="0"/>
              <a:t>The </a:t>
            </a:r>
            <a:r>
              <a:rPr lang="en-US" dirty="0"/>
              <a:t>first: that foreign policy is an important source of legitimacy for political systems in many countries, and this expresses the severe overlap between foreign and domestic </a:t>
            </a:r>
            <a:r>
              <a:rPr lang="en-US" dirty="0" smtClean="0"/>
              <a:t>policies.</a:t>
            </a:r>
          </a:p>
          <a:p>
            <a:pPr algn="l" rtl="0"/>
            <a:r>
              <a:rPr lang="en-US" dirty="0" smtClean="0"/>
              <a:t>The </a:t>
            </a:r>
            <a:r>
              <a:rPr lang="en-US" dirty="0"/>
              <a:t>second: that a country’s foreign policy is, in part, reactions to international policy. Or international relations, which is the sum of the foreign policies of members of the international community.</a:t>
            </a:r>
            <a:endParaRPr lang="ar-IQ" dirty="0"/>
          </a:p>
        </p:txBody>
      </p:sp>
      <p:sp>
        <p:nvSpPr>
          <p:cNvPr id="3" name="Title 2"/>
          <p:cNvSpPr>
            <a:spLocks noGrp="1"/>
          </p:cNvSpPr>
          <p:nvPr>
            <p:ph type="title"/>
          </p:nvPr>
        </p:nvSpPr>
        <p:spPr/>
        <p:txBody>
          <a:bodyPr>
            <a:normAutofit fontScale="90000"/>
          </a:bodyPr>
          <a:lstStyle/>
          <a:p>
            <a:r>
              <a:rPr lang="en-US" dirty="0"/>
              <a:t>Foreign policy research derives its importance from two </a:t>
            </a:r>
            <a:r>
              <a:rPr lang="en-US" dirty="0" smtClean="0"/>
              <a:t>sources:</a:t>
            </a:r>
            <a:endParaRPr lang="ar-IQ" dirty="0"/>
          </a:p>
        </p:txBody>
      </p:sp>
    </p:spTree>
    <p:extLst>
      <p:ext uri="{BB962C8B-B14F-4D97-AF65-F5344CB8AC3E}">
        <p14:creationId xmlns:p14="http://schemas.microsoft.com/office/powerpoint/2010/main" val="3603244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1" y="1524000"/>
            <a:ext cx="8610600" cy="5029200"/>
          </a:xfrm>
        </p:spPr>
        <p:txBody>
          <a:bodyPr/>
          <a:lstStyle/>
          <a:p>
            <a:pPr algn="l" rtl="0"/>
            <a:r>
              <a:rPr lang="en-US" dirty="0"/>
              <a:t>The “foreign policy-making process” begins when officials in this regard encounter a situation that falls within the scope of foreign policy, such as a sudden international crisis that requires a stance towards it, or a method for an opponent that requires a reaction to it, or a prediction of an important international event that requires preparation for it.. Foreign policy makers discuss many topics. For example: To what extent does the situation before them include the relevant interests of their state? Are the associated interests vital or secondary? Are developments related to this situation expected to affect these interests in a fundamental or marginal way? </a:t>
            </a:r>
            <a:endParaRPr lang="ar-IQ" dirty="0"/>
          </a:p>
        </p:txBody>
      </p:sp>
      <p:sp>
        <p:nvSpPr>
          <p:cNvPr id="3" name="Title 2"/>
          <p:cNvSpPr>
            <a:spLocks noGrp="1"/>
          </p:cNvSpPr>
          <p:nvPr>
            <p:ph type="title"/>
          </p:nvPr>
        </p:nvSpPr>
        <p:spPr/>
        <p:txBody>
          <a:bodyPr/>
          <a:lstStyle/>
          <a:p>
            <a:r>
              <a:rPr lang="en-US" dirty="0"/>
              <a:t>foreign policy</a:t>
            </a:r>
            <a:endParaRPr lang="ar-IQ" dirty="0"/>
          </a:p>
        </p:txBody>
      </p:sp>
    </p:spTree>
    <p:extLst>
      <p:ext uri="{BB962C8B-B14F-4D97-AF65-F5344CB8AC3E}">
        <p14:creationId xmlns:p14="http://schemas.microsoft.com/office/powerpoint/2010/main" val="3447021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heel(1)">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1" y="1524000"/>
            <a:ext cx="8686800" cy="5105400"/>
          </a:xfrm>
        </p:spPr>
        <p:txBody>
          <a:bodyPr/>
          <a:lstStyle/>
          <a:p>
            <a:pPr algn="l" rtl="0"/>
            <a:r>
              <a:rPr lang="en-US" dirty="0"/>
              <a:t>If they concluded that the state should move to protect its interests, they began to review the various alternatives to this move in light of the available capabilities of the state, including the capabilities of its potential and confirmed allies, as well as the possibilities of international counteraction, and previous experiences of the state’s movement in similar situations, if any, and the perceived results of each Among the alternatives presented, until they reach the choice of the most appropriate alternative between them, and it is the decision taken.</a:t>
            </a:r>
            <a:endParaRPr lang="ar-IQ" dirty="0"/>
          </a:p>
        </p:txBody>
      </p:sp>
      <p:sp>
        <p:nvSpPr>
          <p:cNvPr id="3" name="Title 2"/>
          <p:cNvSpPr>
            <a:spLocks noGrp="1"/>
          </p:cNvSpPr>
          <p:nvPr>
            <p:ph type="title"/>
          </p:nvPr>
        </p:nvSpPr>
        <p:spPr/>
        <p:txBody>
          <a:bodyPr/>
          <a:lstStyle/>
          <a:p>
            <a:r>
              <a:rPr lang="en-US" dirty="0"/>
              <a:t>foreign policy</a:t>
            </a:r>
            <a:endParaRPr lang="ar-IQ" dirty="0"/>
          </a:p>
        </p:txBody>
      </p:sp>
    </p:spTree>
    <p:extLst>
      <p:ext uri="{BB962C8B-B14F-4D97-AF65-F5344CB8AC3E}">
        <p14:creationId xmlns:p14="http://schemas.microsoft.com/office/powerpoint/2010/main" val="2342519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1" y="1981200"/>
            <a:ext cx="8534399" cy="4572000"/>
          </a:xfrm>
        </p:spPr>
        <p:txBody>
          <a:bodyPr/>
          <a:lstStyle/>
          <a:p>
            <a:pPr algn="l" rtl="0"/>
            <a:r>
              <a:rPr lang="en-US" dirty="0" smtClean="0"/>
              <a:t>-The </a:t>
            </a:r>
            <a:r>
              <a:rPr lang="en-US" dirty="0"/>
              <a:t>development of an understanding of foreign policy is an important activity that is similar in importance to the importance of foreign policy itself, and although the changes in international relations have led to an increase and diversity of actors and issues and the complexity of the processes involved, much of what is happening in the international arena is in fact a product The conduct of the foreign policy of a country or group of countries. In the last analysis, international relations consist at least at one level of an interactive network of foreign policies, and the results reached by scholars can help in the policy-making process.</a:t>
            </a:r>
            <a:endParaRPr lang="ar-IQ" dirty="0"/>
          </a:p>
        </p:txBody>
      </p:sp>
      <p:sp>
        <p:nvSpPr>
          <p:cNvPr id="3" name="Title 2"/>
          <p:cNvSpPr>
            <a:spLocks noGrp="1"/>
          </p:cNvSpPr>
          <p:nvPr>
            <p:ph type="title"/>
          </p:nvPr>
        </p:nvSpPr>
        <p:spPr>
          <a:xfrm>
            <a:off x="152400" y="338328"/>
            <a:ext cx="8763000" cy="1566672"/>
          </a:xfrm>
        </p:spPr>
        <p:txBody>
          <a:bodyPr>
            <a:normAutofit/>
          </a:bodyPr>
          <a:lstStyle/>
          <a:p>
            <a:r>
              <a:rPr lang="en-US" sz="3200" dirty="0">
                <a:solidFill>
                  <a:srgbClr val="FF0000"/>
                </a:solidFill>
              </a:rPr>
              <a:t>There are many factors and considerations that increase the importance of studying and analyzing foreign policy, including:</a:t>
            </a:r>
            <a:endParaRPr lang="ar-IQ" sz="3200" dirty="0">
              <a:solidFill>
                <a:srgbClr val="FF0000"/>
              </a:solidFill>
            </a:endParaRPr>
          </a:p>
        </p:txBody>
      </p:sp>
    </p:spTree>
    <p:extLst>
      <p:ext uri="{BB962C8B-B14F-4D97-AF65-F5344CB8AC3E}">
        <p14:creationId xmlns:p14="http://schemas.microsoft.com/office/powerpoint/2010/main" val="751341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ircle(in)">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1" y="2209800"/>
            <a:ext cx="8458200" cy="4267200"/>
          </a:xfrm>
        </p:spPr>
        <p:txBody>
          <a:bodyPr/>
          <a:lstStyle/>
          <a:p>
            <a:pPr algn="l" rtl="0"/>
            <a:r>
              <a:rPr lang="en-US" dirty="0" smtClean="0"/>
              <a:t>-The </a:t>
            </a:r>
            <a:r>
              <a:rPr lang="en-US" dirty="0"/>
              <a:t>analysis of foreign policy with its focus on the state in its connection with the international environment produces what can be called the “micro” perspective of international relations, which is in contrast to the “macro” perspective, which attempts to explain international relations from the level of the international system itself, allowing the analyst the ability to show differences between states with regard to the conduct of their foreign policy and also allows him to take into account the internal environment of the state specific to that behavior.</a:t>
            </a:r>
            <a:endParaRPr lang="ar-IQ" dirty="0"/>
          </a:p>
        </p:txBody>
      </p:sp>
      <p:sp>
        <p:nvSpPr>
          <p:cNvPr id="3" name="Title 2"/>
          <p:cNvSpPr>
            <a:spLocks noGrp="1"/>
          </p:cNvSpPr>
          <p:nvPr>
            <p:ph type="title"/>
          </p:nvPr>
        </p:nvSpPr>
        <p:spPr>
          <a:xfrm>
            <a:off x="152400" y="338328"/>
            <a:ext cx="8839200" cy="1642872"/>
          </a:xfrm>
        </p:spPr>
        <p:txBody>
          <a:bodyPr>
            <a:normAutofit/>
          </a:bodyPr>
          <a:lstStyle/>
          <a:p>
            <a:r>
              <a:rPr lang="en-US" sz="3200" dirty="0">
                <a:solidFill>
                  <a:srgbClr val="FF0000"/>
                </a:solidFill>
              </a:rPr>
              <a:t>There are many factors and considerations that increase the importance of studying and analyzing foreign policy, including:</a:t>
            </a:r>
            <a:endParaRPr lang="ar-IQ" sz="3200" dirty="0"/>
          </a:p>
        </p:txBody>
      </p:sp>
    </p:spTree>
    <p:extLst>
      <p:ext uri="{BB962C8B-B14F-4D97-AF65-F5344CB8AC3E}">
        <p14:creationId xmlns:p14="http://schemas.microsoft.com/office/powerpoint/2010/main" val="4247196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ircle(in)">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2133600"/>
            <a:ext cx="8610600" cy="4419600"/>
          </a:xfrm>
        </p:spPr>
        <p:txBody>
          <a:bodyPr>
            <a:normAutofit fontScale="92500" lnSpcReduction="10000"/>
          </a:bodyPr>
          <a:lstStyle/>
          <a:p>
            <a:pPr algn="l" rtl="0"/>
            <a:r>
              <a:rPr lang="en-US" dirty="0"/>
              <a:t>The importance of foreign policy as a source of legitimacy:</a:t>
            </a:r>
          </a:p>
          <a:p>
            <a:pPr algn="l" rtl="0"/>
            <a:r>
              <a:rPr lang="en-US" dirty="0"/>
              <a:t>Where foreign policy represents one of the sources on which the political system depends to gain the support and support of citizens, but it cannot be a primary source of legitimacy that reflects the character of stability and continuity for a certain period, even if certain decisions taken by the regime to face problems stemming from its external environment are enough to create popular support for it. Unusual, for foreign policy cannot be separated from domestic policy, so that the first comes as an outcome or as an output for a set of inputs such as the medical system of the political system, the characteristics of the political leadership, the state’s capabilities, capabilities and objectives, the nature of the international system, the nature of the political situation, and the characteristics of the prevailing ideology at home... </a:t>
            </a:r>
            <a:r>
              <a:rPr lang="en-US" dirty="0" err="1"/>
              <a:t>etc</a:t>
            </a:r>
            <a:r>
              <a:rPr lang="en-US" dirty="0"/>
              <a:t> .</a:t>
            </a:r>
          </a:p>
          <a:p>
            <a:pPr algn="l" rtl="0"/>
            <a:endParaRPr lang="ar-IQ" dirty="0"/>
          </a:p>
        </p:txBody>
      </p:sp>
      <p:sp>
        <p:nvSpPr>
          <p:cNvPr id="3" name="Title 2"/>
          <p:cNvSpPr>
            <a:spLocks noGrp="1"/>
          </p:cNvSpPr>
          <p:nvPr>
            <p:ph type="title"/>
          </p:nvPr>
        </p:nvSpPr>
        <p:spPr>
          <a:xfrm>
            <a:off x="152400" y="338328"/>
            <a:ext cx="8839200" cy="1871472"/>
          </a:xfrm>
        </p:spPr>
        <p:txBody>
          <a:bodyPr>
            <a:normAutofit/>
          </a:bodyPr>
          <a:lstStyle/>
          <a:p>
            <a:r>
              <a:rPr lang="en-US" sz="3200" dirty="0">
                <a:solidFill>
                  <a:srgbClr val="FF0000"/>
                </a:solidFill>
              </a:rPr>
              <a:t>There are many factors and considerations that increase the importance of studying and analyzing foreign policy, including:</a:t>
            </a:r>
            <a:endParaRPr lang="ar-IQ" sz="3200" dirty="0"/>
          </a:p>
        </p:txBody>
      </p:sp>
    </p:spTree>
    <p:extLst>
      <p:ext uri="{BB962C8B-B14F-4D97-AF65-F5344CB8AC3E}">
        <p14:creationId xmlns:p14="http://schemas.microsoft.com/office/powerpoint/2010/main" val="1133061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ircle(in)">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circle(in)">
                                      <p:cBhvr>
                                        <p:cTn id="17"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785</Words>
  <Application>Microsoft Office PowerPoint</Application>
  <PresentationFormat>On-screen Show (4:3)</PresentationFormat>
  <Paragraphs>17</Paragraphs>
  <Slides>7</Slides>
  <Notes>0</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Office Theme</vt:lpstr>
      <vt:lpstr>Waveform</vt:lpstr>
      <vt:lpstr>foreign policy</vt:lpstr>
      <vt:lpstr>Foreign policy research derives its importance from two sources:</vt:lpstr>
      <vt:lpstr>foreign policy</vt:lpstr>
      <vt:lpstr>foreign policy</vt:lpstr>
      <vt:lpstr>There are many factors and considerations that increase the importance of studying and analyzing foreign policy, including:</vt:lpstr>
      <vt:lpstr>There are many factors and considerations that increase the importance of studying and analyzing foreign policy, including:</vt:lpstr>
      <vt:lpstr>There are many factors and considerations that increase the importance of studying and analyzing foreign policy, including: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foreign policy</dc:title>
  <dc:creator>M.shaxawan</dc:creator>
  <cp:lastModifiedBy>M.shaxawan</cp:lastModifiedBy>
  <cp:revision>2</cp:revision>
  <dcterms:created xsi:type="dcterms:W3CDTF">2006-08-16T00:00:00Z</dcterms:created>
  <dcterms:modified xsi:type="dcterms:W3CDTF">2022-03-06T05:55:49Z</dcterms:modified>
</cp:coreProperties>
</file>