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829434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7421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101916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6213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377811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932522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039457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552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478769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685549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4746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3/10/2022</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06329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600200"/>
            <a:ext cx="8610600" cy="4800600"/>
          </a:xfrm>
        </p:spPr>
        <p:txBody>
          <a:bodyPr/>
          <a:lstStyle/>
          <a:p>
            <a:pPr algn="l" rtl="0"/>
            <a:r>
              <a:rPr lang="en-US" dirty="0"/>
              <a:t>1-Foreign policy is formulated and implemented in the context of specific issues, meaning a set of relations with common characteristics that distinguish them from other relations in the presence of distinct values, structures, processes and actors, as well as differing views on how to deal with them. Dealing with them did not become “issues,” but rather turned into “rules of conduct.” Foreign policy issues include many security, military, political-diplomatic, economic-developmental, cultural-scientific, and other issues. The policy of international unity towards another international unit varies according to the different issues of dealing between them.</a:t>
            </a:r>
            <a:endParaRPr lang="ar-IQ" dirty="0"/>
          </a:p>
        </p:txBody>
      </p:sp>
      <p:sp>
        <p:nvSpPr>
          <p:cNvPr id="3" name="Title 2"/>
          <p:cNvSpPr>
            <a:spLocks noGrp="1"/>
          </p:cNvSpPr>
          <p:nvPr>
            <p:ph type="title"/>
          </p:nvPr>
        </p:nvSpPr>
        <p:spPr/>
        <p:txBody>
          <a:bodyPr/>
          <a:lstStyle/>
          <a:p>
            <a:r>
              <a:rPr lang="en-US" dirty="0">
                <a:latin typeface="Calibri"/>
                <a:ea typeface="Calibri"/>
                <a:cs typeface="Arial"/>
              </a:rPr>
              <a:t>Features of foreign policy</a:t>
            </a:r>
            <a:endParaRPr lang="ar-IQ" dirty="0"/>
          </a:p>
        </p:txBody>
      </p:sp>
    </p:spTree>
    <p:extLst>
      <p:ext uri="{BB962C8B-B14F-4D97-AF65-F5344CB8AC3E}">
        <p14:creationId xmlns:p14="http://schemas.microsoft.com/office/powerpoint/2010/main" val="93694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839200" cy="5181600"/>
          </a:xfrm>
        </p:spPr>
        <p:txBody>
          <a:bodyPr>
            <a:normAutofit fontScale="92500" lnSpcReduction="10000"/>
          </a:bodyPr>
          <a:lstStyle/>
          <a:p>
            <a:pPr algn="l" rtl="0"/>
            <a:r>
              <a:rPr lang="en-US" dirty="0"/>
              <a:t>2-Foreign policy is implemented through a set of tools and skills appropriate to achieve its goals, and the value of the tools stems from their importance to achieving the goals, and from being an influencing factor in the course of foreign policy, and determining the features and landmarks of that policy. Resorting to a specific foreign policy tool imprints that policy with a certain character derived from that tool, so it is characterized, for example, by a “military” character as a result of the repeated use of military tools</a:t>
            </a:r>
            <a:r>
              <a:rPr lang="en-US" dirty="0" smtClean="0"/>
              <a:t>.</a:t>
            </a:r>
          </a:p>
          <a:p>
            <a:pPr algn="l" rtl="0"/>
            <a:r>
              <a:rPr lang="en-US" dirty="0"/>
              <a:t>Foreign policy tools are devoted to economic resources and human skills used in formulating and implementing that policy, and Hermann divides them into eight forms: diplomatic, economic, and military tools, internal political tools (gaining political support for internal forces), intelligence tools, symbolism, and scientific and technical tools. And natural tools, and economically developed countries tend to employ these tools in their various forms, while developing countries tend to focus on diplomatic, economic and symbolic tools.</a:t>
            </a:r>
            <a:endParaRPr lang="en-US" dirty="0" smtClean="0"/>
          </a:p>
          <a:p>
            <a:pPr algn="l" rtl="0"/>
            <a:endParaRPr lang="ar-IQ" dirty="0"/>
          </a:p>
        </p:txBody>
      </p:sp>
      <p:sp>
        <p:nvSpPr>
          <p:cNvPr id="3" name="Title 2"/>
          <p:cNvSpPr>
            <a:spLocks noGrp="1"/>
          </p:cNvSpPr>
          <p:nvPr>
            <p:ph type="title"/>
          </p:nvPr>
        </p:nvSpPr>
        <p:spPr/>
        <p:txBody>
          <a:bodyPr/>
          <a:lstStyle/>
          <a:p>
            <a:r>
              <a:rPr lang="en-US" dirty="0">
                <a:latin typeface="Calibri"/>
                <a:ea typeface="Calibri"/>
                <a:cs typeface="Arial"/>
              </a:rPr>
              <a:t>Features of foreign policy</a:t>
            </a:r>
            <a:endParaRPr lang="ar-IQ" dirty="0"/>
          </a:p>
        </p:txBody>
      </p:sp>
    </p:spTree>
    <p:extLst>
      <p:ext uri="{BB962C8B-B14F-4D97-AF65-F5344CB8AC3E}">
        <p14:creationId xmlns:p14="http://schemas.microsoft.com/office/powerpoint/2010/main" val="353177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524000"/>
            <a:ext cx="8686800" cy="5105400"/>
          </a:xfrm>
        </p:spPr>
        <p:txBody>
          <a:bodyPr/>
          <a:lstStyle/>
          <a:p>
            <a:pPr algn="l" rtl="0"/>
            <a:r>
              <a:rPr lang="en-US" dirty="0"/>
              <a:t>3- Countries are not the only units that can have a foreign policy. With the expansion of the number of states and the emergence of dwarf states, and the emergence of international units that influence international relations, which do not take the form of a state, the scope of foreign policy units expanded to include states and non-states (international organizations, liberation movements However, this broadening does not necessarily mean that the analysis of the foreign policy of states is similar to the analysis of the foreign policy of states, but rather it may reflect the correct one. It formulates and implements its policy differently from what countries do, and this is consistent with the logic of comparative analysis of foreign policy.</a:t>
            </a:r>
            <a:endParaRPr lang="ar-IQ" dirty="0"/>
          </a:p>
        </p:txBody>
      </p:sp>
      <p:sp>
        <p:nvSpPr>
          <p:cNvPr id="3" name="Title 2"/>
          <p:cNvSpPr>
            <a:spLocks noGrp="1"/>
          </p:cNvSpPr>
          <p:nvPr>
            <p:ph type="title"/>
          </p:nvPr>
        </p:nvSpPr>
        <p:spPr/>
        <p:txBody>
          <a:bodyPr/>
          <a:lstStyle/>
          <a:p>
            <a:r>
              <a:rPr lang="en-US" dirty="0">
                <a:latin typeface="Calibri"/>
                <a:ea typeface="Calibri"/>
                <a:cs typeface="Arial"/>
              </a:rPr>
              <a:t>Features of foreign policy</a:t>
            </a:r>
            <a:endParaRPr lang="ar-IQ" dirty="0"/>
          </a:p>
        </p:txBody>
      </p:sp>
    </p:spTree>
    <p:extLst>
      <p:ext uri="{BB962C8B-B14F-4D97-AF65-F5344CB8AC3E}">
        <p14:creationId xmlns:p14="http://schemas.microsoft.com/office/powerpoint/2010/main" val="250753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799" cy="5257800"/>
          </a:xfrm>
        </p:spPr>
        <p:txBody>
          <a:bodyPr/>
          <a:lstStyle/>
          <a:p>
            <a:pPr algn="l" rtl="0"/>
            <a:r>
              <a:rPr lang="en-US" dirty="0"/>
              <a:t>4- Describing the foreign policy of any international unit requires monitoring the basic characteristics of each of the dimensions of the foreign policy concept of that unit, with the aim of arriving at the foreign policy pattern of that unit compared to other units. Scientific analysis of foreign policy assumes that foreign policy is a “typical policy,” that is, it has distinct characteristics that occur in an iterative manner that can be monitored, its general paths discovered, and predicted. Hence, the goal is to arrive at these patterns as a step towards a scientific explanation.</a:t>
            </a:r>
            <a:endParaRPr lang="ar-IQ" dirty="0"/>
          </a:p>
        </p:txBody>
      </p:sp>
      <p:sp>
        <p:nvSpPr>
          <p:cNvPr id="3" name="Title 2"/>
          <p:cNvSpPr>
            <a:spLocks noGrp="1"/>
          </p:cNvSpPr>
          <p:nvPr>
            <p:ph type="title"/>
          </p:nvPr>
        </p:nvSpPr>
        <p:spPr/>
        <p:txBody>
          <a:bodyPr/>
          <a:lstStyle/>
          <a:p>
            <a:r>
              <a:rPr lang="en-US" dirty="0">
                <a:latin typeface="Calibri"/>
                <a:ea typeface="Calibri"/>
                <a:cs typeface="Arial"/>
              </a:rPr>
              <a:t>Features of foreign policy</a:t>
            </a:r>
            <a:endParaRPr lang="ar-IQ" dirty="0"/>
          </a:p>
        </p:txBody>
      </p:sp>
    </p:spTree>
    <p:extLst>
      <p:ext uri="{BB962C8B-B14F-4D97-AF65-F5344CB8AC3E}">
        <p14:creationId xmlns:p14="http://schemas.microsoft.com/office/powerpoint/2010/main" val="48799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534400" cy="4648200"/>
          </a:xfrm>
        </p:spPr>
        <p:txBody>
          <a:bodyPr/>
          <a:lstStyle/>
          <a:p>
            <a:pPr algn="l" rtl="0"/>
            <a:r>
              <a:rPr lang="en-US" dirty="0"/>
              <a:t>5- It is possible to distinguish between two basic patterns in the field of foreign policy: the first is the foreign policy pattern of a particular international unit over a relatively long historical period, and the second is the foreign policy pattern of similar groups of international units during a historical period, such as the foreign policy of developing countries and the foreign policy of developed countries </a:t>
            </a:r>
            <a:r>
              <a:rPr lang="en-US" dirty="0" smtClean="0"/>
              <a:t>economically.</a:t>
            </a:r>
            <a:endParaRPr lang="ar-IQ" dirty="0"/>
          </a:p>
        </p:txBody>
      </p:sp>
      <p:sp>
        <p:nvSpPr>
          <p:cNvPr id="3" name="Title 2"/>
          <p:cNvSpPr>
            <a:spLocks noGrp="1"/>
          </p:cNvSpPr>
          <p:nvPr>
            <p:ph type="title"/>
          </p:nvPr>
        </p:nvSpPr>
        <p:spPr/>
        <p:txBody>
          <a:bodyPr/>
          <a:lstStyle/>
          <a:p>
            <a:r>
              <a:rPr lang="en-US" dirty="0"/>
              <a:t>Features of foreign policy</a:t>
            </a:r>
            <a:endParaRPr lang="ar-IQ" dirty="0"/>
          </a:p>
        </p:txBody>
      </p:sp>
    </p:spTree>
    <p:extLst>
      <p:ext uri="{BB962C8B-B14F-4D97-AF65-F5344CB8AC3E}">
        <p14:creationId xmlns:p14="http://schemas.microsoft.com/office/powerpoint/2010/main" val="287896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458199" cy="4800600"/>
          </a:xfrm>
        </p:spPr>
        <p:txBody>
          <a:bodyPr/>
          <a:lstStyle/>
          <a:p>
            <a:pPr algn="l" rtl="0"/>
            <a:r>
              <a:rPr lang="en-US" dirty="0"/>
              <a:t>6- Foreign policy is characterized by the element of choice, as it must be chosen by those who claim to make it from among available alternative policies, and it is not completely imposed from outside the political system, as it is not just a mechanical reaction to the external environment, but a conscious process that involves trying to influence that environment or adapt With it, and achieving a set of goals, and therefore only what is directly related to the process of achieving those goals is included in the foreign policy system. However, it seeks to achieve objectives with respect to external units.</a:t>
            </a:r>
            <a:endParaRPr lang="ar-IQ" dirty="0"/>
          </a:p>
        </p:txBody>
      </p:sp>
      <p:sp>
        <p:nvSpPr>
          <p:cNvPr id="3" name="Title 2"/>
          <p:cNvSpPr>
            <a:spLocks noGrp="1"/>
          </p:cNvSpPr>
          <p:nvPr>
            <p:ph type="title"/>
          </p:nvPr>
        </p:nvSpPr>
        <p:spPr/>
        <p:txBody>
          <a:bodyPr/>
          <a:lstStyle/>
          <a:p>
            <a:r>
              <a:rPr lang="en-US" dirty="0"/>
              <a:t>Features of foreign policy</a:t>
            </a:r>
            <a:endParaRPr lang="ar-IQ" dirty="0"/>
          </a:p>
        </p:txBody>
      </p:sp>
    </p:spTree>
    <p:extLst>
      <p:ext uri="{BB962C8B-B14F-4D97-AF65-F5344CB8AC3E}">
        <p14:creationId xmlns:p14="http://schemas.microsoft.com/office/powerpoint/2010/main" val="402677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742</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Waveform</vt:lpstr>
      <vt:lpstr>Features of foreign policy</vt:lpstr>
      <vt:lpstr>Features of foreign policy</vt:lpstr>
      <vt:lpstr>Features of foreign policy</vt:lpstr>
      <vt:lpstr>Features of foreign policy</vt:lpstr>
      <vt:lpstr>Features of foreign policy</vt:lpstr>
      <vt:lpstr>Features of foreign policy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foreign policy</dc:title>
  <dc:creator>M.shaxawan</dc:creator>
  <cp:lastModifiedBy>M.shaxawan</cp:lastModifiedBy>
  <cp:revision>1</cp:revision>
  <dcterms:created xsi:type="dcterms:W3CDTF">2006-08-16T00:00:00Z</dcterms:created>
  <dcterms:modified xsi:type="dcterms:W3CDTF">2022-03-10T06:46:25Z</dcterms:modified>
</cp:coreProperties>
</file>