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75673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763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38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50871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97136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1396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13440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5996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82143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75754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9741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60490321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lstStyle/>
          <a:p>
            <a:pPr>
              <a:lnSpc>
                <a:spcPct val="115000"/>
              </a:lnSpc>
              <a:spcAft>
                <a:spcPts val="1000"/>
              </a:spcAft>
            </a:pPr>
            <a:r>
              <a:rPr lang="ar-SA" dirty="0">
                <a:effectLst/>
                <a:latin typeface="Calibri"/>
                <a:ea typeface="Calibri"/>
                <a:cs typeface="Ali_K_Alwand"/>
              </a:rPr>
              <a:t>تيؤرةكانى </a:t>
            </a:r>
            <a:r>
              <a:rPr lang="ar-SA" dirty="0" smtClean="0">
                <a:effectLst/>
                <a:latin typeface="Calibri"/>
                <a:ea typeface="Calibri"/>
                <a:cs typeface="Ali_K_Alwand"/>
              </a:rPr>
              <a:t>راطةياندن</a:t>
            </a:r>
            <a:r>
              <a:rPr lang="en-US" dirty="0" smtClean="0">
                <a:effectLst/>
                <a:latin typeface="Calibri"/>
                <a:ea typeface="Calibri"/>
                <a:cs typeface="Ali_K_Alwand"/>
              </a:rPr>
              <a:t> </a:t>
            </a:r>
            <a:r>
              <a:rPr lang="en-US" sz="3200" dirty="0">
                <a:solidFill>
                  <a:srgbClr val="FFFFFF"/>
                </a:solidFill>
                <a:effectLst/>
                <a:latin typeface="Calibri"/>
                <a:ea typeface="Calibri"/>
                <a:cs typeface="Ali_K_Alwand"/>
              </a:rPr>
              <a:t>Theories of the </a:t>
            </a:r>
            <a:r>
              <a:rPr lang="en-US" sz="3200" dirty="0" smtClean="0">
                <a:solidFill>
                  <a:srgbClr val="FFFFFF"/>
                </a:solidFill>
                <a:effectLst/>
                <a:latin typeface="Calibri"/>
                <a:ea typeface="Calibri"/>
                <a:cs typeface="Ali_K_Alwand"/>
              </a:rPr>
              <a:t>press  </a:t>
            </a:r>
            <a:r>
              <a:rPr lang="ar-SA" sz="3200" dirty="0" smtClean="0">
                <a:solidFill>
                  <a:srgbClr val="FFFFFF"/>
                </a:solidFill>
                <a:effectLst/>
                <a:latin typeface="Calibri"/>
                <a:ea typeface="Calibri"/>
                <a:cs typeface="Ali_K_Alwand"/>
              </a:rPr>
              <a:t> </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990600"/>
            <a:ext cx="8763000" cy="5562600"/>
          </a:xfrm>
        </p:spPr>
        <p:txBody>
          <a:bodyPr/>
          <a:lstStyle/>
          <a:p>
            <a:pPr>
              <a:lnSpc>
                <a:spcPct val="115000"/>
              </a:lnSpc>
              <a:spcAft>
                <a:spcPts val="1000"/>
              </a:spcAft>
            </a:pPr>
            <a:r>
              <a:rPr lang="ar-SA" dirty="0" smtClean="0">
                <a:effectLst/>
                <a:latin typeface="Calibri"/>
                <a:ea typeface="Calibri"/>
                <a:cs typeface="Ali_K_Alwand"/>
              </a:rPr>
              <a:t>تيؤرى </a:t>
            </a:r>
            <a:r>
              <a:rPr lang="ar-SA" dirty="0">
                <a:effectLst/>
                <a:latin typeface="Calibri"/>
                <a:ea typeface="Calibri"/>
                <a:cs typeface="Ali_K_Alwand"/>
              </a:rPr>
              <a:t>دةسةلآت</a:t>
            </a:r>
            <a:endParaRPr lang="en-US" sz="2000" dirty="0">
              <a:effectLst/>
              <a:latin typeface="Calibri"/>
              <a:ea typeface="Calibri"/>
            </a:endParaRPr>
          </a:p>
          <a:p>
            <a:r>
              <a:rPr lang="ar-SA" dirty="0" smtClean="0">
                <a:effectLst/>
                <a:latin typeface="Calibri"/>
                <a:ea typeface="Calibri"/>
                <a:cs typeface="Ali_K_Alwand"/>
              </a:rPr>
              <a:t>تيؤرى ئازادى</a:t>
            </a:r>
          </a:p>
          <a:p>
            <a:pPr>
              <a:lnSpc>
                <a:spcPct val="115000"/>
              </a:lnSpc>
              <a:spcAft>
                <a:spcPts val="1000"/>
              </a:spcAft>
            </a:pPr>
            <a:r>
              <a:rPr lang="ar-SA" dirty="0">
                <a:effectLst/>
                <a:latin typeface="Calibri"/>
                <a:ea typeface="Calibri"/>
                <a:cs typeface="Ali_K_Alwand"/>
              </a:rPr>
              <a:t>تيؤرى بةرثرسياريَتى كؤمةلآيةتى</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سؤشيالستى ((الماركسية))</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طةشةثيَدان</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بةشدارى ديموكراسى</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250207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914399"/>
          </a:xfrm>
        </p:spPr>
        <p:txBody>
          <a:bodyPr/>
          <a:lstStyle/>
          <a:p>
            <a:r>
              <a:rPr lang="ar-IQ" dirty="0">
                <a:effectLst/>
                <a:latin typeface="Calibri"/>
                <a:ea typeface="Calibri"/>
                <a:cs typeface="Ali_K_Alwand"/>
              </a:rPr>
              <a:t> </a:t>
            </a:r>
            <a:r>
              <a:rPr lang="ar-IQ" sz="2800" dirty="0">
                <a:effectLst/>
                <a:latin typeface="Calibri"/>
                <a:ea typeface="Calibri"/>
                <a:cs typeface="Ali_K_Alwand"/>
              </a:rPr>
              <a:t>لينين دةسةلآت و ئامانجةكانى راطةياندنى دةست نيشان كردووة بة ضةند خالَيَك:</a:t>
            </a:r>
            <a:endParaRPr lang="ar-IQ" sz="2800" dirty="0"/>
          </a:p>
        </p:txBody>
      </p:sp>
      <p:sp>
        <p:nvSpPr>
          <p:cNvPr id="3" name="Content Placeholder 2"/>
          <p:cNvSpPr>
            <a:spLocks noGrp="1"/>
          </p:cNvSpPr>
          <p:nvPr>
            <p:ph idx="1"/>
          </p:nvPr>
        </p:nvSpPr>
        <p:spPr>
          <a:xfrm>
            <a:off x="152400" y="1219200"/>
            <a:ext cx="8763000" cy="5334000"/>
          </a:xfrm>
        </p:spPr>
        <p:txBody>
          <a:bodyPr/>
          <a:lstStyle/>
          <a:p>
            <a:pPr lvl="0">
              <a:lnSpc>
                <a:spcPct val="115000"/>
              </a:lnSpc>
              <a:spcAft>
                <a:spcPts val="1000"/>
              </a:spcAft>
              <a:buFont typeface="Calibri"/>
              <a:buChar char="-"/>
            </a:pPr>
            <a:r>
              <a:rPr lang="ar-IQ" sz="2400" dirty="0">
                <a:effectLst/>
                <a:latin typeface="Calibri"/>
                <a:ea typeface="Calibri"/>
                <a:cs typeface="Ali_K_Alwand"/>
              </a:rPr>
              <a:t>سةركةوتن وبةردةوام بوونى سيستةمى سؤشياليستى، بة تايبةتى ديكتاتؤرييةتى ثارتى كؤمؤنيستى</a:t>
            </a:r>
            <a:r>
              <a:rPr lang="ar-IQ" sz="2400" dirty="0" smtClean="0">
                <a:effectLst/>
                <a:latin typeface="Calibri"/>
                <a:ea typeface="Calibri"/>
                <a:cs typeface="Ali_K_Alwand"/>
              </a:rPr>
              <a:t>.</a:t>
            </a:r>
          </a:p>
          <a:p>
            <a:pPr>
              <a:buFontTx/>
              <a:buChar char="-"/>
            </a:pPr>
            <a:r>
              <a:rPr lang="ar-IQ" sz="2400" dirty="0" smtClean="0">
                <a:effectLst/>
                <a:latin typeface="Calibri"/>
                <a:ea typeface="Calibri"/>
                <a:cs typeface="Ali_K_Alwand"/>
              </a:rPr>
              <a:t>دةبىَ </a:t>
            </a:r>
            <a:r>
              <a:rPr lang="ar-IQ" sz="2400" dirty="0">
                <a:effectLst/>
                <a:latin typeface="Calibri"/>
                <a:ea typeface="Calibri"/>
                <a:cs typeface="Ali_K_Alwand"/>
              </a:rPr>
              <a:t>مافى بةكاربردنى راطةياندن وئامرازةكانى تةنها لة ذيَردةستى ئةندامة دلَسؤزةكانى ثارتى كؤمؤنيستى بن</a:t>
            </a:r>
            <a:r>
              <a:rPr lang="ar-IQ" sz="2400" dirty="0" smtClean="0">
                <a:effectLst/>
                <a:latin typeface="Calibri"/>
                <a:ea typeface="Calibri"/>
                <a:cs typeface="Ali_K_Alwand"/>
              </a:rPr>
              <a:t>.</a:t>
            </a:r>
          </a:p>
          <a:p>
            <a:pPr lvl="0">
              <a:lnSpc>
                <a:spcPct val="115000"/>
              </a:lnSpc>
              <a:spcAft>
                <a:spcPts val="1000"/>
              </a:spcAft>
              <a:buFont typeface="Calibri"/>
              <a:buChar char="-"/>
            </a:pPr>
            <a:r>
              <a:rPr lang="ar-IQ" sz="2400" dirty="0">
                <a:effectLst/>
                <a:latin typeface="Calibri"/>
                <a:ea typeface="Calibri"/>
                <a:cs typeface="Ali_K_Alwand"/>
              </a:rPr>
              <a:t>ثيَويستة ئامراز وكةنالَةكانى راطةياندنةكان لة ذيَر ضاوديَرييةكى تونددا بن.</a:t>
            </a:r>
            <a:endParaRPr lang="en-US" sz="2400" dirty="0">
              <a:effectLst/>
              <a:latin typeface="Calibri"/>
              <a:ea typeface="Calibri"/>
              <a:cs typeface="Ali_K_Alwand"/>
            </a:endParaRPr>
          </a:p>
          <a:p>
            <a:pPr lvl="0">
              <a:lnSpc>
                <a:spcPct val="115000"/>
              </a:lnSpc>
              <a:spcAft>
                <a:spcPts val="1000"/>
              </a:spcAft>
              <a:buFont typeface="Calibri"/>
              <a:buChar char="-"/>
            </a:pPr>
            <a:r>
              <a:rPr lang="ar-IQ" sz="2400" dirty="0">
                <a:effectLst/>
                <a:latin typeface="Calibri"/>
                <a:ea typeface="Calibri"/>
                <a:cs typeface="Ali_K_Alwand"/>
              </a:rPr>
              <a:t>ثيَويستة كةنالَةكانى راطةياندن روئيايةكى طشتطيرى كؤمةلَطاى جيهانى ثيَشكةش بكةن بة طويَرةى ثرةنسيثةكانى كؤمؤنيزم  وروانطةيان بؤ ئةو ياسا وبابةتانةى كة ميَذوو ثيَيانةوة مةحكووم بووة ململانىَ وضةوساندنةوةى ضينايةتى.</a:t>
            </a:r>
            <a:endParaRPr lang="en-US" sz="2400" dirty="0">
              <a:effectLst/>
              <a:latin typeface="Calibri"/>
              <a:ea typeface="Calibri"/>
              <a:cs typeface="Ali_K_Alwand"/>
            </a:endParaRPr>
          </a:p>
          <a:p>
            <a:pPr lvl="0">
              <a:lnSpc>
                <a:spcPct val="115000"/>
              </a:lnSpc>
              <a:spcAft>
                <a:spcPts val="1000"/>
              </a:spcAft>
              <a:buFont typeface="Calibri"/>
              <a:buChar char="-"/>
            </a:pPr>
            <a:r>
              <a:rPr lang="ar-IQ" sz="2400" dirty="0">
                <a:effectLst/>
                <a:latin typeface="Calibri"/>
                <a:ea typeface="Calibri"/>
                <a:cs typeface="Ali_K_Alwand"/>
              </a:rPr>
              <a:t>ثارتى كؤمؤنيست مافى ئةوةى ثيَدةدريَت كة خؤى تةنها سةرثةرشتى ئيدارةى ئامرازوو كةنالَةكانى راطةياندن بكات بؤ وةطةرخستنيان بؤ خزمةت كردن بة ثرةنسيث وئايدياكانى كؤمؤنيزم و سؤشياليست.</a:t>
            </a:r>
            <a:endParaRPr lang="en-US" sz="2400" dirty="0">
              <a:effectLst/>
              <a:latin typeface="Calibri"/>
              <a:ea typeface="Calibri"/>
              <a:cs typeface="Ali_K_Alwand"/>
            </a:endParaRPr>
          </a:p>
          <a:p>
            <a:pPr>
              <a:buFontTx/>
              <a:buChar char="-"/>
            </a:pPr>
            <a:endParaRPr lang="ar-IQ" dirty="0"/>
          </a:p>
        </p:txBody>
      </p:sp>
    </p:spTree>
    <p:extLst>
      <p:ext uri="{BB962C8B-B14F-4D97-AF65-F5344CB8AC3E}">
        <p14:creationId xmlns:p14="http://schemas.microsoft.com/office/powerpoint/2010/main" val="47129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99174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813"/>
            <a:ext cx="8153400" cy="712787"/>
          </a:xfrm>
        </p:spPr>
        <p:txBody>
          <a:bodyPr/>
          <a:lstStyle/>
          <a:p>
            <a:pPr>
              <a:lnSpc>
                <a:spcPct val="115000"/>
              </a:lnSpc>
              <a:spcAft>
                <a:spcPts val="1000"/>
              </a:spcAft>
            </a:pPr>
            <a:r>
              <a:rPr lang="ar-IQ" dirty="0">
                <a:effectLst/>
                <a:latin typeface="Calibri"/>
                <a:ea typeface="Calibri"/>
                <a:cs typeface="Ali_K_Alwand"/>
              </a:rPr>
              <a:t>تيؤرى ئازادى</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838200"/>
            <a:ext cx="8839200" cy="5791200"/>
          </a:xfrm>
        </p:spPr>
        <p:txBody>
          <a:bodyPr/>
          <a:lstStyle/>
          <a:p>
            <a:r>
              <a:rPr lang="ar-IQ" sz="2400" dirty="0">
                <a:effectLst/>
                <a:latin typeface="Calibri"/>
                <a:ea typeface="Calibri"/>
                <a:cs typeface="Ali_K_Alwand"/>
              </a:rPr>
              <a:t>لة بةريتانيا لةسالَى 1688 سةرى هةلَدا ودواتر ثةرةى سةند لة ئةوروثا وئةمةريكا، بةشيَوةيةكى سةرةتاى سةرهةلَدانى ئةم تيؤرة دةطةريَتةوة بؤ سةردةمى رينسانس، دواى ئةوةى كؤمةلَيَك بيرمةندى ئةوروثاى طةشةيان بةكؤمةلَيَك ثرةنسيثى دذ بةدةسةلآتى رِةهاى ثادشاكان دا</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 جؤن ميلتؤن: لة سالَى 1664 دا نووسى: "ئازادى تاكةكان بةهةر هؤكار وئامرازيَكةوة بيَت، وةهةرضيةك </a:t>
            </a:r>
            <a:r>
              <a:rPr lang="ar-IQ" sz="2400">
                <a:effectLst/>
                <a:latin typeface="Calibri"/>
                <a:ea typeface="Calibri"/>
                <a:cs typeface="Ali_K_Alwand"/>
              </a:rPr>
              <a:t>بيَت </a:t>
            </a:r>
            <a:r>
              <a:rPr lang="ar-IQ" sz="2400" smtClean="0">
                <a:effectLst/>
                <a:latin typeface="Calibri"/>
                <a:ea typeface="Calibri"/>
                <a:cs typeface="Ali_K_Alwand"/>
              </a:rPr>
              <a:t>ئاراستةى </a:t>
            </a:r>
            <a:r>
              <a:rPr lang="ar-IQ" sz="2400" dirty="0">
                <a:effectLst/>
                <a:latin typeface="Calibri"/>
                <a:ea typeface="Calibri"/>
                <a:cs typeface="Ali_K_Alwand"/>
              </a:rPr>
              <a:t>فيكريةكةى بة مافيَك لة مافة سروشتيةكانى هةذمار دةكريَت، وة بؤ هةموو  تاكةكان ئةم مافة رِةواية بةو ثيَيةى كة نةتوانين لة ئازادى كةسةكان كةم بكةينةوة، بةهةرشيَوةيةك وبةهةربيانوويةك بيَت</a:t>
            </a:r>
            <a:r>
              <a:rPr lang="ar-IQ" sz="2400" dirty="0" smtClean="0">
                <a:effectLst/>
                <a:latin typeface="Calibri"/>
                <a:ea typeface="Calibri"/>
                <a:cs typeface="Ali_K_Alwand"/>
              </a:rPr>
              <a:t>".</a:t>
            </a:r>
            <a:endParaRPr lang="en-US" sz="2400" dirty="0">
              <a:effectLst/>
              <a:latin typeface="Calibri"/>
              <a:ea typeface="Calibri"/>
            </a:endParaRPr>
          </a:p>
          <a:p>
            <a:r>
              <a:rPr lang="ar-SA" dirty="0">
                <a:effectLst/>
                <a:latin typeface="Calibri"/>
                <a:ea typeface="Calibri"/>
                <a:cs typeface="Ali_K_Alwand"/>
              </a:rPr>
              <a:t> </a:t>
            </a:r>
            <a:r>
              <a:rPr lang="ar-SA" sz="2400" dirty="0">
                <a:effectLst/>
                <a:latin typeface="Calibri"/>
                <a:ea typeface="Calibri"/>
                <a:cs typeface="Ali_K_Alwand"/>
              </a:rPr>
              <a:t>جؤن لؤك: بةم شيَوةيةية ثيَناسةى ئازادى دةكات "مافة لة كرداركردن ياساكان ريَطاى ثيَدةدةن"، وةلؤك بةيانيَكى ثيَشكةش بة ثةرلةمانى ئينطلتةرا كرد لةسالَى 1665، هيَرشى كردة سةر سنوورداركردن وبةستنةوةى ئازادى رؤذنامةطةرى، بةم ثيَية دواتر ثةرلةمان ياساكةى هةلَوةشاندةوة ئةوةى تايبةت بوو بة سانسؤركردن و سنوورداركردنى رؤذنامةطةرييةكان.</a:t>
            </a:r>
            <a:endParaRPr lang="ar-IQ" sz="2400" dirty="0"/>
          </a:p>
        </p:txBody>
      </p:sp>
    </p:spTree>
    <p:extLst>
      <p:ext uri="{BB962C8B-B14F-4D97-AF65-F5344CB8AC3E}">
        <p14:creationId xmlns:p14="http://schemas.microsoft.com/office/powerpoint/2010/main" val="353428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3733799"/>
          </a:xfrm>
        </p:spPr>
        <p:txBody>
          <a:bodyPr/>
          <a:lstStyle/>
          <a:p>
            <a:pPr algn="r">
              <a:lnSpc>
                <a:spcPct val="115000"/>
              </a:lnSpc>
              <a:spcAft>
                <a:spcPts val="1000"/>
              </a:spcAft>
            </a:pPr>
            <a:r>
              <a:rPr lang="ar-SA" sz="2400" dirty="0">
                <a:effectLst/>
                <a:latin typeface="Calibri"/>
                <a:ea typeface="Calibri"/>
                <a:cs typeface="Ali_K_Alwand"/>
              </a:rPr>
              <a:t> </a:t>
            </a:r>
            <a:r>
              <a:rPr lang="ar-SA" sz="2400" dirty="0" smtClean="0">
                <a:effectLst/>
                <a:latin typeface="Calibri"/>
                <a:ea typeface="Calibri"/>
                <a:cs typeface="Ali_K_Alwand"/>
              </a:rPr>
              <a:t>ئةم تيؤرة سةركةوتنى </a:t>
            </a:r>
            <a:r>
              <a:rPr lang="ar-SA" sz="2400" dirty="0">
                <a:effectLst/>
                <a:latin typeface="Calibri"/>
                <a:ea typeface="Calibri"/>
                <a:cs typeface="Ali_K_Alwand"/>
              </a:rPr>
              <a:t>بةسةر تيَؤريةكانى ديكةدا تؤمار نةكرد، وةك طوزارشت كردن لة ئايدياى ليبرال تا سةدةى هةذدةمدا؛ لةو كاتةى ثةرلةمانى بةريتانيا برياريدا بة نةهيَشتنى سانسؤرى ثيَش وةخت لةسةربلآوكراوةكاندا. وةريَطةى بةتاك ولايةنةكان دا بة ئازاد بلآوكراوة دةربكةن بةبىَ ثيَويستى وةرطرتنى رةزامةندى لة لايةن دةسةلآتةوة، ئةم هةنطاوانةش راستةوخؤ ثةيوةست بوون وهاتنة ئاراوة لة دواى بير بؤضوونةكانى بيرمةندى ئينطليزى ((بلاكستؤت)) كة جةخت لةسةر ئازادى رؤذنامةطةرى دةكرد وةك ثيَويستييةك بؤ دةولَةتى ئازاد. ئةطةر ضى بؤى هةية كة رؤذنامةوان وراطةياندكار تووشى سزا ببيَتةوة لة دواى بلآوكردنةوةى ئةو بابةتانةى دةضنة ضوار ضيَوةى تاوان، تيَكدانى شيرازةى </a:t>
            </a:r>
            <a:r>
              <a:rPr lang="ar-SA" sz="2400" dirty="0" smtClean="0">
                <a:effectLst/>
                <a:latin typeface="Calibri"/>
                <a:ea typeface="Calibri"/>
                <a:cs typeface="Ali_K_Alwand"/>
              </a:rPr>
              <a:t>كؤمةلَطا</a:t>
            </a:r>
            <a:r>
              <a:rPr lang="en-US" sz="2400" dirty="0">
                <a:effectLst/>
                <a:latin typeface="Calibri"/>
                <a:ea typeface="Calibri"/>
                <a:cs typeface="Ali_K_Alwand"/>
              </a:rPr>
              <a:t>.</a:t>
            </a:r>
            <a:r>
              <a:rPr lang="en-US" sz="1800" dirty="0">
                <a:effectLst/>
                <a:latin typeface="Calibri"/>
                <a:ea typeface="Calibri"/>
              </a:rPr>
              <a:t/>
            </a:r>
            <a:br>
              <a:rPr lang="en-US" sz="1800" dirty="0">
                <a:effectLst/>
                <a:latin typeface="Calibri"/>
                <a:ea typeface="Calibri"/>
              </a:rPr>
            </a:br>
            <a:endParaRPr lang="ar-IQ" sz="2400" dirty="0"/>
          </a:p>
        </p:txBody>
      </p:sp>
      <p:sp>
        <p:nvSpPr>
          <p:cNvPr id="3" name="Content Placeholder 2"/>
          <p:cNvSpPr>
            <a:spLocks noGrp="1"/>
          </p:cNvSpPr>
          <p:nvPr>
            <p:ph idx="1"/>
          </p:nvPr>
        </p:nvSpPr>
        <p:spPr>
          <a:xfrm>
            <a:off x="152400" y="3581400"/>
            <a:ext cx="8839200" cy="3048000"/>
          </a:xfrm>
        </p:spPr>
        <p:txBody>
          <a:bodyPr/>
          <a:lstStyle/>
          <a:p>
            <a:pPr>
              <a:lnSpc>
                <a:spcPct val="115000"/>
              </a:lnSpc>
              <a:spcAft>
                <a:spcPts val="1000"/>
              </a:spcAft>
            </a:pPr>
            <a:r>
              <a:rPr lang="ar-SA" sz="2400" dirty="0">
                <a:effectLst/>
                <a:latin typeface="Calibri"/>
                <a:ea typeface="Calibri"/>
                <a:cs typeface="Ali_K_Alwand"/>
              </a:rPr>
              <a:t>دواتر: دةستوورى وولآتة يةكطرتووةكانى ئةمةريكا هات وبةشيَوةيةكى طشتى دةولَةتى دورخستةوة لةدةست تيَوةردانى لة بوارى رؤذنامةطةرى دا كةلة دةقى دةستوورةكةدا هاتووة كة ريَطة نادريَت بة كؤنطريَس هيض ياسايةك دةربكات كة سانسؤر بخاتة سةر راطةياندن وطريَى بدات .</a:t>
            </a: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6184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839200" cy="762000"/>
          </a:xfrm>
        </p:spPr>
        <p:txBody>
          <a:bodyPr/>
          <a:lstStyle/>
          <a:p>
            <a:pPr algn="r">
              <a:lnSpc>
                <a:spcPct val="115000"/>
              </a:lnSpc>
              <a:spcAft>
                <a:spcPts val="1000"/>
              </a:spcAft>
            </a:pPr>
            <a:r>
              <a:rPr lang="ar-SA" sz="3200" dirty="0" smtClean="0">
                <a:effectLst/>
                <a:latin typeface="Calibri"/>
                <a:ea typeface="Calibri"/>
                <a:cs typeface="Ali_K_Alwand"/>
              </a:rPr>
              <a:t>ئايديؤلؤذياى </a:t>
            </a:r>
            <a:r>
              <a:rPr lang="ar-SA" sz="3200" dirty="0">
                <a:effectLst/>
                <a:latin typeface="Calibri"/>
                <a:ea typeface="Calibri"/>
                <a:cs typeface="Ali_K_Alwand"/>
              </a:rPr>
              <a:t>ليبراليزم لة بوارى راطةياندندا لةسةر </a:t>
            </a:r>
            <a:r>
              <a:rPr lang="ar-SA" sz="3200" dirty="0" smtClean="0">
                <a:effectLst/>
                <a:latin typeface="Calibri"/>
                <a:ea typeface="Calibri"/>
                <a:cs typeface="Ali_K_Alwand"/>
              </a:rPr>
              <a:t>بنةماي ئةوةوة ثيَك </a:t>
            </a:r>
            <a:r>
              <a:rPr lang="ar-SA" sz="3200" dirty="0">
                <a:effectLst/>
                <a:latin typeface="Calibri"/>
                <a:ea typeface="Calibri"/>
                <a:cs typeface="Ali_K_Alwand"/>
              </a:rPr>
              <a:t>هاتووة:</a:t>
            </a:r>
            <a:r>
              <a:rPr lang="en-US" sz="3600" dirty="0">
                <a:effectLst/>
                <a:latin typeface="Calibri"/>
                <a:ea typeface="Calibri"/>
              </a:rPr>
              <a:t/>
            </a:r>
            <a:br>
              <a:rPr lang="en-US" sz="3600" dirty="0">
                <a:effectLst/>
                <a:latin typeface="Calibri"/>
                <a:ea typeface="Calibri"/>
              </a:rPr>
            </a:br>
            <a:endParaRPr lang="ar-IQ" dirty="0"/>
          </a:p>
        </p:txBody>
      </p:sp>
      <p:sp>
        <p:nvSpPr>
          <p:cNvPr id="3" name="Content Placeholder 2"/>
          <p:cNvSpPr>
            <a:spLocks noGrp="1"/>
          </p:cNvSpPr>
          <p:nvPr>
            <p:ph idx="1"/>
          </p:nvPr>
        </p:nvSpPr>
        <p:spPr>
          <a:xfrm>
            <a:off x="152400" y="1219200"/>
            <a:ext cx="8839200" cy="5486400"/>
          </a:xfrm>
        </p:spPr>
        <p:txBody>
          <a:bodyPr/>
          <a:lstStyle/>
          <a:p>
            <a:pPr marL="0" indent="0">
              <a:buNone/>
            </a:pPr>
            <a:r>
              <a:rPr lang="ar-SA" dirty="0" smtClean="0">
                <a:effectLst/>
                <a:latin typeface="Calibri"/>
                <a:ea typeface="Calibri"/>
                <a:cs typeface="Ali_K_Alwand"/>
              </a:rPr>
              <a:t>1</a:t>
            </a:r>
            <a:r>
              <a:rPr lang="ar-SA" sz="2400" dirty="0" smtClean="0">
                <a:effectLst/>
                <a:latin typeface="Calibri"/>
                <a:ea typeface="Calibri"/>
                <a:cs typeface="Ali_K_Alwand"/>
              </a:rPr>
              <a:t>- كة </a:t>
            </a:r>
            <a:r>
              <a:rPr lang="ar-SA" sz="2400" dirty="0">
                <a:effectLst/>
                <a:latin typeface="Calibri"/>
                <a:ea typeface="Calibri"/>
                <a:cs typeface="Ali_K_Alwand"/>
              </a:rPr>
              <a:t>بنةماى ليبراليزم لة بوارى راطةياندندا دةبىَ هةموو زانيارييةكان فةراهةم ولةبةردةستى كؤمةلآنى خةلَكدا بيَت، وةهةموو بؤضوونةكان وهةموو ئايديايةكان بة ئازادانة بخريَنة بةردةستى جةماوةر</a:t>
            </a:r>
            <a:r>
              <a:rPr lang="ar-SA" sz="2400" dirty="0" smtClean="0">
                <a:effectLst/>
                <a:latin typeface="Calibri"/>
                <a:ea typeface="Calibri"/>
                <a:cs typeface="Ali_K_Alwand"/>
              </a:rPr>
              <a:t>.</a:t>
            </a:r>
          </a:p>
          <a:p>
            <a:pPr marL="0" lvl="0" indent="0">
              <a:lnSpc>
                <a:spcPct val="115000"/>
              </a:lnSpc>
              <a:spcAft>
                <a:spcPts val="1000"/>
              </a:spcAft>
              <a:buNone/>
            </a:pPr>
            <a:r>
              <a:rPr lang="ar-SA" sz="2400" dirty="0" smtClean="0">
                <a:effectLst/>
                <a:latin typeface="Calibri"/>
                <a:ea typeface="Calibri"/>
                <a:cs typeface="Ali_K_Alwand"/>
              </a:rPr>
              <a:t>2- رةخنةو </a:t>
            </a:r>
            <a:r>
              <a:rPr lang="ar-SA" sz="2400" dirty="0">
                <a:effectLst/>
                <a:latin typeface="Calibri"/>
                <a:ea typeface="Calibri"/>
                <a:cs typeface="Ali_K_Alwand"/>
              </a:rPr>
              <a:t>ثيَشنيار زؤر طرنطن بؤ </a:t>
            </a:r>
            <a:r>
              <a:rPr lang="ar-IQ" sz="2400" dirty="0">
                <a:effectLst/>
                <a:latin typeface="Calibri"/>
                <a:ea typeface="Calibri"/>
                <a:cs typeface="Ali_K_Alwand"/>
              </a:rPr>
              <a:t>ذيانى سياسى وكؤمةلآيةتى وةلة ويَيةوة خؤشطوزةرانى دةولَةت بةرقةرار دةكريَت </a:t>
            </a:r>
            <a:r>
              <a:rPr lang="ar-IQ" sz="2400" dirty="0" smtClean="0">
                <a:effectLst/>
                <a:latin typeface="Calibri"/>
                <a:ea typeface="Calibri"/>
                <a:cs typeface="Ali_K_Alwand"/>
              </a:rPr>
              <a:t>.</a:t>
            </a:r>
          </a:p>
          <a:p>
            <a:pPr marL="0" lvl="0" indent="0">
              <a:lnSpc>
                <a:spcPct val="115000"/>
              </a:lnSpc>
              <a:spcAft>
                <a:spcPts val="1000"/>
              </a:spcAft>
              <a:buNone/>
            </a:pPr>
            <a:r>
              <a:rPr lang="ar-IQ" sz="2400" dirty="0" smtClean="0">
                <a:effectLst/>
                <a:latin typeface="Calibri"/>
                <a:ea typeface="Calibri"/>
                <a:cs typeface="Ali_K_Alwand"/>
              </a:rPr>
              <a:t>3- </a:t>
            </a:r>
            <a:r>
              <a:rPr lang="ar-IQ" sz="2400" dirty="0">
                <a:effectLst/>
                <a:latin typeface="Calibri"/>
                <a:ea typeface="Calibri"/>
                <a:cs typeface="Ali_K_Alwand"/>
              </a:rPr>
              <a:t>بةو ثيَيةى كة جةماوةر لة تواناى دا هةية لة برِيارةكان دا بةشدار بيَت ودةريان بكات ئةو هةلَويَست وبرِيارانةى نزيكن لة حةقيقةت بةم ثيَيةش تيؤرى ليبرالى بة تةواوةى متمانة دةبةخشيَتة جةماوةر وهاولآتى بؤ ئةوةى سوود وكةلَك لة هةلَويست وبريار وئاراستةكان وةردةطريَت</a:t>
            </a:r>
            <a:r>
              <a:rPr lang="ar-IQ" sz="2400" dirty="0" smtClean="0">
                <a:effectLst/>
                <a:latin typeface="Calibri"/>
                <a:ea typeface="Calibri"/>
                <a:cs typeface="Ali_K_Alwand"/>
              </a:rPr>
              <a:t>.</a:t>
            </a:r>
          </a:p>
          <a:p>
            <a:pPr marL="0" lvl="0" indent="0">
              <a:lnSpc>
                <a:spcPct val="115000"/>
              </a:lnSpc>
              <a:spcAft>
                <a:spcPts val="1000"/>
              </a:spcAft>
              <a:buNone/>
            </a:pPr>
            <a:r>
              <a:rPr lang="ar-IQ" sz="2400" dirty="0" smtClean="0">
                <a:effectLst/>
                <a:latin typeface="Calibri"/>
                <a:ea typeface="Calibri"/>
                <a:cs typeface="Ali_K_Alwand"/>
              </a:rPr>
              <a:t>4- لة </a:t>
            </a:r>
            <a:r>
              <a:rPr lang="ar-IQ" sz="2400" dirty="0">
                <a:effectLst/>
                <a:latin typeface="Calibri"/>
                <a:ea typeface="Calibri"/>
                <a:cs typeface="Ali_K_Alwand"/>
              </a:rPr>
              <a:t>لايةكى تريش ثرةنسيثى بةشدارى ثيَكردنى هاوولآتى وجةماوةر دةضةسثيَت.</a:t>
            </a:r>
            <a:endParaRPr lang="en-US" sz="2400" dirty="0">
              <a:effectLst/>
              <a:latin typeface="Calibri"/>
              <a:ea typeface="Calibri"/>
            </a:endParaRPr>
          </a:p>
          <a:p>
            <a:pPr marL="0" lvl="0" indent="0">
              <a:lnSpc>
                <a:spcPct val="115000"/>
              </a:lnSpc>
              <a:spcAft>
                <a:spcPts val="1000"/>
              </a:spcAft>
              <a:buNone/>
            </a:pPr>
            <a:endParaRPr lang="en-US" sz="1800" dirty="0">
              <a:effectLst/>
              <a:latin typeface="Calibri"/>
              <a:ea typeface="Calibri"/>
            </a:endParaRPr>
          </a:p>
          <a:p>
            <a:pPr marL="0" lvl="0" indent="0">
              <a:lnSpc>
                <a:spcPct val="115000"/>
              </a:lnSpc>
              <a:spcAft>
                <a:spcPts val="1000"/>
              </a:spcAft>
              <a:buNone/>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106991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8686800" cy="2438399"/>
          </a:xfrm>
        </p:spPr>
        <p:txBody>
          <a:bodyPr/>
          <a:lstStyle/>
          <a:p>
            <a:pPr algn="r">
              <a:lnSpc>
                <a:spcPct val="115000"/>
              </a:lnSpc>
              <a:spcAft>
                <a:spcPts val="1000"/>
              </a:spcAft>
            </a:pPr>
            <a:r>
              <a:rPr lang="ar-SA" sz="2400" dirty="0">
                <a:effectLst/>
                <a:latin typeface="Calibri"/>
                <a:ea typeface="Calibri"/>
                <a:cs typeface="Ali_K_Alwand"/>
              </a:rPr>
              <a:t>ئامانجى سةرةكى ئةم تيَورة (تيؤرى ئازادى)، دةستةبةركردنى باشترين وضاكترين هةلَويستى خةلَك وجةماوةرة، وةبةردةوام خةلَك وجةماوةر لة ريَطاى راطةياندنةكانةوة ببن بة رةقيب و ريَنويَنى كةرى سياسةتى طشتى (ناوخؤى - دةرةكى) دةولَةت وبةردةوام ضاوديَرى بخةنة سةر رؤلَ وئةداى ثيَاوانى دةسةلآت، وةكةم وكورِى ولايةن خراث و طةندةلَكارييةكان بخةنة روو بؤئةوةى خةلَك وجةماوةر ببنة فاكتةرى بونياتنانى دةولَةتى راستةقينة وخؤشطوزار "الرفاة".</a:t>
            </a:r>
            <a:r>
              <a:rPr lang="en-US" sz="2400" dirty="0">
                <a:effectLst/>
                <a:latin typeface="Calibri"/>
                <a:ea typeface="Calibri"/>
              </a:rPr>
              <a:t/>
            </a:r>
            <a:br>
              <a:rPr lang="en-US" sz="2400" dirty="0">
                <a:effectLst/>
                <a:latin typeface="Calibri"/>
                <a:ea typeface="Calibri"/>
              </a:rPr>
            </a:br>
            <a:endParaRPr lang="ar-IQ" sz="2400" dirty="0"/>
          </a:p>
        </p:txBody>
      </p:sp>
      <p:sp>
        <p:nvSpPr>
          <p:cNvPr id="3" name="Content Placeholder 2"/>
          <p:cNvSpPr>
            <a:spLocks noGrp="1"/>
          </p:cNvSpPr>
          <p:nvPr>
            <p:ph idx="1"/>
          </p:nvPr>
        </p:nvSpPr>
        <p:spPr>
          <a:xfrm>
            <a:off x="152400" y="2514600"/>
            <a:ext cx="8839200" cy="4114800"/>
          </a:xfrm>
        </p:spPr>
        <p:txBody>
          <a:bodyPr/>
          <a:lstStyle/>
          <a:p>
            <a:r>
              <a:rPr lang="ar-SA" sz="2400" dirty="0">
                <a:effectLst/>
                <a:latin typeface="Calibri"/>
                <a:ea typeface="Calibri"/>
                <a:cs typeface="Ali_K_Alwand"/>
              </a:rPr>
              <a:t>ئةم تيَوةرة لة راستى دا بواريَكى فراوان دةكاتةوة بةر</a:t>
            </a:r>
            <a:r>
              <a:rPr lang="ar-IQ" sz="2400" dirty="0">
                <a:effectLst/>
                <a:latin typeface="Calibri"/>
                <a:ea typeface="Calibri"/>
                <a:cs typeface="Ali_K_Alwand"/>
              </a:rPr>
              <a:t>ِووى تاك – ثارت – كؤمثانيا، كة راطةياندنى تايبةت بة خؤيانةوة هةبيَت، ضونكة لة جةوهةردا برِواى بةئازادى لةكارى راطةياندنراواى دا هةية بةبىَ هيض بةربةستيَك، ئةوةى ثيَويستة بطوترىَ كة ئايديؤلؤذياى ليبرال دةوريَكى يةكجار بالآى بينيوة لة ئازاد كردن وبةرةوثيَشبردنى ئازادى رؤذنامةطةرى وكارى راطةياندنى، وةلةذيَر ضنطة ودةسةلآت وهةذموونى دةولَةت وحكومةتيان دةرهيَناوة، لةزؤر بةربةست وكؤت وبةند دةربازى كردن، ئةوانةى كة دةسةلآت دةيان سةثاند بةسةر راطةياندندا وةلةهةموو مةجاليَكدا رؤلَيان لاواز دةكردن.</a:t>
            </a:r>
            <a:endParaRPr lang="ar-IQ" sz="2400" dirty="0"/>
          </a:p>
        </p:txBody>
      </p:sp>
    </p:spTree>
    <p:extLst>
      <p:ext uri="{BB962C8B-B14F-4D97-AF65-F5344CB8AC3E}">
        <p14:creationId xmlns:p14="http://schemas.microsoft.com/office/powerpoint/2010/main" val="181629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599"/>
            <a:ext cx="8458200" cy="914401"/>
          </a:xfrm>
        </p:spPr>
        <p:txBody>
          <a:bodyPr/>
          <a:lstStyle/>
          <a:p>
            <a:pPr>
              <a:lnSpc>
                <a:spcPct val="115000"/>
              </a:lnSpc>
              <a:spcAft>
                <a:spcPts val="1000"/>
              </a:spcAft>
            </a:pPr>
            <a:r>
              <a:rPr lang="ar-IQ" sz="3200" dirty="0">
                <a:effectLst/>
                <a:latin typeface="Calibri"/>
                <a:ea typeface="Calibri"/>
                <a:cs typeface="Ali_K_Alwand"/>
              </a:rPr>
              <a:t>رةخنةطرتن لة تيؤرى ئازادى</a:t>
            </a:r>
            <a:r>
              <a:rPr lang="en-US" sz="2800" dirty="0">
                <a:effectLst/>
                <a:latin typeface="Calibri"/>
                <a:ea typeface="Calibri"/>
              </a:rPr>
              <a:t/>
            </a:r>
            <a:br>
              <a:rPr lang="en-US" sz="2800" dirty="0">
                <a:effectLst/>
                <a:latin typeface="Calibri"/>
                <a:ea typeface="Calibri"/>
              </a:rPr>
            </a:br>
            <a:endParaRPr lang="ar-IQ" dirty="0"/>
          </a:p>
        </p:txBody>
      </p:sp>
      <p:sp>
        <p:nvSpPr>
          <p:cNvPr id="3" name="Content Placeholder 2"/>
          <p:cNvSpPr>
            <a:spLocks noGrp="1"/>
          </p:cNvSpPr>
          <p:nvPr>
            <p:ph idx="1"/>
          </p:nvPr>
        </p:nvSpPr>
        <p:spPr>
          <a:xfrm>
            <a:off x="152400" y="762000"/>
            <a:ext cx="8839200" cy="5867400"/>
          </a:xfrm>
        </p:spPr>
        <p:txBody>
          <a:bodyPr/>
          <a:lstStyle/>
          <a:p>
            <a:pPr>
              <a:lnSpc>
                <a:spcPct val="115000"/>
              </a:lnSpc>
              <a:spcAft>
                <a:spcPts val="1000"/>
              </a:spcAft>
            </a:pPr>
            <a:r>
              <a:rPr lang="ar-IQ" sz="2400" dirty="0" smtClean="0">
                <a:effectLst/>
                <a:latin typeface="Calibri"/>
                <a:ea typeface="Calibri"/>
                <a:cs typeface="Ali_K_Alwand"/>
              </a:rPr>
              <a:t>كةنالَةكانى </a:t>
            </a:r>
            <a:r>
              <a:rPr lang="ar-IQ" sz="2400" dirty="0">
                <a:effectLst/>
                <a:latin typeface="Calibri"/>
                <a:ea typeface="Calibri"/>
                <a:cs typeface="Ali_K_Alwand"/>
              </a:rPr>
              <a:t>راطةياندن بةناوى ئازادييةوة مؤرِالى كؤمةلآيةتى وطشتى تيَكدةدةن وبازدةدن بةسةر كؤمةلَيَك بةهاى ثيرؤزى مرؤظ ، بةتايبةتى ئةو كاتةى راطةياندن خؤهةلَدةقورتيَنيَتة ناو ذيانى تايبةتى تاكةكان بةبىَ هيض بيانوويةك وزيادةرؤيى دةكات لة وورذاندن وباسكردنى هةنديَك ثرس وبابةت كة جطة لة ئامانجى مادى شتيَكى ترى راست بةرضاو ناكةويَت</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وةلةلايةكى تريشةوة زؤر جار راطةياندنةكان خودى خؤيان دةكةونة ذيَر كاريطةرى مادى ضةند كةس ولاينيَك، كة دةشىَ (طروث، يان ثارت يان كةس)بن وةبؤ بةرذةوةندى خؤيان وةطةرى دةخةن، بؤية ليَرةوة دةبينين كة ضةند ئازادى ثيَويستة بؤ راطةياندنةكار، ئةوةندةش ثيَويستة بؤ ئةوةى ضوارضيَوةيةكى هةبيَت وسنوورةكان تيَثةرِ نةكات واتة بةهاى طشتى نةشكيَنيَت، ضونكة ئازادى رِةها واتاى ثاشاطةردانى دةطةيةنيَت، ئةمةش زيان بةكؤى كؤمةلَطا دةطةيةنيَت و ثارضة ثارضةى دةكات.</a:t>
            </a:r>
            <a:endParaRPr lang="en-US" sz="1800" dirty="0">
              <a:effectLst/>
              <a:latin typeface="Calibri"/>
              <a:ea typeface="Calibri"/>
            </a:endParaRPr>
          </a:p>
          <a:p>
            <a:pPr marL="0" indent="0">
              <a:lnSpc>
                <a:spcPct val="115000"/>
              </a:lnSpc>
              <a:spcAft>
                <a:spcPts val="1000"/>
              </a:spcAft>
              <a:buNone/>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207829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813"/>
            <a:ext cx="8382000" cy="636587"/>
          </a:xfrm>
        </p:spPr>
        <p:txBody>
          <a:bodyPr/>
          <a:lstStyle/>
          <a:p>
            <a:r>
              <a:rPr lang="ar-IQ" dirty="0">
                <a:effectLst/>
                <a:latin typeface="Calibri"/>
                <a:ea typeface="Calibri"/>
                <a:cs typeface="Ali_K_Alwand"/>
              </a:rPr>
              <a:t>تيؤرى بةرثرسياريَتى كؤمةلآيةتى</a:t>
            </a:r>
            <a:endParaRPr lang="ar-IQ" dirty="0"/>
          </a:p>
        </p:txBody>
      </p:sp>
      <p:sp>
        <p:nvSpPr>
          <p:cNvPr id="3" name="Content Placeholder 2"/>
          <p:cNvSpPr>
            <a:spLocks noGrp="1"/>
          </p:cNvSpPr>
          <p:nvPr>
            <p:ph idx="1"/>
          </p:nvPr>
        </p:nvSpPr>
        <p:spPr>
          <a:xfrm>
            <a:off x="152400" y="914400"/>
            <a:ext cx="8839200" cy="5715000"/>
          </a:xfrm>
        </p:spPr>
        <p:txBody>
          <a:bodyPr/>
          <a:lstStyle/>
          <a:p>
            <a:pPr>
              <a:lnSpc>
                <a:spcPct val="115000"/>
              </a:lnSpc>
              <a:spcAft>
                <a:spcPts val="1000"/>
              </a:spcAft>
            </a:pPr>
            <a:r>
              <a:rPr lang="ar-IQ" sz="2400" dirty="0">
                <a:effectLst/>
                <a:latin typeface="Calibri"/>
                <a:ea typeface="Calibri"/>
                <a:cs typeface="Ali_K_Alwand"/>
              </a:rPr>
              <a:t>لةثاش جةنطى دوةمى جيهانى تيؤرى بةرثرسياريَتى كؤمةلآيةتى لة وولآتة يةكطرتووةكانى ئةمةريكا سةرى هةلَدا. ئةم تيؤرة ثشت دةبةستيَت بةوةى كة بةئازادانة ثراكتيزةى راطةياندنةكان بكريَت، بةلآم لة ضوار ضيَوةيةكى دياريكراووى بةرثرسياريَتى كؤمةلآيةتى، وةكؤمةلَىَ ياسا و ريَساى تايبةت دانران بؤ ئةوةى راطةياندن تةجاوزى ئادابى طشتى ناو كؤمةلَطا نةكات، وةراى طشتى بؤ خؤى ببيَتة ضاوديَر بةسةر راطةياندنةكاندا، بةتايبةتى لةثاش ئةوةى راطةياندنةكان ثرسةكانى تاوان وسيَكس وبابةتى تريان كردة ئامانج و بةمةش زيانيان بةضةمكى ئازادى طةياند</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وةلايةنطران وبيرمةندةكانى ئةم تيؤرة ثيَيان واية كة ئازادى ثيَويستة، ضونكة ماف وبةرثرسياريَتى ية لة هةمان كاتدا، ليَرةوة دةبىَ راطةياندن وراطةياندكاران لةوة تيَبطةن كة ضؤن موراعاتى كؤمةلَطا دةكةن ئةويش بة طويَرايةلَبوون بة كؤمةلَيَك بةهاى طشتى، وةراطةياندنةكان دةشتوانن ثابةندى ئةو بةهايانة بن لة ريَطةى ثةيرِةوكردنى ضةند ثيَوةريَكى ثيشةيى لة راطةياندندا، وةك راستطؤى، بابةتى، هاوسةنطى، ريَزطرتن، وةديقةت لة كاركردن، تةجاوةزنةكردن، ئةمانة بةشيَوةيةكى طشتى لة تيؤرى ئازادى زؤر رةضاو ناكريَن.</a:t>
            </a:r>
            <a:endParaRPr lang="en-US" sz="1800" dirty="0">
              <a:effectLst/>
              <a:latin typeface="Calibri"/>
              <a:ea typeface="Calibri"/>
            </a:endParaRPr>
          </a:p>
          <a:p>
            <a:pPr>
              <a:lnSpc>
                <a:spcPct val="115000"/>
              </a:lnSpc>
              <a:spcAft>
                <a:spcPts val="1000"/>
              </a:spcAft>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37075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1"/>
            <a:ext cx="8763000" cy="2209799"/>
          </a:xfrm>
        </p:spPr>
        <p:txBody>
          <a:bodyPr/>
          <a:lstStyle/>
          <a:p>
            <a:pPr algn="r"/>
            <a:r>
              <a:rPr lang="ar-IQ" sz="2400" dirty="0">
                <a:effectLst/>
                <a:latin typeface="Calibri"/>
                <a:ea typeface="Calibri"/>
                <a:cs typeface="Ali_K_Alwand"/>
              </a:rPr>
              <a:t> وةثيَويستة لةسةر راطةياندن وكةنالَةكانى راطةياندن لة ضوار ضيَوةى ثابةندبوونى بة بةهاو ثرةنسيثة طشتى ية كؤمةلآيةتيةكان، خؤى خودى خؤى ريَك بخات لة ضوار ضيَوةيةكى ياسايى و دامةزراوةييدا، ليَرةوة دةبىَ راطةياندن وئامرازةكانيان سيفةتى هةمةلايةنييان ثيَوة دياربيَت و موراعاتى تةواوى ضين وتويَذ و دةستة وطروث وثيَكهاتة جيا جياكانى ناو كؤمةلَطا بكات، كةواتا دةبىَ رةضاوى هةموو ئايين وئايديا وفيكرةيةك بكات كة لةناو كؤمةلَطادا بوونيان </a:t>
            </a:r>
            <a:r>
              <a:rPr lang="ar-IQ" sz="2400" dirty="0" smtClean="0">
                <a:effectLst/>
                <a:latin typeface="Calibri"/>
                <a:ea typeface="Calibri"/>
                <a:cs typeface="Ali_K_Alwand"/>
              </a:rPr>
              <a:t>هةية.</a:t>
            </a:r>
            <a:endParaRPr lang="ar-IQ" sz="2400" dirty="0"/>
          </a:p>
        </p:txBody>
      </p:sp>
      <p:sp>
        <p:nvSpPr>
          <p:cNvPr id="3" name="Content Placeholder 2"/>
          <p:cNvSpPr>
            <a:spLocks noGrp="1"/>
          </p:cNvSpPr>
          <p:nvPr>
            <p:ph idx="1"/>
          </p:nvPr>
        </p:nvSpPr>
        <p:spPr>
          <a:xfrm>
            <a:off x="152400" y="2286000"/>
            <a:ext cx="8915400" cy="4495800"/>
          </a:xfrm>
        </p:spPr>
        <p:txBody>
          <a:bodyPr/>
          <a:lstStyle/>
          <a:p>
            <a:pPr>
              <a:lnSpc>
                <a:spcPct val="115000"/>
              </a:lnSpc>
              <a:spcAft>
                <a:spcPts val="1000"/>
              </a:spcAft>
            </a:pPr>
            <a:r>
              <a:rPr lang="ar-IQ" sz="2400" dirty="0">
                <a:effectLst/>
                <a:latin typeface="Calibri"/>
                <a:ea typeface="Calibri"/>
                <a:cs typeface="Ali_K_Alwand"/>
              </a:rPr>
              <a:t>ليَرةوة ثيَويستة و رةوايةش هةموو ثيَكهاتة وتويَذيَكى ناو كؤمةلَطا بة ثيَى ئةم تيؤرة داواى ئةوة لة راطةياندن وراطةياندن كاران بكةن كة رةضاويان بكةن وبىَ بةش نةبن لة ثرؤسةكانى راطةياندن ض لةباس كردندا وة ض لة نووسيندا هةروةها لة ثةخش كردندا.</a:t>
            </a:r>
            <a:endParaRPr lang="en-US" sz="2400" dirty="0">
              <a:effectLst/>
              <a:latin typeface="Calibri"/>
              <a:ea typeface="Calibri"/>
            </a:endParaRPr>
          </a:p>
          <a:p>
            <a:r>
              <a:rPr lang="ar-IQ" sz="2400" dirty="0">
                <a:effectLst/>
                <a:latin typeface="Calibri"/>
                <a:ea typeface="Calibri"/>
                <a:cs typeface="Ali_K_Alwand"/>
              </a:rPr>
              <a:t>سةرارِاى ئةوةى بة ثيَى ئةم تيؤرة دةبىَ راطةياندكاران رةضاوى دوو خالَ بكةن لة كاتى كاركردنيان؛ </a:t>
            </a:r>
            <a:r>
              <a:rPr lang="ar-IQ" sz="2400" u="sng" dirty="0">
                <a:effectLst/>
                <a:latin typeface="Calibri"/>
                <a:ea typeface="Calibri"/>
                <a:cs typeface="Ali_K_Alwand"/>
              </a:rPr>
              <a:t>يةكةميان</a:t>
            </a:r>
            <a:r>
              <a:rPr lang="ar-IQ" sz="2400" dirty="0">
                <a:effectLst/>
                <a:latin typeface="Calibri"/>
                <a:ea typeface="Calibri"/>
                <a:cs typeface="Ali_K_Alwand"/>
              </a:rPr>
              <a:t> هةلَويَست وبةرثرسياريَتيان بةرامبةر بة دةزطاكانيان وكارى ثيشةييان. </a:t>
            </a:r>
            <a:r>
              <a:rPr lang="ar-IQ" sz="2400" u="sng" dirty="0">
                <a:effectLst/>
                <a:latin typeface="Calibri"/>
                <a:ea typeface="Calibri"/>
                <a:cs typeface="Ali_K_Alwand"/>
              </a:rPr>
              <a:t>دووةميان  </a:t>
            </a:r>
            <a:r>
              <a:rPr lang="ar-IQ" sz="2400" dirty="0">
                <a:effectLst/>
                <a:latin typeface="Calibri"/>
                <a:ea typeface="Calibri"/>
                <a:cs typeface="Ali_K_Alwand"/>
              </a:rPr>
              <a:t>  بةرثرسياريَتى ورةضاوكردنى جةماوةر وخةلَك وبريندار نةكردنى هةست وشعوريان</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وةليَرةوة ئةم تيؤرة داوا دةكات لة راطةياندنةكان لةبرى ئةوةى بةريةككةوتن رووبدات لة نيَوانيان طفتوطؤو ليَك تيَطةيشتن و وتوويَذ و دانوستاندن بكريَ لومةرِ باس كردن ودةرخستنى بابةتةكان بة شيَوةيةك دوور بيَت لة هةلَضوون وبةريةككةوتن.</a:t>
            </a:r>
            <a:endParaRPr lang="en-US" sz="1800" dirty="0">
              <a:effectLst/>
              <a:latin typeface="Calibri"/>
              <a:ea typeface="Calibri"/>
            </a:endParaRPr>
          </a:p>
          <a:p>
            <a:endParaRPr lang="ar-IQ" sz="2400" dirty="0"/>
          </a:p>
        </p:txBody>
      </p:sp>
    </p:spTree>
    <p:extLst>
      <p:ext uri="{BB962C8B-B14F-4D97-AF65-F5344CB8AC3E}">
        <p14:creationId xmlns:p14="http://schemas.microsoft.com/office/powerpoint/2010/main" val="332761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610600" cy="609600"/>
          </a:xfrm>
        </p:spPr>
        <p:txBody>
          <a:bodyPr/>
          <a:lstStyle/>
          <a:p>
            <a:pPr>
              <a:lnSpc>
                <a:spcPct val="115000"/>
              </a:lnSpc>
              <a:spcAft>
                <a:spcPts val="1000"/>
              </a:spcAft>
            </a:pPr>
            <a:r>
              <a:rPr lang="ar-IQ" sz="3200" dirty="0">
                <a:effectLst/>
                <a:latin typeface="Calibri"/>
                <a:ea typeface="Calibri"/>
                <a:cs typeface="Ali_K_Alwand"/>
              </a:rPr>
              <a:t>تيؤرى سؤشياليستى ((الماركسية)) </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0" y="762000"/>
            <a:ext cx="9144000" cy="6096000"/>
          </a:xfrm>
        </p:spPr>
        <p:txBody>
          <a:bodyPr/>
          <a:lstStyle/>
          <a:p>
            <a:r>
              <a:rPr lang="ar-IQ" dirty="0">
                <a:effectLst/>
                <a:latin typeface="Calibri"/>
                <a:ea typeface="Calibri"/>
                <a:cs typeface="Ali_K_Alwand"/>
              </a:rPr>
              <a:t> </a:t>
            </a:r>
            <a:r>
              <a:rPr lang="ar-IQ" sz="2400" dirty="0">
                <a:effectLst/>
                <a:latin typeface="Calibri"/>
                <a:ea typeface="Calibri"/>
                <a:cs typeface="Ali_K_Alwand"/>
              </a:rPr>
              <a:t>بؤضوونة سةرةكيةكانى ئةم تيؤرة لة لايةن كارل ماركس وفريدريك ئةنجلزةوة داريَذراوة، وةهةنديَك ريَسا وبنةماى بؤ ديارى كراوة بؤ جيَبةجيَ كردنى كة دواتر لة لايةن لينين وستالينةوة ثراكتيزة كران</a:t>
            </a:r>
            <a:r>
              <a:rPr lang="ar-IQ" sz="2400" dirty="0" smtClean="0">
                <a:effectLst/>
                <a:latin typeface="Calibri"/>
                <a:ea typeface="Calibri"/>
                <a:cs typeface="Ali_K_Alwand"/>
              </a:rPr>
              <a:t>.</a:t>
            </a:r>
          </a:p>
          <a:p>
            <a:r>
              <a:rPr lang="ar-IQ" sz="2400" dirty="0">
                <a:effectLst/>
                <a:latin typeface="Calibri"/>
                <a:ea typeface="Calibri"/>
                <a:cs typeface="Ali_K_Alwand"/>
              </a:rPr>
              <a:t> بةناوةرِؤكى ئةم تيؤرة بدةين ، ئةويش طرنطى دانة بة ضينى كريَكار لةناو هةر كؤمةلَطايةك كة بة ديدى ماركسيزم دةبىَ خاوةن هيَز ودةسةلآت بن لةهةركؤمةلَطايةكى سؤسياليستى دا. </a:t>
            </a:r>
            <a:endParaRPr lang="ar-IQ" sz="2400" dirty="0" smtClean="0">
              <a:effectLst/>
              <a:latin typeface="Calibri"/>
              <a:ea typeface="Calibri"/>
              <a:cs typeface="Ali_K_Alwand"/>
            </a:endParaRPr>
          </a:p>
          <a:p>
            <a:pPr>
              <a:lnSpc>
                <a:spcPct val="115000"/>
              </a:lnSpc>
              <a:spcAft>
                <a:spcPts val="1000"/>
              </a:spcAft>
            </a:pPr>
            <a:r>
              <a:rPr lang="ar-IQ" sz="2400" dirty="0">
                <a:effectLst/>
                <a:latin typeface="Calibri"/>
                <a:ea typeface="Calibri"/>
                <a:cs typeface="Ali_K_Alwand"/>
              </a:rPr>
              <a:t>ثيَويستة دةست بطرن بةسةر كةرةستةكانى بةرهةمهيَنانى فيكرى كة راطةياندن بة شيَكى زؤر طةورة وطرنطى ثيَك دةهيَنيَت. بؤية وةزؤر ثيَويستة  كة ئامرازةكانى راطةياندن لة ذيَر دةست وكؤنترؤلَى </a:t>
            </a:r>
            <a:r>
              <a:rPr lang="ar-IQ" sz="2400" dirty="0" smtClean="0">
                <a:effectLst/>
                <a:latin typeface="Calibri"/>
                <a:ea typeface="Calibri"/>
                <a:cs typeface="Ali_K_Alwand"/>
              </a:rPr>
              <a:t>نويَنةرةكانى </a:t>
            </a:r>
            <a:r>
              <a:rPr lang="ar-IQ" sz="2400" dirty="0">
                <a:effectLst/>
                <a:latin typeface="Calibri"/>
                <a:ea typeface="Calibri"/>
                <a:cs typeface="Ali_K_Alwand"/>
              </a:rPr>
              <a:t>ضينى كريَكاران بن، كة خؤى بةرجةستة دةكات لة ثارتى كؤمؤنيست</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كؤمةلَطاكانى سؤسياليستى طريمانةى ئةوة دةكةن كة كؤمةلَطاكانيان ثشت نابةستيَت بة بوونى ضينايةتى بةوةى كة كؤمةلَطاى سؤسياليستى هةموو ضينةكان دةثوكيَنيَتةوة وةضيتر بوارى ململانيَى نيَوان ضينةكان ناميَنيَت، بؤية نابيَت راطةياندنةكان بةم شيَوةية دروست بن لة طوزارشت و بةرجةستةى بةرذةوةنديية تايبةتيةكان بكةن و تايبةت بكريَن بة ضينيَكى ديارى كراوةوة، ضونكة دواجار كيَشة بؤ كؤمةلَطا دروست دةكات.</a:t>
            </a:r>
            <a:endParaRPr lang="en-US" sz="1800" dirty="0">
              <a:effectLst/>
              <a:latin typeface="Calibri"/>
              <a:ea typeface="Calibri"/>
            </a:endParaRPr>
          </a:p>
          <a:p>
            <a:pPr>
              <a:lnSpc>
                <a:spcPct val="115000"/>
              </a:lnSpc>
              <a:spcAft>
                <a:spcPts val="1000"/>
              </a:spcAft>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76197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TotalTime>
  <Words>1268</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Beam</vt:lpstr>
      <vt:lpstr>تيؤرةكانى راطةياندن Theories of the press    </vt:lpstr>
      <vt:lpstr>تيؤرى ئازادى </vt:lpstr>
      <vt:lpstr> ئةم تيؤرة سةركةوتنى بةسةر تيَؤريةكانى ديكةدا تؤمار نةكرد، وةك طوزارشت كردن لة ئايدياى ليبرال تا سةدةى هةذدةمدا؛ لةو كاتةى ثةرلةمانى بةريتانيا برياريدا بة نةهيَشتنى سانسؤرى ثيَش وةخت لةسةربلآوكراوةكاندا. وةريَطةى بةتاك ولايةنةكان دا بة ئازاد بلآوكراوة دةربكةن بةبىَ ثيَويستى وةرطرتنى رةزامةندى لة لايةن دةسةلآتةوة، ئةم هةنطاوانةش راستةوخؤ ثةيوةست بوون وهاتنة ئاراوة لة دواى بير بؤضوونةكانى بيرمةندى ئينطليزى ((بلاكستؤت)) كة جةخت لةسةر ئازادى رؤذنامةطةرى دةكرد وةك ثيَويستييةك بؤ دةولَةتى ئازاد. ئةطةر ضى بؤى هةية كة رؤذنامةوان وراطةياندكار تووشى سزا ببيَتةوة لة دواى بلآوكردنةوةى ئةو بابةتانةى دةضنة ضوار ضيَوةى تاوان، تيَكدانى شيرازةى كؤمةلَطا. </vt:lpstr>
      <vt:lpstr>ئايديؤلؤذياى ليبراليزم لة بوارى راطةياندندا لةسةر بنةماي ئةوةوة ثيَك هاتووة: </vt:lpstr>
      <vt:lpstr>ئامانجى سةرةكى ئةم تيَورة (تيؤرى ئازادى)، دةستةبةركردنى باشترين وضاكترين هةلَويستى خةلَك وجةماوةرة، وةبةردةوام خةلَك وجةماوةر لة ريَطاى راطةياندنةكانةوة ببن بة رةقيب و ريَنويَنى كةرى سياسةتى طشتى (ناوخؤى - دةرةكى) دةولَةت وبةردةوام ضاوديَرى بخةنة سةر رؤلَ وئةداى ثيَاوانى دةسةلآت، وةكةم وكورِى ولايةن خراث و طةندةلَكارييةكان بخةنة روو بؤئةوةى خةلَك وجةماوةر ببنة فاكتةرى بونياتنانى دةولَةتى راستةقينة وخؤشطوزار "الرفاة". </vt:lpstr>
      <vt:lpstr>رةخنةطرتن لة تيؤرى ئازادى </vt:lpstr>
      <vt:lpstr>تيؤرى بةرثرسياريَتى كؤمةلآيةتى</vt:lpstr>
      <vt:lpstr> وةثيَويستة لةسةر راطةياندن وكةنالَةكانى راطةياندن لة ضوار ضيَوةى ثابةندبوونى بة بةهاو ثرةنسيثة طشتى ية كؤمةلآيةتيةكان، خؤى خودى خؤى ريَك بخات لة ضوار ضيَوةيةكى ياسايى و دامةزراوةييدا، ليَرةوة دةبىَ راطةياندن وئامرازةكانيان سيفةتى هةمةلايةنييان ثيَوة دياربيَت و موراعاتى تةواوى ضين وتويَذ و دةستة وطروث وثيَكهاتة جيا جياكانى ناو كؤمةلَطا بكات، كةواتا دةبىَ رةضاوى هةموو ئايين وئايديا وفيكرةيةك بكات كة لةناو كؤمةلَطادا بوونيان هةية.</vt:lpstr>
      <vt:lpstr>تيؤرى سؤشياليستى ((الماركسية))  </vt:lpstr>
      <vt:lpstr> لينين دةسةلآت و ئامانجةكانى راطةياندنى دةست نيشان كردووة بة ضةند خالَيَك:</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تيؤرةكانى راطةياندن Theories of the press    </dc:title>
  <dc:creator>M.shaxawan</dc:creator>
  <cp:lastModifiedBy>M.shaxawan</cp:lastModifiedBy>
  <cp:revision>13</cp:revision>
  <dcterms:created xsi:type="dcterms:W3CDTF">2006-08-16T00:00:00Z</dcterms:created>
  <dcterms:modified xsi:type="dcterms:W3CDTF">2014-12-07T06:22:52Z</dcterms:modified>
</cp:coreProperties>
</file>