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3260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41203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6907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59655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54975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39735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39554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883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61613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57541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38382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3344413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cte.univ-setif2.dz/moodle/mod/book/view.php?id=1699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lstStyle/>
          <a:p>
            <a:r>
              <a:rPr lang="ar-IQ" dirty="0">
                <a:cs typeface="Ali_K_Alwand" pitchFamily="2" charset="-78"/>
              </a:rPr>
              <a:t>كؤليذى ثةروةردة – شةقلاوة</a:t>
            </a:r>
          </a:p>
          <a:p>
            <a:r>
              <a:rPr lang="ar-IQ" dirty="0">
                <a:cs typeface="Ali_K_Alwand" pitchFamily="2" charset="-78"/>
              </a:rPr>
              <a:t>بةشى ثةروةردةى وةرزشى </a:t>
            </a:r>
          </a:p>
          <a:p>
            <a:r>
              <a:rPr lang="ar-IQ" dirty="0">
                <a:cs typeface="Ali_K_Alwand" pitchFamily="2" charset="-78"/>
              </a:rPr>
              <a:t>قؤناغى ضوارةم</a:t>
            </a:r>
          </a:p>
          <a:p>
            <a:pPr algn="r"/>
            <a:r>
              <a:rPr lang="ar-IQ" dirty="0">
                <a:cs typeface="Ali_K_Alwand" pitchFamily="2" charset="-78"/>
              </a:rPr>
              <a:t>                                        بابةت</a:t>
            </a:r>
          </a:p>
          <a:p>
            <a:r>
              <a:rPr lang="ar-IQ" dirty="0">
                <a:cs typeface="Ali_K_Alwand" pitchFamily="2" charset="-78"/>
              </a:rPr>
              <a:t>تؤثى دةست ( ثلان دانان ) </a:t>
            </a:r>
          </a:p>
          <a:p>
            <a:endParaRPr lang="ar-IQ" dirty="0">
              <a:cs typeface="Ali_K_Alwand" pitchFamily="2" charset="-78"/>
            </a:endParaRPr>
          </a:p>
          <a:p>
            <a:r>
              <a:rPr lang="ar-IQ" dirty="0">
                <a:cs typeface="Ali_K_Alwand" pitchFamily="2" charset="-78"/>
              </a:rPr>
              <a:t>مامؤستاى بابةت </a:t>
            </a:r>
          </a:p>
          <a:p>
            <a:r>
              <a:rPr lang="ar-IQ" dirty="0">
                <a:cs typeface="Ali_K_Alwand" pitchFamily="2" charset="-78"/>
              </a:rPr>
              <a:t>م . ى شاخةوان </a:t>
            </a:r>
            <a:r>
              <a:rPr lang="ar-IQ" dirty="0">
                <a:cs typeface="Ali-A-Alwand" pitchFamily="2" charset="-78"/>
              </a:rPr>
              <a:t>نهاءالدين </a:t>
            </a:r>
            <a:r>
              <a:rPr lang="ar-IQ" dirty="0">
                <a:cs typeface="Ali_K_Alwand" pitchFamily="2" charset="-78"/>
              </a:rPr>
              <a:t>شريف   </a:t>
            </a:r>
            <a:endParaRPr lang="en-US" dirty="0">
              <a:cs typeface="Ali_K_Alwand" pitchFamily="2" charset="-78"/>
            </a:endParaRPr>
          </a:p>
        </p:txBody>
      </p:sp>
    </p:spTree>
    <p:extLst>
      <p:ext uri="{BB962C8B-B14F-4D97-AF65-F5344CB8AC3E}">
        <p14:creationId xmlns:p14="http://schemas.microsoft.com/office/powerpoint/2010/main" val="1621241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0">
            <a:schemeClr val="accent2"/>
          </a:lnRef>
          <a:fillRef idx="3">
            <a:schemeClr val="accent2"/>
          </a:fillRef>
          <a:effectRef idx="3">
            <a:schemeClr val="accent2"/>
          </a:effectRef>
          <a:fontRef idx="minor">
            <a:schemeClr val="lt1"/>
          </a:fontRef>
        </p:style>
        <p:txBody>
          <a:bodyPr>
            <a:noAutofit/>
          </a:bodyPr>
          <a:lstStyle/>
          <a:p>
            <a:pPr marL="0" indent="0" algn="ctr">
              <a:buNone/>
            </a:pPr>
            <a:r>
              <a:rPr lang="ar-IQ" sz="3600" dirty="0">
                <a:cs typeface="Ali-A-Alwand" pitchFamily="2" charset="-78"/>
              </a:rPr>
              <a:t>التشكيل الدفاعي 4-2</a:t>
            </a:r>
          </a:p>
          <a:p>
            <a:pPr marL="0" indent="0" algn="r">
              <a:buNone/>
            </a:pPr>
            <a:r>
              <a:rPr lang="ar-IQ" sz="2800" dirty="0">
                <a:cs typeface="Ali-A-Alwand" pitchFamily="2" charset="-78"/>
              </a:rPr>
              <a:t>يستخدم هذا التشكيل ضد الفرق التي يتميز لاعبوها بالقدرات البدنية والمهارية والخططية العالية، كذلك ضد الفرق التي لها لاعبون يجيدون التصويب من بعيد، فضلا عن تقييد صانع الألعاب وتحديد حركته وتقليل خطورته.</a:t>
            </a:r>
          </a:p>
          <a:p>
            <a:pPr marL="0" indent="0" algn="ctr">
              <a:buNone/>
            </a:pPr>
            <a:r>
              <a:rPr lang="ar-IQ" dirty="0">
                <a:cs typeface="Ali-A-Alwand" pitchFamily="2" charset="-78"/>
              </a:rPr>
              <a:t>مزايا هذا التشكيل:</a:t>
            </a:r>
          </a:p>
          <a:p>
            <a:pPr marL="0" indent="0" algn="r">
              <a:buNone/>
            </a:pPr>
            <a:r>
              <a:rPr lang="ar-IQ" sz="2800" dirty="0">
                <a:cs typeface="Ali-A-Alwand" pitchFamily="2" charset="-78"/>
              </a:rPr>
              <a:t>- إعاقة التصويب البعيد من قبل.</a:t>
            </a:r>
          </a:p>
          <a:p>
            <a:pPr marL="0" indent="0" algn="r">
              <a:buNone/>
            </a:pPr>
            <a:r>
              <a:rPr lang="ar-IQ" sz="2800" dirty="0">
                <a:cs typeface="Ali-A-Alwand" pitchFamily="2" charset="-78"/>
              </a:rPr>
              <a:t>- يمنع صانع الألعاب من القيام بواجبه.</a:t>
            </a:r>
          </a:p>
          <a:p>
            <a:pPr algn="r">
              <a:buFontTx/>
              <a:buChar char="-"/>
            </a:pPr>
            <a:r>
              <a:rPr lang="ar-IQ" sz="2800" dirty="0">
                <a:cs typeface="Ali-A-Alwand" pitchFamily="2" charset="-78"/>
              </a:rPr>
              <a:t>يمكن القيام بالهجوم المرتد السريع بواسطة اللاعبين المتقدمين.</a:t>
            </a:r>
          </a:p>
          <a:p>
            <a:pPr algn="r">
              <a:buFontTx/>
              <a:buChar char="-"/>
            </a:pPr>
            <a:endParaRPr lang="ar-IQ" sz="2800" dirty="0">
              <a:cs typeface="Ali-A-Alwand" pitchFamily="2" charset="-78"/>
            </a:endParaRPr>
          </a:p>
          <a:p>
            <a:pPr marL="0" indent="0" algn="ctr">
              <a:buNone/>
            </a:pPr>
            <a:r>
              <a:rPr lang="ar-IQ" dirty="0">
                <a:cs typeface="Ali-A-Alwand" pitchFamily="2" charset="-78"/>
              </a:rPr>
              <a:t>عيوب التشكيل</a:t>
            </a:r>
            <a:r>
              <a:rPr lang="ar-IQ" sz="2800" dirty="0">
                <a:cs typeface="Ali-A-Alwand" pitchFamily="2" charset="-78"/>
              </a:rPr>
              <a:t>:</a:t>
            </a:r>
          </a:p>
          <a:p>
            <a:pPr marL="0" indent="0" algn="r">
              <a:buNone/>
            </a:pPr>
            <a:r>
              <a:rPr lang="ar-IQ" sz="2800" dirty="0">
                <a:cs typeface="Ali-A-Alwand" pitchFamily="2" charset="-78"/>
              </a:rPr>
              <a:t>- ضعف التغطية الدفاعية في منطقة الأجنحة بسبب مساحتها الكبيرة.</a:t>
            </a:r>
          </a:p>
          <a:p>
            <a:pPr marL="0" indent="0" algn="r">
              <a:buNone/>
            </a:pPr>
            <a:r>
              <a:rPr lang="ar-IQ" sz="2800" dirty="0">
                <a:cs typeface="Ali-A-Alwand" pitchFamily="2" charset="-78"/>
              </a:rPr>
              <a:t>- كثر الثغرات الدفاعية في الوسط مما يتيح استغلالها من المنافس.</a:t>
            </a:r>
          </a:p>
          <a:p>
            <a:pPr marL="0" indent="0" algn="r">
              <a:buNone/>
            </a:pPr>
            <a:r>
              <a:rPr lang="ar-IQ" sz="2800" dirty="0">
                <a:cs typeface="Ali-A-Alwand" pitchFamily="2" charset="-78"/>
              </a:rPr>
              <a:t>- يمكن عمل القطع الداخلي أمام منطقة 6 م وتنفيذ بعض الخطط الهجومية.</a:t>
            </a:r>
            <a:endParaRPr lang="en-US" sz="2800" dirty="0">
              <a:cs typeface="Ali-A-Alwand" pitchFamily="2" charset="-78"/>
            </a:endParaRPr>
          </a:p>
        </p:txBody>
      </p:sp>
    </p:spTree>
    <p:extLst>
      <p:ext uri="{BB962C8B-B14F-4D97-AF65-F5344CB8AC3E}">
        <p14:creationId xmlns:p14="http://schemas.microsoft.com/office/powerpoint/2010/main" val="461658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fontScale="92500"/>
          </a:bodyPr>
          <a:lstStyle/>
          <a:p>
            <a:pPr marL="0" indent="0" algn="ctr">
              <a:buNone/>
            </a:pPr>
            <a:r>
              <a:rPr lang="ar-IQ" sz="3500" dirty="0"/>
              <a:t>التشكيل الدفاعي 3-2-1</a:t>
            </a:r>
          </a:p>
          <a:p>
            <a:pPr marL="0" indent="0" algn="r" rtl="1">
              <a:buNone/>
            </a:pPr>
            <a:r>
              <a:rPr lang="ar-IQ" dirty="0"/>
              <a:t>هذا التشكيل مع الفرق التي يتميز لاعبوها بالقدرات البدنية والمهارية والخطط العالية، كذلك ضد الفرق التي لها لاعبون يجيدون التصويب من بعيد، فضلا عن تقييد صانع الألعاب وتحديد حركته وتقليل خطورته.</a:t>
            </a:r>
          </a:p>
          <a:p>
            <a:pPr marL="0" indent="0" algn="r" rtl="1">
              <a:buNone/>
            </a:pPr>
            <a:r>
              <a:rPr lang="ar-IQ" b="1" dirty="0"/>
              <a:t>مزايا هذا التشكيل:</a:t>
            </a:r>
            <a:endParaRPr lang="ar-IQ" dirty="0"/>
          </a:p>
          <a:p>
            <a:pPr marL="0" indent="0" algn="r" rtl="1">
              <a:buNone/>
            </a:pPr>
            <a:r>
              <a:rPr lang="ar-IQ" dirty="0"/>
              <a:t>- إعاقة التصويب البعيد من قبل المنافس تجاه المرمى.</a:t>
            </a:r>
          </a:p>
          <a:p>
            <a:pPr marL="0" indent="0" algn="r" rtl="1">
              <a:buNone/>
            </a:pPr>
            <a:r>
              <a:rPr lang="ar-IQ" dirty="0"/>
              <a:t>- منع صانع الألعاب والساعدين من القيام بواجباتهم.</a:t>
            </a:r>
          </a:p>
          <a:p>
            <a:pPr marL="0" indent="0" algn="r" rtl="1">
              <a:buNone/>
            </a:pPr>
            <a:r>
              <a:rPr lang="ar-IQ" dirty="0"/>
              <a:t>- يمكن القيام بالهجوم المرتد السريع بواسطة اللاعبين المتقدمين.</a:t>
            </a:r>
          </a:p>
          <a:p>
            <a:pPr marL="0" indent="0" algn="r" rtl="1">
              <a:buNone/>
            </a:pPr>
            <a:r>
              <a:rPr lang="ar-IQ" b="1" dirty="0"/>
              <a:t>عيوب التشكيل:</a:t>
            </a:r>
            <a:endParaRPr lang="ar-IQ" dirty="0"/>
          </a:p>
          <a:p>
            <a:pPr marL="0" indent="0" algn="r" rtl="1">
              <a:buNone/>
            </a:pPr>
            <a:r>
              <a:rPr lang="ar-IQ" dirty="0"/>
              <a:t>- ضعف التغطية الدفاعية في منطقة الأجنحة بسبب مساحتها الكبيرة.</a:t>
            </a:r>
          </a:p>
          <a:p>
            <a:pPr marL="0" indent="0" algn="r" rtl="1">
              <a:buNone/>
            </a:pPr>
            <a:r>
              <a:rPr lang="ar-IQ" dirty="0"/>
              <a:t>- كثر الثغرات الدفاعية في الوسط مما يتيح استغلالها من المنافس.</a:t>
            </a:r>
          </a:p>
          <a:p>
            <a:pPr marL="0" indent="0" algn="r" rtl="1">
              <a:buNone/>
            </a:pPr>
            <a:r>
              <a:rPr lang="ar-IQ" dirty="0"/>
              <a:t>- يمكن عمل القطع الداخلي أمام منطقة 6 م وتنفيذ بعض </a:t>
            </a:r>
            <a:r>
              <a:rPr lang="ar-IQ" dirty="0">
                <a:hlinkClick r:id="rId2" tooltip="الخطط الهجومية"/>
              </a:rPr>
              <a:t>الخطط الهجومية</a:t>
            </a:r>
            <a:r>
              <a:rPr lang="ar-IQ" dirty="0"/>
              <a:t>.</a:t>
            </a:r>
          </a:p>
          <a:p>
            <a:pPr marL="0" indent="0" algn="r">
              <a:buNone/>
            </a:pPr>
            <a:endParaRPr lang="en-US" dirty="0">
              <a:cs typeface="Ali-A-Alwand" pitchFamily="2" charset="-78"/>
            </a:endParaRPr>
          </a:p>
        </p:txBody>
      </p:sp>
    </p:spTree>
    <p:extLst>
      <p:ext uri="{BB962C8B-B14F-4D97-AF65-F5344CB8AC3E}">
        <p14:creationId xmlns:p14="http://schemas.microsoft.com/office/powerpoint/2010/main" val="3325439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10000"/>
          </a:bodyPr>
          <a:lstStyle/>
          <a:p>
            <a:pPr marL="0" indent="0" algn="ctr">
              <a:buNone/>
            </a:pPr>
            <a:r>
              <a:rPr lang="ar-IQ" sz="4200" dirty="0">
                <a:cs typeface="Ali-A-Alwand" pitchFamily="2" charset="-78"/>
              </a:rPr>
              <a:t>طريقة الدفاع رجل لرجل</a:t>
            </a:r>
          </a:p>
          <a:p>
            <a:pPr marL="0" indent="0" algn="r" rtl="1">
              <a:buNone/>
            </a:pPr>
            <a:r>
              <a:rPr lang="ar-IQ" sz="3600" dirty="0">
                <a:cs typeface="Ali-A-Alwand" pitchFamily="2" charset="-78"/>
              </a:rPr>
              <a:t>-  في هذه الطريقة يتعين على كل لاعب مدافع القيام بمراقبة ومتابعة لاعب مهاجم.</a:t>
            </a:r>
          </a:p>
          <a:p>
            <a:pPr marL="0" indent="0" algn="r" rtl="1">
              <a:buNone/>
            </a:pPr>
            <a:r>
              <a:rPr lang="ar-IQ" sz="3600" dirty="0">
                <a:cs typeface="Ali-A-Alwand" pitchFamily="2" charset="-78"/>
              </a:rPr>
              <a:t>-  يجب أن يتمتع المدافعون على لياقة بدنية عالية وخبرة وذكاء ميداني عال.</a:t>
            </a:r>
          </a:p>
          <a:p>
            <a:pPr marL="0" indent="0" algn="r" rtl="1">
              <a:buNone/>
            </a:pPr>
            <a:r>
              <a:rPr lang="ar-IQ" sz="3600" dirty="0">
                <a:cs typeface="Ali-A-Alwand" pitchFamily="2" charset="-78"/>
              </a:rPr>
              <a:t>وهناك ثلاث طرق رئيسية يستطيع أعضاء الفريق المدافع من خلالها تنفيذ واجباتهم الدفاعية عند تطبيق طريقة الدفاع رجل لرجل:</a:t>
            </a:r>
          </a:p>
          <a:p>
            <a:pPr marL="0" indent="0" algn="r" rtl="1">
              <a:buNone/>
            </a:pPr>
            <a:r>
              <a:rPr lang="ar-IQ" sz="3600" dirty="0">
                <a:cs typeface="Ali-A-Alwand" pitchFamily="2" charset="-78"/>
              </a:rPr>
              <a:t>أ‌-  </a:t>
            </a:r>
            <a:r>
              <a:rPr lang="ar-IQ" sz="3600" b="1" dirty="0">
                <a:cs typeface="Ali-A-Alwand" pitchFamily="2" charset="-78"/>
              </a:rPr>
              <a:t>الدفاع عن بعد: </a:t>
            </a:r>
            <a:r>
              <a:rPr lang="ar-IQ" sz="3600" dirty="0">
                <a:cs typeface="Ali-A-Alwand" pitchFamily="2" charset="-78"/>
              </a:rPr>
              <a:t>تستعمل هذه الطريقة عندما يكون أعضاء الفريق المهاجم متفوقين عليهم في سرعة الحركة وسرعة تمرير الكرة ولديهم قدرة عالية على المراوغة والخداع.</a:t>
            </a:r>
          </a:p>
          <a:p>
            <a:pPr marL="0" indent="0" algn="r" rtl="1">
              <a:buNone/>
            </a:pPr>
            <a:r>
              <a:rPr lang="ar-IQ" sz="3600" dirty="0">
                <a:cs typeface="Ali-A-Alwand" pitchFamily="2" charset="-78"/>
              </a:rPr>
              <a:t>ب‌- </a:t>
            </a:r>
            <a:r>
              <a:rPr lang="ar-IQ" sz="3600" b="1" dirty="0">
                <a:cs typeface="Ali-A-Alwand" pitchFamily="2" charset="-78"/>
              </a:rPr>
              <a:t>الدفاع عن قرب في نصف الملعب الخاص: </a:t>
            </a:r>
            <a:r>
              <a:rPr lang="ar-IQ" sz="3600" dirty="0">
                <a:cs typeface="Ali-A-Alwand" pitchFamily="2" charset="-78"/>
              </a:rPr>
              <a:t>يلجأ الفريق المدافع إلى استخدام هذه الطريقة عندما تكون قدراته البدنية والمهارية مكافأة مع قدرات الفريق المهاجم.</a:t>
            </a:r>
          </a:p>
          <a:p>
            <a:pPr marL="0" indent="0" algn="r" rtl="1">
              <a:buNone/>
            </a:pPr>
            <a:r>
              <a:rPr lang="ar-IQ" sz="3600" dirty="0">
                <a:cs typeface="Ali-A-Alwand" pitchFamily="2" charset="-78"/>
              </a:rPr>
              <a:t>ج‌-  </a:t>
            </a:r>
            <a:r>
              <a:rPr lang="ar-IQ" sz="3600" b="1" dirty="0">
                <a:cs typeface="Ali-A-Alwand" pitchFamily="2" charset="-78"/>
              </a:rPr>
              <a:t>الدفاع الضاغط:</a:t>
            </a:r>
            <a:r>
              <a:rPr lang="ar-IQ" sz="3600" dirty="0">
                <a:cs typeface="Ali-A-Alwand" pitchFamily="2" charset="-78"/>
              </a:rPr>
              <a:t> يلجأ الفريق المدافع إلى استخدام هذه الطريقة عندما يكون أعضاؤه متفوقين على أعضاء الفريق المهاجم من ناحية القدرات المهارية والبدنية، وبصورة خاصة ما يتعلق بصفات اللياقة البدنية.</a:t>
            </a:r>
          </a:p>
          <a:p>
            <a:pPr marL="0" indent="0" algn="r">
              <a:buNone/>
            </a:pPr>
            <a:endParaRPr lang="en-US" sz="3600" dirty="0">
              <a:cs typeface="Ali-A-Alwand" pitchFamily="2" charset="-78"/>
            </a:endParaRPr>
          </a:p>
        </p:txBody>
      </p:sp>
    </p:spTree>
    <p:extLst>
      <p:ext uri="{BB962C8B-B14F-4D97-AF65-F5344CB8AC3E}">
        <p14:creationId xmlns:p14="http://schemas.microsoft.com/office/powerpoint/2010/main" val="1736212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p>
            <a:pPr marL="0" indent="0" algn="ctr" rtl="1">
              <a:buNone/>
            </a:pPr>
            <a:r>
              <a:rPr lang="ar-IQ" sz="3500" b="1" dirty="0"/>
              <a:t>مزايا طريقة الدفاع رجل لرجل</a:t>
            </a:r>
            <a:r>
              <a:rPr lang="ar-IQ" b="1" dirty="0"/>
              <a:t>:</a:t>
            </a:r>
            <a:endParaRPr lang="ar-IQ" dirty="0"/>
          </a:p>
          <a:p>
            <a:pPr marL="0" indent="0" algn="r" rtl="1">
              <a:buNone/>
            </a:pPr>
            <a:r>
              <a:rPr lang="ar-IQ" dirty="0"/>
              <a:t>-   تعتبر ضرورية لتعلم وإتقان الطرائق الدفاعية الأخرى، إذ أن اللاعب الذي يتقن الدفاع بهذه الطريقة يمكن أن يتعلم ويتقن أي طريقة أخرى للدفاع بسهولة.</a:t>
            </a:r>
          </a:p>
          <a:p>
            <a:pPr marL="0" indent="0" algn="r" rtl="1">
              <a:buNone/>
            </a:pPr>
            <a:r>
              <a:rPr lang="ar-IQ" dirty="0"/>
              <a:t>-  تحدد مسؤولية كل لاعب مدافع بشكل واضح ويمكن بواسطة هذه الطريقة مقابلة الميزة الهجومية بميزة دفاعية، بحيث يعين لاعب مدافع جيد للاعب المهاجم الأكثر خطورة وهكذا بالنسبة لبقية اللاعبين.</a:t>
            </a:r>
          </a:p>
          <a:p>
            <a:pPr marL="0" indent="0" algn="r" rtl="1">
              <a:buNone/>
            </a:pPr>
            <a:r>
              <a:rPr lang="ar-IQ" dirty="0"/>
              <a:t>-  يمكن أن تستخدم ضد أي طريقة هجومية.</a:t>
            </a:r>
          </a:p>
          <a:p>
            <a:pPr marL="0" indent="0" algn="r" rtl="1">
              <a:buNone/>
            </a:pPr>
            <a:r>
              <a:rPr lang="ar-IQ" b="1" dirty="0"/>
              <a:t>عيوب طريقة الدفاع رجل لرجل:</a:t>
            </a:r>
            <a:endParaRPr lang="ar-IQ" dirty="0"/>
          </a:p>
          <a:p>
            <a:pPr marL="0" indent="0" algn="r" rtl="1">
              <a:buNone/>
            </a:pPr>
            <a:r>
              <a:rPr lang="ar-IQ" dirty="0"/>
              <a:t>-   يصعب من هذه الطريقة البدء بهجوم خاطف نظرا لعدم وقوف اللاعبين المدافعين في أماكن معينة عند استعادتهم السيطرة على الكرة.</a:t>
            </a:r>
          </a:p>
          <a:p>
            <a:pPr marL="0" indent="0" algn="r" rtl="1">
              <a:buNone/>
            </a:pPr>
            <a:r>
              <a:rPr lang="ar-IQ" dirty="0"/>
              <a:t>-   غير فعالة ضد الفريق المهاجم الذي يتفوق أعضاؤه على أعضاء الفريق المدافع في مستوى الإعدادي البدني والمهاري.</a:t>
            </a:r>
          </a:p>
          <a:p>
            <a:pPr marL="0" indent="0" algn="r" rtl="1">
              <a:buNone/>
            </a:pPr>
            <a:r>
              <a:rPr lang="ar-IQ" dirty="0"/>
              <a:t>-  تحتاج إلى مجهود كبير، لذا لا يمكن استخدامها لفترة طويلة.</a:t>
            </a:r>
          </a:p>
          <a:p>
            <a:pPr marL="0" indent="0" algn="r">
              <a:buNone/>
            </a:pPr>
            <a:endParaRPr lang="en-US" dirty="0">
              <a:cs typeface="Ali-A-Alwand" pitchFamily="2" charset="-78"/>
            </a:endParaRPr>
          </a:p>
        </p:txBody>
      </p:sp>
    </p:spTree>
    <p:extLst>
      <p:ext uri="{BB962C8B-B14F-4D97-AF65-F5344CB8AC3E}">
        <p14:creationId xmlns:p14="http://schemas.microsoft.com/office/powerpoint/2010/main" val="3543236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5">
              <a:shade val="50000"/>
            </a:schemeClr>
          </a:lnRef>
          <a:fillRef idx="1">
            <a:schemeClr val="accent5"/>
          </a:fillRef>
          <a:effectRef idx="0">
            <a:schemeClr val="accent5"/>
          </a:effectRef>
          <a:fontRef idx="minor">
            <a:schemeClr val="lt1"/>
          </a:fontRef>
        </p:style>
        <p:txBody>
          <a:bodyPr>
            <a:normAutofit fontScale="92500"/>
          </a:bodyPr>
          <a:lstStyle/>
          <a:p>
            <a:pPr marL="0" indent="0" algn="ctr">
              <a:buNone/>
            </a:pPr>
            <a:r>
              <a:rPr lang="ar-IQ" sz="2800" dirty="0"/>
              <a:t> </a:t>
            </a:r>
            <a:r>
              <a:rPr lang="ar-IQ" sz="3500" dirty="0"/>
              <a:t>طريقة الدفاع المركب (المختلط)</a:t>
            </a:r>
          </a:p>
          <a:p>
            <a:pPr marL="0" indent="0" algn="r" rtl="1">
              <a:buNone/>
            </a:pPr>
            <a:r>
              <a:rPr lang="ar-IQ" sz="2800" dirty="0"/>
              <a:t>       نظرا للتطور الحاصل في العمل الخططي الهجومي ولجوء معظم الفرق إلى أكثر من خطه هجومية للوصول إلى هدف الفريق المدافع.</a:t>
            </a:r>
          </a:p>
          <a:p>
            <a:pPr marL="0" indent="0" algn="r" rtl="1">
              <a:buNone/>
            </a:pPr>
            <a:r>
              <a:rPr lang="ar-IQ" sz="2800" dirty="0"/>
              <a:t>فأن الفريق المدافع إزاء هذه الحالة يضطر إلى استعمال أكثر من خطة دفاعية للحد من خطورة الفريق المهاجم، فتارة يقوم الفريق المدافع باللجوء إلى دفاع المنطقة، وتارة أخرى يلجأ إلى دفاع رجل لرجل، ونظرا لعدم فعالية الطريقة الأولى للحد من خطورة الفريق المهاجم الذي يمتلك لاعب أو أكثر من لاعب يجيد التصويب من المناطق البعيدة، ولصعوبة الطريقة الثانية، وذلك لما تحتاجه من جهد بدني كبير، فان الفريق المدافع في اغلب الأحيان يلجأ إلى طريقة الدفاع المركب، وعبارة عن خليط من دفاع المنطقة ودفاع الرجل لرجل، وفيها يتم اختيار لاعب أو لاعبين للقيام بمراقبة لاعب أو لاعبين من المهاجمين الخطرين، مستخدمين في ذلك طريقة الدفاع رجل لرجل.</a:t>
            </a:r>
          </a:p>
          <a:p>
            <a:pPr marL="0" indent="0" algn="r" rtl="1">
              <a:buNone/>
            </a:pPr>
            <a:r>
              <a:rPr lang="ar-IQ" sz="2800" dirty="0"/>
              <a:t>بينما يقوم باقي اللاعبين المدافعين بأداء واجباتهم الدفاعية من خلال تطبيق الدفاع عن المنطقة وهذا ما يطلق عليه الدفاع المركب، إذ يقوم قسم من أعضاء الفريق المدافع بأداء واجباتهم الدفاعية من خلال تطبيق طريقة الدفاع رجل لرجل، بينما يقوم القسم الباقي منهم بأداء واجباتهم الدفاعية من خلال تطبيقهم لطريقة الدفاع عن المنطقة.</a:t>
            </a:r>
          </a:p>
          <a:p>
            <a:pPr marL="0" indent="0" algn="r">
              <a:buNone/>
            </a:pPr>
            <a:endParaRPr lang="ar-IQ" sz="2800" dirty="0">
              <a:cs typeface="Ali-A-Alwand" pitchFamily="2" charset="-78"/>
            </a:endParaRPr>
          </a:p>
        </p:txBody>
      </p:sp>
    </p:spTree>
    <p:extLst>
      <p:ext uri="{BB962C8B-B14F-4D97-AF65-F5344CB8AC3E}">
        <p14:creationId xmlns:p14="http://schemas.microsoft.com/office/powerpoint/2010/main" val="2819592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3">
            <a:schemeClr val="lt1"/>
          </a:lnRef>
          <a:fillRef idx="1">
            <a:schemeClr val="dk1"/>
          </a:fillRef>
          <a:effectRef idx="1">
            <a:schemeClr val="dk1"/>
          </a:effectRef>
          <a:fontRef idx="minor">
            <a:schemeClr val="lt1"/>
          </a:fontRef>
        </p:style>
        <p:txBody>
          <a:bodyPr>
            <a:normAutofit/>
          </a:bodyPr>
          <a:lstStyle/>
          <a:p>
            <a:pPr marL="0" indent="0" algn="ctr" rtl="1">
              <a:buNone/>
            </a:pPr>
            <a:r>
              <a:rPr lang="ar-IQ" sz="3600" b="1" dirty="0"/>
              <a:t>مزايا وعيوب طريقة الدفاع المركب</a:t>
            </a:r>
            <a:r>
              <a:rPr lang="ar-IQ" b="1" dirty="0"/>
              <a:t>:</a:t>
            </a:r>
            <a:endParaRPr lang="ar-IQ" dirty="0"/>
          </a:p>
          <a:p>
            <a:pPr marL="0" indent="0" algn="r" rtl="1">
              <a:buNone/>
            </a:pPr>
            <a:r>
              <a:rPr lang="ar-IQ" dirty="0"/>
              <a:t>       على الرغم من تعدد واختلاف تشكيلات الدفاع المركب، إلا أنها جميعا تساعد في الحد من خطورة أحسن اللاعبين المهاجمين للفريق الخصم. كما أن قسما من هذه التشكيلات تساعد على بناء الهجوم الخاطف في حالة حصول الفريق المدافع على الكرة. ورغم هذه المزايا التي تقدمت، فإن هناك عيوب واضحة تؤخذ على طريقة الدفاع المركب منها:</a:t>
            </a:r>
          </a:p>
          <a:p>
            <a:pPr marL="0" indent="0" algn="r" rtl="1">
              <a:buNone/>
            </a:pPr>
            <a:r>
              <a:rPr lang="ar-IQ" dirty="0"/>
              <a:t>أنها تتطلب درجة عالية من التوافق في الأداء الدفاعي بين اللاعبين الذين يقومون بالدفاع بطريقة رجل لرجل وبين المدافعين الذين يدافعون عن المنطقة، إذ أن تعرض أي لاعب مدافع أمامي لعمليات الحجز من الفريق المنافس يعني الهجوم بالتفوق العددي على المدافعين.</a:t>
            </a:r>
          </a:p>
          <a:p>
            <a:pPr marL="0" indent="0" algn="r">
              <a:buNone/>
            </a:pPr>
            <a:endParaRPr lang="en-US" dirty="0">
              <a:cs typeface="Ali-A-Alwand" pitchFamily="2" charset="-78"/>
            </a:endParaRPr>
          </a:p>
        </p:txBody>
      </p:sp>
    </p:spTree>
    <p:extLst>
      <p:ext uri="{BB962C8B-B14F-4D97-AF65-F5344CB8AC3E}">
        <p14:creationId xmlns:p14="http://schemas.microsoft.com/office/powerpoint/2010/main" val="763685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lgn="ctr">
              <a:buNone/>
            </a:pPr>
            <a:r>
              <a:rPr lang="ar-IQ" sz="3600" dirty="0"/>
              <a:t> أنواع خطط اللعب في الهجوم</a:t>
            </a:r>
          </a:p>
          <a:p>
            <a:pPr marL="0" indent="0" algn="r" rtl="1">
              <a:buNone/>
            </a:pPr>
            <a:r>
              <a:rPr lang="ar-IQ" dirty="0"/>
              <a:t>هناك عدة أنواع:</a:t>
            </a:r>
          </a:p>
          <a:p>
            <a:pPr marL="0" indent="0" algn="r" rtl="1">
              <a:buNone/>
            </a:pPr>
            <a:r>
              <a:rPr lang="ar-IQ" b="1" dirty="0"/>
              <a:t>أ- الهجوم السريع الفردي (الهجوم الخاطف):</a:t>
            </a:r>
            <a:r>
              <a:rPr lang="ar-IQ" dirty="0"/>
              <a:t> تعد هذه الطريقة أكثر الطرق الهجومية مفاجئة للفريق المنافس وذلك لأنها لا تعطي فرصة للفريق المدافع من تنظيم صفوفه الدفاعية .</a:t>
            </a:r>
          </a:p>
          <a:p>
            <a:pPr marL="0" indent="0" algn="r" rtl="1">
              <a:buNone/>
            </a:pPr>
            <a:r>
              <a:rPr lang="ar-IQ" b="1" dirty="0"/>
              <a:t> ب- الهجوم السريع الجماعي :</a:t>
            </a:r>
            <a:r>
              <a:rPr lang="ar-IQ" dirty="0"/>
              <a:t> وهذا النوع من الهجوم هو استمرارية للهجوم السريع الفردي ففي حالة تمكن احد المدافعين من اللحاق بالمهاجم او حدث أي طارئ يتم اشراك مجموعة اخري من اللاعبين لغرض التغلب علي الدفاع غير المنضم .</a:t>
            </a:r>
          </a:p>
          <a:p>
            <a:pPr marL="0" indent="0" algn="r" rtl="1">
              <a:buNone/>
            </a:pPr>
            <a:r>
              <a:rPr lang="ar-IQ" b="1" dirty="0"/>
              <a:t>ج – الهجوم من المراكز:</a:t>
            </a:r>
            <a:r>
              <a:rPr lang="ar-IQ" dirty="0"/>
              <a:t> وهذا الهجوم هو استمرار للهجوم السريع الجماعي وعندما يعتقد المهاجمين ان فرصة نجاح هجومهم ضعيفة فيتراجعون الي الخلف للالتحاق بزملائهم و القيام بالهجوم الاعتيادي من المراكز و علي اللاعبين احتلال مراكزهم حسب خطة الهجوم الموضوعة مسبقا .</a:t>
            </a:r>
          </a:p>
          <a:p>
            <a:pPr marL="0" indent="0" algn="r">
              <a:buNone/>
            </a:pPr>
            <a:endParaRPr lang="en-US" dirty="0">
              <a:cs typeface="Ali-A-Alwand" pitchFamily="2" charset="-78"/>
            </a:endParaRPr>
          </a:p>
        </p:txBody>
      </p:sp>
    </p:spTree>
    <p:extLst>
      <p:ext uri="{BB962C8B-B14F-4D97-AF65-F5344CB8AC3E}">
        <p14:creationId xmlns:p14="http://schemas.microsoft.com/office/powerpoint/2010/main" val="1213918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a:buNone/>
            </a:pPr>
            <a:r>
              <a:rPr lang="ar-IQ" sz="3600" dirty="0"/>
              <a:t> الهجوم السريع الفردي (الهجوم الخاطف)</a:t>
            </a:r>
          </a:p>
          <a:p>
            <a:pPr marL="0" indent="0" algn="r" rtl="1">
              <a:buNone/>
            </a:pPr>
            <a:r>
              <a:rPr lang="ar-IQ" sz="3600" dirty="0"/>
              <a:t>تبدأ مرحلة الهجوم الفردي السريع لحظة قطع وحصول الفريق على الكرة من الفريق المنافس عن طريق:</a:t>
            </a:r>
          </a:p>
          <a:p>
            <a:pPr marL="0" indent="0" algn="r" rtl="1">
              <a:buNone/>
            </a:pPr>
            <a:r>
              <a:rPr lang="ar-IQ" sz="3600" dirty="0"/>
              <a:t>أ‌-  حصول مدافع على الكرة أثناء قيام الفريق المهاجم بالتمرير أو عن طريق ارتداد الكرة من حارس المرمى أو هيكل المرمى.</a:t>
            </a:r>
          </a:p>
          <a:p>
            <a:pPr marL="0" indent="0" algn="r" rtl="1">
              <a:buNone/>
            </a:pPr>
            <a:r>
              <a:rPr lang="ar-IQ" sz="3600" dirty="0"/>
              <a:t>ب‌-  حدوث أخطاء هجومية من الفريق المنافس، مثل أخطاء الدخول على المنافس أو المشي أكثر من ثلاث خطوات وما إلى ذلك من أخطاء قانونية.</a:t>
            </a:r>
          </a:p>
          <a:p>
            <a:pPr marL="0" indent="0" algn="r" rtl="1">
              <a:buNone/>
            </a:pPr>
            <a:r>
              <a:rPr lang="ar-IQ" sz="3600" dirty="0"/>
              <a:t>ج‌- حصول حارس المرمى على الكرة بعد صدها.</a:t>
            </a:r>
          </a:p>
          <a:p>
            <a:pPr marL="0" indent="0" algn="r">
              <a:buNone/>
            </a:pPr>
            <a:endParaRPr lang="ar-IQ" sz="3600" dirty="0">
              <a:cs typeface="Ali-A-Alwand" pitchFamily="2" charset="-78"/>
            </a:endParaRPr>
          </a:p>
        </p:txBody>
      </p:sp>
    </p:spTree>
    <p:extLst>
      <p:ext uri="{BB962C8B-B14F-4D97-AF65-F5344CB8AC3E}">
        <p14:creationId xmlns:p14="http://schemas.microsoft.com/office/powerpoint/2010/main" val="2083969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Autofit/>
          </a:bodyPr>
          <a:lstStyle/>
          <a:p>
            <a:pPr marL="0" indent="0" algn="r" rtl="1">
              <a:buNone/>
            </a:pPr>
            <a:r>
              <a:rPr lang="ar-IQ" b="1" dirty="0"/>
              <a:t>1-  أهمية الهجوم السريع الفردي (الهجوم الخاطف):</a:t>
            </a:r>
            <a:endParaRPr lang="ar-IQ" dirty="0"/>
          </a:p>
          <a:p>
            <a:pPr marL="0" indent="0" algn="r" rtl="1">
              <a:buNone/>
            </a:pPr>
            <a:r>
              <a:rPr lang="ar-IQ" sz="2900" dirty="0"/>
              <a:t>أ‌-  يعد الهجوم الخاطف أفضل وأسرع أسلوب هجومي للوصول إلى المرمى.</a:t>
            </a:r>
          </a:p>
          <a:p>
            <a:pPr marL="0" indent="0" algn="r" rtl="1">
              <a:buNone/>
            </a:pPr>
            <a:r>
              <a:rPr lang="ar-IQ" dirty="0"/>
              <a:t>ب‌-  يستغرق الهجوم الخاطف وقتا قليلا جدا نسبة إلى الهجوم من المركز وقد يبلغ (3-6) ثانية</a:t>
            </a:r>
            <a:r>
              <a:rPr lang="ar-IQ" b="1" dirty="0"/>
              <a:t>.</a:t>
            </a:r>
            <a:endParaRPr lang="ar-IQ" dirty="0"/>
          </a:p>
          <a:p>
            <a:pPr marL="0" indent="0" algn="r" rtl="1">
              <a:buNone/>
            </a:pPr>
            <a:r>
              <a:rPr lang="ar-IQ" dirty="0"/>
              <a:t>ج-إتقان أي فريق لهذا النوع من الهجوم يعني تحسن لنتيجة الفريق فالعلاقة طردية.</a:t>
            </a:r>
          </a:p>
          <a:p>
            <a:pPr marL="0" indent="0" algn="r" rtl="1">
              <a:buNone/>
            </a:pPr>
            <a:r>
              <a:rPr lang="ar-IQ" dirty="0"/>
              <a:t>د-إن أداء هذا النوع من الهجوم له مردودات نفسية مهمة على الفريق الذي يقوم به وذلك بإعطائه حافز أكبر ويعمل على هبوط معنويات الفريق الخصم.</a:t>
            </a:r>
          </a:p>
          <a:p>
            <a:pPr marL="0" indent="0" algn="r" rtl="1">
              <a:buNone/>
            </a:pPr>
            <a:r>
              <a:rPr lang="ar-IQ" dirty="0"/>
              <a:t>هـ-إن استخدام هذا النوع من الهجوم يتطلب استخدام مساحة الملعب بالكامل مما يقلل من فرص نجاح الفريق المدافع في سد الطريق أمام الفريق المهاجم ويزيد من صعوبة عملية الدفاع عن المرمى.</a:t>
            </a:r>
          </a:p>
        </p:txBody>
      </p:sp>
    </p:spTree>
    <p:extLst>
      <p:ext uri="{BB962C8B-B14F-4D97-AF65-F5344CB8AC3E}">
        <p14:creationId xmlns:p14="http://schemas.microsoft.com/office/powerpoint/2010/main" val="2922897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3">
            <a:schemeClr val="lt1"/>
          </a:lnRef>
          <a:fillRef idx="1">
            <a:schemeClr val="accent2"/>
          </a:fillRef>
          <a:effectRef idx="1">
            <a:schemeClr val="accent2"/>
          </a:effectRef>
          <a:fontRef idx="minor">
            <a:schemeClr val="lt1"/>
          </a:fontRef>
        </p:style>
        <p:txBody>
          <a:bodyPr>
            <a:normAutofit/>
          </a:bodyPr>
          <a:lstStyle/>
          <a:p>
            <a:pPr marL="0" indent="0" algn="r" rtl="1">
              <a:buNone/>
            </a:pPr>
            <a:r>
              <a:rPr lang="ar-IQ" b="1" dirty="0"/>
              <a:t>2- أداء الهجوم السريع الفردي (الهجوم الخاطف):</a:t>
            </a:r>
            <a:endParaRPr lang="ar-IQ" dirty="0"/>
          </a:p>
          <a:p>
            <a:pPr marL="0" indent="0" algn="r" rtl="1">
              <a:buNone/>
            </a:pPr>
            <a:r>
              <a:rPr lang="ar-IQ" dirty="0"/>
              <a:t>تمر عملية الهجوم السريع الفردي بثلاث مراحل وهي:</a:t>
            </a:r>
          </a:p>
          <a:p>
            <a:pPr marL="0" indent="0" algn="r" rtl="1">
              <a:buNone/>
            </a:pPr>
            <a:r>
              <a:rPr lang="ar-IQ" dirty="0"/>
              <a:t>-  مرحلة البدء.</a:t>
            </a:r>
          </a:p>
          <a:p>
            <a:pPr marL="0" indent="0" algn="r" rtl="1">
              <a:buNone/>
            </a:pPr>
            <a:r>
              <a:rPr lang="ar-IQ" dirty="0"/>
              <a:t>-  مرحلة التقدم بالكرة.</a:t>
            </a:r>
          </a:p>
          <a:p>
            <a:pPr marL="0" indent="0" algn="r" rtl="1">
              <a:buNone/>
            </a:pPr>
            <a:r>
              <a:rPr lang="ar-IQ" dirty="0"/>
              <a:t>-  مرحلة التصويب (الإنهاء).</a:t>
            </a:r>
          </a:p>
          <a:p>
            <a:pPr marL="0" indent="0" algn="r" rtl="1">
              <a:buNone/>
            </a:pPr>
            <a:r>
              <a:rPr lang="ar-IQ" dirty="0"/>
              <a:t>يمكن أن يؤدي اللاعب هذه المراحل الثلاث بمفرده، وذلك إذ ما قام حارس المرمى بصد الكرة لينتقل الفريق من حالة الدفاع إلى الهجوم، ومن ثم تمرير الكرة للزميل المتقدم تجاه ملعب الفريق المنافس، قبل وصول المدافعين لمنطقة مرماهم فيقوم هو الآخر بدوره استلام الكرة والتقدم، ليتمم الهجمة السريعة بالتصويب على مرمى الفريق الخصم وغالبا ما يشترك معه بعض أو بقية أفراد الفريق من زملائه في إنهاء هذه الهجمة السريعة.</a:t>
            </a:r>
          </a:p>
          <a:p>
            <a:pPr marL="0" indent="0" algn="r">
              <a:buNone/>
            </a:pPr>
            <a:endParaRPr lang="ar-IQ" dirty="0"/>
          </a:p>
        </p:txBody>
      </p:sp>
    </p:spTree>
    <p:extLst>
      <p:ext uri="{BB962C8B-B14F-4D97-AF65-F5344CB8AC3E}">
        <p14:creationId xmlns:p14="http://schemas.microsoft.com/office/powerpoint/2010/main" val="3643976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fontScale="85000" lnSpcReduction="20000"/>
          </a:bodyPr>
          <a:lstStyle/>
          <a:p>
            <a:pPr marL="0" indent="0" algn="ctr">
              <a:buNone/>
            </a:pPr>
            <a:r>
              <a:rPr lang="ar-IQ" sz="4200" dirty="0"/>
              <a:t>مراحل الإعداد الخططي</a:t>
            </a:r>
          </a:p>
          <a:p>
            <a:pPr marL="0" indent="0" algn="r" rtl="1">
              <a:buNone/>
            </a:pPr>
            <a:r>
              <a:rPr lang="ar-IQ" dirty="0"/>
              <a:t>تتضمن مراحل الإعداد الخططي المراحل التالية:</a:t>
            </a:r>
          </a:p>
          <a:p>
            <a:pPr marL="0" indent="0" algn="r">
              <a:buNone/>
            </a:pPr>
            <a:r>
              <a:rPr lang="ar-IQ" dirty="0"/>
              <a:t>1.1. مرحلة اكتساب المعارف والمعلومات الخططية</a:t>
            </a:r>
          </a:p>
          <a:p>
            <a:pPr marL="0" indent="0" algn="r" rtl="1">
              <a:buNone/>
            </a:pPr>
            <a:r>
              <a:rPr lang="ar-IQ" dirty="0"/>
              <a:t>وتظهر أهمية اكتساب اللاعب المعارف والمعلومات الخططية في تمكين اللاعب من حسن تحليل مواقف اللعب المختلفة واختيار أنسب الحلول لمجابهة مثل هذه المواقف وبالتالي الإسراع في الأداء والتنفيذ .</a:t>
            </a:r>
          </a:p>
          <a:p>
            <a:pPr marL="0" indent="0" algn="r" rtl="1">
              <a:buNone/>
            </a:pPr>
            <a:r>
              <a:rPr lang="ar-IQ" dirty="0"/>
              <a:t>كما أن تشكيل الخبرات المختلفة للاعب والتي يطلق عليها خبرة المباريات تتأسس على هذه المعارف النظرية .</a:t>
            </a:r>
          </a:p>
          <a:p>
            <a:pPr marL="0" indent="0" algn="r" rtl="1">
              <a:buNone/>
            </a:pPr>
            <a:r>
              <a:rPr lang="ar-IQ" dirty="0"/>
              <a:t> و وفق رأي شتوتكا (</a:t>
            </a:r>
            <a:r>
              <a:rPr lang="en-US" dirty="0" err="1"/>
              <a:t>chtoutka</a:t>
            </a:r>
            <a:r>
              <a:rPr lang="en-US" dirty="0"/>
              <a:t>) </a:t>
            </a:r>
            <a:r>
              <a:rPr lang="ar-IQ" dirty="0"/>
              <a:t>يمكن اكتساب المعارف والمعلومات الخططية باستخدام التدرج التعليمي التالي :</a:t>
            </a:r>
          </a:p>
          <a:p>
            <a:pPr marL="0" indent="0" algn="r" rtl="1">
              <a:buNone/>
            </a:pPr>
            <a:r>
              <a:rPr lang="ar-IQ" dirty="0"/>
              <a:t> - </a:t>
            </a:r>
            <a:r>
              <a:rPr lang="ar-IQ" b="1" dirty="0"/>
              <a:t>المرحلة الأولى :</a:t>
            </a:r>
            <a:r>
              <a:rPr lang="ar-IQ" dirty="0"/>
              <a:t> شرح قواعد وقوانين اللعب الأساسية</a:t>
            </a:r>
          </a:p>
          <a:p>
            <a:pPr marL="0" indent="0" algn="r" rtl="1">
              <a:buNone/>
            </a:pPr>
            <a:r>
              <a:rPr lang="ar-IQ" dirty="0"/>
              <a:t>- </a:t>
            </a:r>
            <a:r>
              <a:rPr lang="ar-IQ" b="1" dirty="0"/>
              <a:t>المرحلة الثانية :</a:t>
            </a:r>
            <a:r>
              <a:rPr lang="ar-IQ" dirty="0"/>
              <a:t>وصف طريقة اللعب مع شرح مراكزاللاعبين وواجبات كل منهم</a:t>
            </a:r>
          </a:p>
          <a:p>
            <a:pPr marL="0" indent="0" algn="r" rtl="1">
              <a:buNone/>
            </a:pPr>
            <a:r>
              <a:rPr lang="ar-IQ" dirty="0"/>
              <a:t>- </a:t>
            </a:r>
            <a:r>
              <a:rPr lang="ar-IQ" b="1" dirty="0"/>
              <a:t>المرحلة الثالثة :</a:t>
            </a:r>
            <a:r>
              <a:rPr lang="ar-IQ" dirty="0"/>
              <a:t> تحليل كل مرحلة من مراحل اللعب وتوجيه النظر إلى أهم الأخطاء التي تحتمل حدوثها أو التي حدثت بالفعل .</a:t>
            </a:r>
          </a:p>
          <a:p>
            <a:pPr marL="0" indent="0" algn="r" rtl="1">
              <a:buNone/>
            </a:pPr>
            <a:r>
              <a:rPr lang="ar-IQ" dirty="0"/>
              <a:t> - </a:t>
            </a:r>
            <a:r>
              <a:rPr lang="ar-IQ" b="1" dirty="0"/>
              <a:t>المرحلة الرابعة :</a:t>
            </a:r>
            <a:r>
              <a:rPr lang="ar-IQ" dirty="0"/>
              <a:t> معالجة بعض المواقف الخططية التي تختلف في درجة صعوبتها ووضع أنسب الحلول لها توجيه النظر لأهم الأخطاء الشائعة .</a:t>
            </a:r>
          </a:p>
          <a:p>
            <a:pPr marL="0" indent="0" algn="r">
              <a:buNone/>
            </a:pPr>
            <a:endParaRPr lang="ar-IQ" dirty="0"/>
          </a:p>
        </p:txBody>
      </p:sp>
    </p:spTree>
    <p:extLst>
      <p:ext uri="{BB962C8B-B14F-4D97-AF65-F5344CB8AC3E}">
        <p14:creationId xmlns:p14="http://schemas.microsoft.com/office/powerpoint/2010/main" val="111866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marL="0" indent="0" algn="r" rtl="1">
              <a:buNone/>
            </a:pPr>
            <a:r>
              <a:rPr lang="ar-IQ" sz="3000" b="1" dirty="0"/>
              <a:t>أولا: مرحلة البدء:</a:t>
            </a:r>
            <a:endParaRPr lang="ar-IQ" sz="3000" dirty="0"/>
          </a:p>
          <a:p>
            <a:pPr marL="0" indent="0" algn="r" rtl="1">
              <a:buNone/>
            </a:pPr>
            <a:r>
              <a:rPr lang="ar-IQ" sz="3000" dirty="0"/>
              <a:t> هي المرحلة التي تبدأ من لحظة استحواذ المدافعين على الكرة والانتقال إلى ساحة اصوب لفريق الخصم بسرعة عالية متجاوزا المدافعين والتوجه صوب منطقة مرمى الفريق المنافس ليقوم بالتصويب على المرمى، أو الركض السريع نحو ساحة الفريق الخصم بجانب الخط الجانبي، إلى أن يصل إلى وسط الملعب فيرفع نظره باتجاه زميله الذي يمرر له الكرة، وخلال هذه المرحلة يبدأ اللاعب بتغير اتجاهه منحرفا نحو منتصف ملعب الفريق الخصم باتجاه منطقة المرمى، هنا يتم استلام الكرة القادمة من حارس المرمى أو أحد لاعبي فريقه قرب خط الرمية الحرة التسعة أمتار ويراعى عدم تخفيض سرعته ليلتقي بالكرة التي تم تمريرها من الزميل بمسار وبتوقيت يسمح للاعب بالالتقاء بها في هذه المنطقة من ملعب الخصم،عندها يقوم هوبدوره بأخذالخطوات التقريبية والنهوض والتصويب، كما يجب أن تقطع الكرة المسافة من يد حارس المرمى إلى اللاعب المتقدم بسرعةعالية باتجاه ملعب الخصم مسارأفقيالتصله قبل أن يصل المدافعين له</a:t>
            </a:r>
          </a:p>
          <a:p>
            <a:pPr marL="0" indent="0" algn="r">
              <a:buNone/>
            </a:pPr>
            <a:endParaRPr lang="ar-IQ" sz="3000" dirty="0"/>
          </a:p>
        </p:txBody>
      </p:sp>
    </p:spTree>
    <p:extLst>
      <p:ext uri="{BB962C8B-B14F-4D97-AF65-F5344CB8AC3E}">
        <p14:creationId xmlns:p14="http://schemas.microsoft.com/office/powerpoint/2010/main" val="3643976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marL="0" indent="0" algn="r" rtl="1">
              <a:buNone/>
            </a:pPr>
            <a:r>
              <a:rPr lang="ar-IQ" b="1" dirty="0"/>
              <a:t>ثانيا: مرحلة التقدم بالكرة:</a:t>
            </a:r>
            <a:endParaRPr lang="ar-IQ" dirty="0"/>
          </a:p>
          <a:p>
            <a:pPr marL="0" indent="0" algn="r" rtl="1">
              <a:buNone/>
            </a:pPr>
            <a:r>
              <a:rPr lang="ar-IQ" dirty="0"/>
              <a:t>وتتم عندما يتقدم اللاعب بالكرة بعد أن يقطعها من الفريق المنافس إلى ساحة الفريق الخصم بالطبطبة.</a:t>
            </a:r>
          </a:p>
          <a:p>
            <a:pPr marL="0" indent="0" algn="r" rtl="1">
              <a:buNone/>
            </a:pPr>
            <a:endParaRPr lang="ar-IQ" dirty="0"/>
          </a:p>
          <a:p>
            <a:pPr marL="0" indent="0" algn="r" rtl="1">
              <a:buNone/>
            </a:pPr>
            <a:r>
              <a:rPr lang="ar-IQ" b="1" dirty="0"/>
              <a:t>ثالثا: مرحلة التصويب:</a:t>
            </a:r>
            <a:endParaRPr lang="ar-IQ" dirty="0"/>
          </a:p>
          <a:p>
            <a:pPr marL="0" indent="0" algn="r" rtl="1">
              <a:buNone/>
            </a:pPr>
            <a:r>
              <a:rPr lang="ar-IQ" dirty="0"/>
              <a:t>في هذه المرحلة وعندما يكون اللاعب أمام المرمى ومنفرد بحارس المرمى يقوم هذا اللاعب بأخذ الخطوات التقريبية ثم القفز أمام أعلى نحو المرمى ليقوم بالتصويب على المرمى بصورة مباشرة بعد أن يحدد زاوية في المرمى خالية من تغطية حارس المرمى أو إمكانية لعب الكرة على شكل قوس (اللوب)، عندما يكون حارس المرمى متقدم إلى الأمام بعيد عن المرمى.</a:t>
            </a:r>
          </a:p>
          <a:p>
            <a:pPr marL="0" indent="0" algn="r">
              <a:buNone/>
            </a:pPr>
            <a:endParaRPr lang="ar-IQ" dirty="0">
              <a:cs typeface="Ali-A-Alwand" pitchFamily="2" charset="-78"/>
            </a:endParaRPr>
          </a:p>
        </p:txBody>
      </p:sp>
    </p:spTree>
    <p:extLst>
      <p:ext uri="{BB962C8B-B14F-4D97-AF65-F5344CB8AC3E}">
        <p14:creationId xmlns:p14="http://schemas.microsoft.com/office/powerpoint/2010/main" val="3643976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5"/>
          </a:lnRef>
          <a:fillRef idx="3">
            <a:schemeClr val="accent5"/>
          </a:fillRef>
          <a:effectRef idx="2">
            <a:schemeClr val="accent5"/>
          </a:effectRef>
          <a:fontRef idx="minor">
            <a:schemeClr val="lt1"/>
          </a:fontRef>
        </p:style>
        <p:txBody>
          <a:bodyPr>
            <a:normAutofit/>
          </a:bodyPr>
          <a:lstStyle/>
          <a:p>
            <a:pPr marL="0" indent="0" algn="ctr">
              <a:buNone/>
            </a:pPr>
            <a:r>
              <a:rPr lang="ar-IQ" sz="3600" dirty="0"/>
              <a:t>الهجوم السريع الجماعي</a:t>
            </a:r>
          </a:p>
          <a:p>
            <a:pPr marL="0" indent="0" algn="r" rtl="1">
              <a:buNone/>
            </a:pPr>
            <a:r>
              <a:rPr lang="ar-IQ" dirty="0"/>
              <a:t>    هي محاولة ثانية سريعة للهجوم السريع وذلك بتزايد عدد اللاعبين المهاجمين نحو مرمى الخصم وباشتراك مجموعة من المهاجمين ضد دفاع غير منظم ومتكامل.</a:t>
            </a:r>
          </a:p>
          <a:p>
            <a:pPr marL="0" indent="0" algn="r" rtl="1">
              <a:buNone/>
            </a:pPr>
            <a:r>
              <a:rPr lang="ar-IQ" dirty="0"/>
              <a:t>وتكمن أهمية هذا الهجوم في حصول الفريق المهاجم على فرصة لنجاح الهجوم السريع من المحاولة الأولى، طريق زيادة عدد المهاجمين العددية بالهجوم السريع تجاه مرمى الفريق الخصم.</a:t>
            </a:r>
          </a:p>
          <a:p>
            <a:pPr marL="0" indent="0" algn="r" rtl="1">
              <a:buNone/>
            </a:pPr>
            <a:r>
              <a:rPr lang="ar-IQ" dirty="0"/>
              <a:t>ومحاولة ثانية للزيادة العددية في حالة تساوي أو زيادة عدد أفراد الدفاع فإن الفريق المهاجم في هذه الحالة يعمل على التوصل إلى تزايد عددي أكثر ومساوي لعدد الفريق المدافع وبذلك تكون هذه المرحلة بمثابة فرصة أخرى لإنجاح الهجوم مبكرا أو إنقاذ الكرة من الضياع.</a:t>
            </a:r>
          </a:p>
          <a:p>
            <a:pPr marL="0" indent="0" algn="r">
              <a:buNone/>
            </a:pPr>
            <a:endParaRPr lang="ar-IQ" sz="2800" dirty="0"/>
          </a:p>
        </p:txBody>
      </p:sp>
    </p:spTree>
    <p:extLst>
      <p:ext uri="{BB962C8B-B14F-4D97-AF65-F5344CB8AC3E}">
        <p14:creationId xmlns:p14="http://schemas.microsoft.com/office/powerpoint/2010/main" val="3643976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marL="0" indent="0" algn="r" rtl="1">
              <a:buNone/>
            </a:pPr>
            <a:r>
              <a:rPr lang="ar-IQ" dirty="0">
                <a:cs typeface="Ali-A-Alwand" pitchFamily="2" charset="-78"/>
              </a:rPr>
              <a:t>  وعليه فإن مرحلة الهجوم السريع الجماعي يمكن أن تعد بمثابة محاولة ثانية للهجوم السريع الغرض منها محاولة مواصلة الهجوم بتزايد العدد باشتراك مجموعة أخرى من المهاجمين ضد دفاع غير منتظم.</a:t>
            </a:r>
          </a:p>
          <a:p>
            <a:pPr marL="0" indent="0" algn="r" rtl="1">
              <a:buNone/>
            </a:pPr>
            <a:r>
              <a:rPr lang="ar-IQ" dirty="0">
                <a:cs typeface="Ali-A-Alwand" pitchFamily="2" charset="-78"/>
              </a:rPr>
              <a:t>ففي بداية الهجوم السريع الجماعي يترك لاعبو الزاوية مكانهما في الدفاع عندما أو بمجرد حصول زميل لهم في الفريق على الكرة أو بمجرد التأكد بقيام أحد أعضاء الفريق المهاجم بحركة حقيقية للتصويب على المرمى، وعليه أن يتأكدان من أن مركزيهما في الدفاع مؤمنان إذا ما ارتدت الكرة من قبل حارس المرمى أو هيكل المرمى ويجب أن تكون هناك تغطية من زملائهم على الأقل أو عدم وجود خطورة حقيقية من قبل لاعب منافس لأن غير ذلك يعني فرصة للفريق المنافس في إحراز هدف وهذا يعني إخلال في نتيجة المباراة وبصورة سلبية وعليه فأن الهجوم السريع الجماعي يتم بأكثر من لاعب ومن هنا جاءت تسميته بالهجوم السريع الجماعي وكلما كانت هناك زيادة عددية للمهاجمين على المدافعين فإن فرصة نجاح الهجوم السريع أكيدة وعلى هذه توجد ثلاثة حالات للهجوم السريع الجماعي:</a:t>
            </a:r>
          </a:p>
          <a:p>
            <a:pPr marL="0" indent="0" algn="r">
              <a:buNone/>
            </a:pPr>
            <a:endParaRPr lang="ar-IQ" dirty="0">
              <a:cs typeface="Ali-A-Alwand" pitchFamily="2" charset="-78"/>
            </a:endParaRPr>
          </a:p>
        </p:txBody>
      </p:sp>
    </p:spTree>
    <p:extLst>
      <p:ext uri="{BB962C8B-B14F-4D97-AF65-F5344CB8AC3E}">
        <p14:creationId xmlns:p14="http://schemas.microsoft.com/office/powerpoint/2010/main" val="115617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0">
            <a:schemeClr val="dk1"/>
          </a:lnRef>
          <a:fillRef idx="3">
            <a:schemeClr val="dk1"/>
          </a:fillRef>
          <a:effectRef idx="3">
            <a:schemeClr val="dk1"/>
          </a:effectRef>
          <a:fontRef idx="minor">
            <a:schemeClr val="lt1"/>
          </a:fontRef>
        </p:style>
        <p:txBody>
          <a:bodyPr>
            <a:normAutofit/>
          </a:bodyPr>
          <a:lstStyle/>
          <a:p>
            <a:pPr marL="0" indent="0" algn="r" rtl="1">
              <a:buNone/>
            </a:pPr>
            <a:r>
              <a:rPr lang="ar-IQ" dirty="0"/>
              <a:t>1- </a:t>
            </a:r>
            <a:r>
              <a:rPr lang="ar-IQ" b="1" dirty="0"/>
              <a:t>زيادة عدد المهاجمين على المدافعين:</a:t>
            </a:r>
          </a:p>
          <a:p>
            <a:pPr marL="0" indent="0" algn="r" rtl="1">
              <a:buNone/>
            </a:pPr>
            <a:r>
              <a:rPr lang="ar-IQ" sz="2800" dirty="0"/>
              <a:t> أثناء الهجوم السريع الجماعي على مرمى الفريق الخصم مع وجود التفوق العددي أي أن يكون عدد اللاعبين المهاجمين الذين يقومون بالهجوم السريع أكثر من عدد اللاعبين المدافعين (2-1) أو (2-0) أو (3-2) كما يستطيع اللاعبون الذين يتقدمون بالكرة إذا ما حوصروا من المدافعين، مثل لعب الكرة للزميل للتخلص من ضغط المدافعين أو التصويب على المرمى أو عن طريق استخدام التمريرات هات وخذ مع الزميل ليتسنى لهم الوصول إلى هدف الفريق المنافس بنجاح وبدون تغير المراكز أثناء الهجوم.</a:t>
            </a:r>
          </a:p>
          <a:p>
            <a:pPr marL="0" indent="0" algn="r" rtl="1">
              <a:buNone/>
            </a:pPr>
            <a:endParaRPr lang="ar-IQ" sz="2800" dirty="0"/>
          </a:p>
          <a:p>
            <a:pPr marL="0" indent="0" algn="r" rtl="1">
              <a:buNone/>
            </a:pPr>
            <a:r>
              <a:rPr lang="ar-IQ" dirty="0"/>
              <a:t>2- </a:t>
            </a:r>
            <a:r>
              <a:rPr lang="ar-IQ" b="1" dirty="0"/>
              <a:t>تساوي عدد المهاجمين مع المدافعين:</a:t>
            </a:r>
            <a:r>
              <a:rPr lang="ar-IQ" dirty="0"/>
              <a:t> </a:t>
            </a:r>
          </a:p>
          <a:p>
            <a:pPr marL="0" indent="0" algn="r" rtl="1">
              <a:buNone/>
            </a:pPr>
            <a:r>
              <a:rPr lang="ar-IQ" sz="2800" dirty="0"/>
              <a:t>أي أن عدد المهاجمين يكون بقدر عدد المدافعين مثلما يكون عدد المهاجمين وعدد المدافعين (2-2) أو (3-3) ويتم في هذه الحالات الهجوم عن طريق تغيير مراكزهم بالتغلب على المدافعين أو لعب الكرة (هات وخذ) للوصول إلى هدف الفريق المنافس.</a:t>
            </a:r>
          </a:p>
          <a:p>
            <a:pPr marL="0" indent="0" algn="r">
              <a:buNone/>
            </a:pPr>
            <a:endParaRPr lang="ar-IQ" sz="2800" dirty="0"/>
          </a:p>
        </p:txBody>
      </p:sp>
    </p:spTree>
    <p:extLst>
      <p:ext uri="{BB962C8B-B14F-4D97-AF65-F5344CB8AC3E}">
        <p14:creationId xmlns:p14="http://schemas.microsoft.com/office/powerpoint/2010/main" val="115617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0">
            <a:schemeClr val="accent4"/>
          </a:lnRef>
          <a:fillRef idx="3">
            <a:schemeClr val="accent4"/>
          </a:fillRef>
          <a:effectRef idx="3">
            <a:schemeClr val="accent4"/>
          </a:effectRef>
          <a:fontRef idx="minor">
            <a:schemeClr val="lt1"/>
          </a:fontRef>
        </p:style>
        <p:txBody>
          <a:bodyPr>
            <a:normAutofit/>
          </a:bodyPr>
          <a:lstStyle/>
          <a:p>
            <a:pPr marL="0" indent="0" algn="ctr">
              <a:buNone/>
            </a:pPr>
            <a:r>
              <a:rPr lang="ar-IQ" dirty="0"/>
              <a:t>3- </a:t>
            </a:r>
            <a:r>
              <a:rPr lang="ar-IQ" b="1" dirty="0"/>
              <a:t>نقص المهاجمين عن المدافعين:</a:t>
            </a:r>
          </a:p>
          <a:p>
            <a:pPr marL="0" indent="0" algn="r">
              <a:buNone/>
            </a:pPr>
            <a:r>
              <a:rPr lang="ar-IQ" b="1" dirty="0"/>
              <a:t>         </a:t>
            </a:r>
            <a:r>
              <a:rPr lang="ar-IQ" dirty="0"/>
              <a:t> في هذه المرحلة يتم الانتقال إلى المرحلة الثانية التي تليها من مراحل الهجوم، إذ يتوقف نشاط اللاعبين ويتم إرجاع الكرة إلى الخلف أو القيام بعملية الطبطبة وفي حالات خاصة يقوم اللاعب الذي يستحوذ على الكرة بمراقبة ساحة الفريق المدافع فيما إذا ما كان هناك زميل له غير مراقب بين اللاعبين المدافعين يمكن أن يستلم منه تمريره سريعة وطويلة ليتسنى له بعد ذلك أن يصوب نحو المرمى ولكن هذه العملية أو الطريقة الهجومية تنطوي على مخاطر منها قطع الكرة المتجهة إلى اللاعب الغير مراقب هذا فتنعكس الحالة من حالة هجوم ممكن أن تكون ناجحة على الفريق الخصم إلى عملية هجوم ناجحة على فريقهم وبالتالي تسجيل هدف ضد فريقهم.</a:t>
            </a:r>
          </a:p>
        </p:txBody>
      </p:sp>
    </p:spTree>
    <p:extLst>
      <p:ext uri="{BB962C8B-B14F-4D97-AF65-F5344CB8AC3E}">
        <p14:creationId xmlns:p14="http://schemas.microsoft.com/office/powerpoint/2010/main" val="1156179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5"/>
          </a:lnRef>
          <a:fillRef idx="3">
            <a:schemeClr val="accent5"/>
          </a:fillRef>
          <a:effectRef idx="2">
            <a:schemeClr val="accent5"/>
          </a:effectRef>
          <a:fontRef idx="minor">
            <a:schemeClr val="lt1"/>
          </a:fontRef>
        </p:style>
        <p:txBody>
          <a:bodyPr>
            <a:normAutofit/>
          </a:bodyPr>
          <a:lstStyle/>
          <a:p>
            <a:pPr marL="0" indent="0" algn="ctr">
              <a:lnSpc>
                <a:spcPct val="150000"/>
              </a:lnSpc>
              <a:buNone/>
            </a:pPr>
            <a:r>
              <a:rPr lang="ar-IQ" sz="4000" dirty="0"/>
              <a:t>الهجوم من المراكز</a:t>
            </a:r>
          </a:p>
          <a:p>
            <a:pPr marL="0" indent="0" algn="r" rtl="1">
              <a:lnSpc>
                <a:spcPct val="150000"/>
              </a:lnSpc>
              <a:buNone/>
            </a:pPr>
            <a:r>
              <a:rPr lang="ar-IQ" sz="3600" dirty="0"/>
              <a:t>     ويقصد بها اتخاذ الفريق مراكز واماكن محددة للاعبيه مع تحديد واجبات كل لاعب في مركزه الهجومي، و قبل اتخاذ أي تشكيل هجومي يجب علي المدرب معرفة نقطتين أساسيتين و هما الإمكانيات البدنية والفنية للاعبيه والتكتيك الدفاعي للفريق المنافس وبعدها يمكن اختيار التشكيل المناسب ومنها :  التشكيل الهجومي ( 5-1) – (4-2) – (3-3).</a:t>
            </a:r>
          </a:p>
          <a:p>
            <a:pPr marL="0" indent="0" algn="r">
              <a:buNone/>
            </a:pPr>
            <a:endParaRPr lang="ar-IQ" sz="3600" dirty="0"/>
          </a:p>
        </p:txBody>
      </p:sp>
    </p:spTree>
    <p:extLst>
      <p:ext uri="{BB962C8B-B14F-4D97-AF65-F5344CB8AC3E}">
        <p14:creationId xmlns:p14="http://schemas.microsoft.com/office/powerpoint/2010/main" val="115617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3">
            <a:schemeClr val="lt1"/>
          </a:lnRef>
          <a:fillRef idx="1">
            <a:schemeClr val="accent4"/>
          </a:fillRef>
          <a:effectRef idx="1">
            <a:schemeClr val="accent4"/>
          </a:effectRef>
          <a:fontRef idx="minor">
            <a:schemeClr val="lt1"/>
          </a:fontRef>
        </p:style>
        <p:txBody>
          <a:bodyPr>
            <a:normAutofit fontScale="77500" lnSpcReduction="20000"/>
          </a:bodyPr>
          <a:lstStyle/>
          <a:p>
            <a:pPr marL="0" indent="0" algn="ctr">
              <a:buNone/>
            </a:pPr>
            <a:r>
              <a:rPr lang="ar-IQ" sz="4600" dirty="0"/>
              <a:t>مرحلة اكتساب وإتقان الأداء الخططي</a:t>
            </a:r>
          </a:p>
          <a:p>
            <a:pPr marL="0" indent="0" algn="r" rtl="1">
              <a:buNone/>
            </a:pPr>
            <a:r>
              <a:rPr lang="ar-IQ" sz="3600" dirty="0"/>
              <a:t>يشكل إتقان الفرد أو الفريق للأداء الخططي الصحيح ركنا رئيسيا هاما بالنسبة للمستوى الرياضي العالي ويمكن تحقيق ذلك طريق تقسيم عملية تعليم الأداء في المواقف الخططية إلى المراحل التالية :</a:t>
            </a:r>
          </a:p>
          <a:p>
            <a:pPr marL="0" indent="0" algn="r" rtl="1">
              <a:buNone/>
            </a:pPr>
            <a:r>
              <a:rPr lang="ar-IQ" sz="3600" b="1" dirty="0"/>
              <a:t> المرحلة الأولى :</a:t>
            </a:r>
            <a:r>
              <a:rPr lang="ar-IQ" sz="3600" dirty="0"/>
              <a:t> تعلم الأداء الخططي تحت ظروف سهلة مبسطة</a:t>
            </a:r>
          </a:p>
          <a:p>
            <a:pPr marL="0" indent="0" algn="r" rtl="1">
              <a:buNone/>
            </a:pPr>
            <a:r>
              <a:rPr lang="ar-IQ" sz="3600" b="1" dirty="0"/>
              <a:t>المرحلة الثانية :</a:t>
            </a:r>
            <a:r>
              <a:rPr lang="ar-IQ" sz="3600" dirty="0"/>
              <a:t> تعلم نفس الأداء الخططي مع التغيير مع طبيعة الموافقة</a:t>
            </a:r>
          </a:p>
          <a:p>
            <a:pPr marL="0" indent="0" algn="r" rtl="1">
              <a:buNone/>
            </a:pPr>
            <a:r>
              <a:rPr lang="ar-IQ" sz="3600" b="1" dirty="0"/>
              <a:t>المرحلة الثالثة :</a:t>
            </a:r>
            <a:r>
              <a:rPr lang="ar-IQ" sz="3600" dirty="0"/>
              <a:t> تعلم اختيار نوع معين من الأداء الخططي المناسب لبعض المواقف المعينة</a:t>
            </a:r>
          </a:p>
          <a:p>
            <a:pPr marL="0" indent="0" algn="r">
              <a:buNone/>
            </a:pPr>
            <a:r>
              <a:rPr lang="ar-IQ" sz="4100" dirty="0"/>
              <a:t>        </a:t>
            </a:r>
            <a:r>
              <a:rPr lang="ar-IQ" sz="4600" dirty="0"/>
              <a:t>مرحلة تنمية و تطوير القدرات الخلاقة</a:t>
            </a:r>
          </a:p>
          <a:p>
            <a:pPr marL="0" indent="0" algn="r" rtl="1">
              <a:buNone/>
            </a:pPr>
            <a:r>
              <a:rPr lang="ar-IQ" sz="3600" dirty="0"/>
              <a:t>يتطلب تعلم السلوك الخططي وإتقانه من اللاعب أنماط سلوكية يكون قادرا عل تغييرها وتعديلها طبقا لمواقف اللعب المتغيرة في أثناء المنافسات الرياضية.</a:t>
            </a:r>
          </a:p>
          <a:p>
            <a:pPr marL="0" indent="0" algn="r" rtl="1">
              <a:buNone/>
            </a:pPr>
            <a:r>
              <a:rPr lang="ar-IQ" sz="3600" dirty="0"/>
              <a:t>و تتأسس القدرات الخلاقة على ما لدى اللاعب من معارف ومعلومات ومهارات وخبرات حركية وخططية اكتسابها أثناء عملية التعلم . إذ أن إسهام القدرات الخلاقة ينحصر في الفرد استخدام ما لديه من خبرات سابقة بصورة ملائمة ومناسبة لمواقف اللعب المختلفة لكي يحقق أقصى ما يمكن من فائدة.</a:t>
            </a:r>
          </a:p>
          <a:p>
            <a:pPr marL="0" indent="0" algn="r">
              <a:buNone/>
            </a:pPr>
            <a:endParaRPr lang="ar-IQ" sz="3600" dirty="0"/>
          </a:p>
        </p:txBody>
      </p:sp>
    </p:spTree>
    <p:extLst>
      <p:ext uri="{BB962C8B-B14F-4D97-AF65-F5344CB8AC3E}">
        <p14:creationId xmlns:p14="http://schemas.microsoft.com/office/powerpoint/2010/main" val="1160949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lgn="ctr">
              <a:buNone/>
            </a:pPr>
            <a:r>
              <a:rPr lang="ar-IQ" sz="3600" dirty="0"/>
              <a:t>الخطط الدفاعية الفردية</a:t>
            </a:r>
          </a:p>
          <a:p>
            <a:pPr marL="0" indent="0" algn="r" rtl="1">
              <a:buNone/>
            </a:pPr>
            <a:r>
              <a:rPr lang="ar-IQ" sz="2800" dirty="0"/>
              <a:t>تشمل جميع التحركات التي يقوم بها اللاعب المدافع لإعاقة اللاعب المهاجم والحد من خطورته ومنعه من تسجيل الأهداف.</a:t>
            </a:r>
          </a:p>
          <a:p>
            <a:pPr marL="0" indent="0" algn="r" rtl="1">
              <a:buNone/>
            </a:pPr>
            <a:r>
              <a:rPr lang="ar-IQ" sz="2800" dirty="0"/>
              <a:t>أهم أسس الدفاع الفردي:</a:t>
            </a:r>
          </a:p>
          <a:p>
            <a:pPr marL="0" indent="0" algn="r" rtl="1">
              <a:buNone/>
            </a:pPr>
            <a:r>
              <a:rPr lang="ar-IQ" sz="2800" dirty="0"/>
              <a:t>وقفة الاستعداد الدفاعية الأساسية.</a:t>
            </a:r>
          </a:p>
          <a:p>
            <a:pPr marL="0" indent="0" algn="r" rtl="1">
              <a:buNone/>
            </a:pPr>
            <a:r>
              <a:rPr lang="ar-IQ" sz="2800" dirty="0"/>
              <a:t>التحرك للجانب.</a:t>
            </a:r>
          </a:p>
          <a:p>
            <a:pPr marL="0" indent="0" algn="r" rtl="1">
              <a:buNone/>
            </a:pPr>
            <a:r>
              <a:rPr lang="ar-IQ" sz="2800" dirty="0"/>
              <a:t>مقابلة المهاجم الذي يهدد المرمى.</a:t>
            </a:r>
          </a:p>
          <a:p>
            <a:pPr marL="0" indent="0" algn="r" rtl="1">
              <a:buNone/>
            </a:pPr>
            <a:r>
              <a:rPr lang="ar-IQ" sz="2800" dirty="0"/>
              <a:t>صد التصويب باليدين، ويتم بطريقتين: بدون القفز، وبالقفز.</a:t>
            </a:r>
          </a:p>
          <a:p>
            <a:pPr marL="0" indent="0" algn="r" rtl="1">
              <a:buNone/>
            </a:pPr>
            <a:r>
              <a:rPr lang="ar-IQ" sz="2800" dirty="0"/>
              <a:t>صد التصويب بيد واحدة.</a:t>
            </a:r>
          </a:p>
          <a:p>
            <a:pPr marL="0" indent="0" algn="r" rtl="1">
              <a:buNone/>
            </a:pPr>
            <a:r>
              <a:rPr lang="ar-IQ" sz="2800" dirty="0"/>
              <a:t>قطع أو تشتيت الكرة (مهاجمة خط سير الكرة)، وهنا التوقع مهم.</a:t>
            </a:r>
          </a:p>
          <a:p>
            <a:pPr marL="0" indent="0" algn="r" rtl="1">
              <a:buNone/>
            </a:pPr>
            <a:r>
              <a:rPr lang="ar-IQ" sz="2800" dirty="0"/>
              <a:t>قطع أو خطف الكرة أثناء قيام اللاعب بمناورة الكرة أو التصويب</a:t>
            </a:r>
          </a:p>
          <a:p>
            <a:pPr marL="0" indent="0" algn="r" rtl="1">
              <a:buNone/>
            </a:pPr>
            <a:r>
              <a:rPr lang="ar-IQ" sz="2800" dirty="0"/>
              <a:t>مهاجمة اللاعب وأخذ الكرة منه أثناء التنطيط.</a:t>
            </a:r>
          </a:p>
          <a:p>
            <a:pPr marL="0" indent="0" algn="r" rtl="1">
              <a:buNone/>
            </a:pPr>
            <a:r>
              <a:rPr lang="ar-IQ" sz="2800" dirty="0"/>
              <a:t>الدفاع ضد المهاجم الإرتكاز (لاعب الدائرة).</a:t>
            </a:r>
          </a:p>
          <a:p>
            <a:pPr marL="0" indent="0" algn="r" rtl="1">
              <a:buNone/>
            </a:pPr>
            <a:r>
              <a:rPr lang="ar-IQ" sz="2800" dirty="0"/>
              <a:t>الحفاظ على المسافات الدفاعية أمر ضروري جدا.</a:t>
            </a:r>
          </a:p>
          <a:p>
            <a:pPr marL="0" indent="0" algn="r">
              <a:buNone/>
            </a:pPr>
            <a:endParaRPr lang="en-US" sz="2800" dirty="0">
              <a:cs typeface="Ali-A-Alwand" pitchFamily="2" charset="-78"/>
            </a:endParaRPr>
          </a:p>
        </p:txBody>
      </p:sp>
    </p:spTree>
    <p:extLst>
      <p:ext uri="{BB962C8B-B14F-4D97-AF65-F5344CB8AC3E}">
        <p14:creationId xmlns:p14="http://schemas.microsoft.com/office/powerpoint/2010/main" val="3009892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Autofit/>
          </a:bodyPr>
          <a:lstStyle/>
          <a:p>
            <a:pPr marL="0" indent="0" algn="ctr" rtl="1">
              <a:buNone/>
            </a:pPr>
            <a:r>
              <a:rPr lang="ar-IQ" dirty="0"/>
              <a:t>الخطط الدفاعية الجماعية</a:t>
            </a:r>
          </a:p>
          <a:p>
            <a:pPr marL="0" indent="0" algn="r" rtl="1">
              <a:buNone/>
            </a:pPr>
            <a:r>
              <a:rPr lang="ar-IQ" sz="2600" dirty="0"/>
              <a:t>-  هي تلك الحركات والواجبات والطرق التي يقوم بها أفراد الفريق عندما يواجهون الفريق المضاد وهذا لحماية مرماهم.</a:t>
            </a:r>
          </a:p>
          <a:p>
            <a:pPr marL="0" indent="0" algn="r" rtl="1">
              <a:buNone/>
            </a:pPr>
            <a:r>
              <a:rPr lang="ar-IQ" sz="2600" dirty="0"/>
              <a:t>-  تبدأ خطط الدفاع الجماعي من لحظة فقد الفريق الكرة وانتقالها إلى الخصم، حيث يتم تراجع لاعبي الفريق إلى الخلف بصورة سريعة لأخذ المراكز الدفاعية.</a:t>
            </a:r>
          </a:p>
          <a:p>
            <a:pPr marL="0" indent="0" algn="r" rtl="1">
              <a:buNone/>
            </a:pPr>
            <a:r>
              <a:rPr lang="ar-IQ" sz="2600" dirty="0"/>
              <a:t>-  بما أن متطلبات الخطط الدفاعية الجماعية شاقة وصعبة مما يتطلب من اللاعب المدافع المراقبة والمتابعة المستمرة لتحركات لاعب الفريق الخصم وتصرفات زملائه.</a:t>
            </a:r>
          </a:p>
          <a:p>
            <a:pPr marL="0" indent="0" algn="r" rtl="1">
              <a:buNone/>
            </a:pPr>
            <a:r>
              <a:rPr lang="ar-IQ" sz="2600" dirty="0"/>
              <a:t>-  مما يتطلب عند تنفيذ الخطط الدفاعية الجماعية التنظيم والتنسيق والانسجام فيما بينهم ومساندة بعضهم لبعض.</a:t>
            </a:r>
          </a:p>
          <a:p>
            <a:pPr marL="0" indent="0" algn="ctr">
              <a:buNone/>
            </a:pPr>
            <a:r>
              <a:rPr lang="ar-IQ" dirty="0"/>
              <a:t> أسس الخطط الدفاعية</a:t>
            </a:r>
          </a:p>
          <a:p>
            <a:pPr marL="0" indent="0" algn="r" rtl="1">
              <a:buNone/>
            </a:pPr>
            <a:r>
              <a:rPr lang="ar-IQ" sz="2600" dirty="0"/>
              <a:t>-   أن تختار الخطة بما تتلاءم مع الخطة الهجومية للفريق المنافس</a:t>
            </a:r>
          </a:p>
          <a:p>
            <a:pPr marL="0" indent="0" algn="r" rtl="1">
              <a:buNone/>
            </a:pPr>
            <a:r>
              <a:rPr lang="ar-IQ" sz="2600" dirty="0"/>
              <a:t>-  ويجب أن تتلاءم مع خبرة اللاعبين المدافعين وقدرتهم المهارية والبدنية</a:t>
            </a:r>
          </a:p>
          <a:p>
            <a:pPr marL="0" indent="0" algn="r" rtl="1">
              <a:buNone/>
            </a:pPr>
            <a:r>
              <a:rPr lang="ar-IQ" sz="2600" dirty="0"/>
              <a:t>-  أخذ بعين الاعتبار عدد الأهداف التي سجلت على الفريق والأهداف التي سجلها الفريق والزمن المتبقي من المباراة (لتغيير طريقة الدفاع من طريقة إلى أخرى).</a:t>
            </a:r>
          </a:p>
          <a:p>
            <a:pPr marL="0" indent="0" algn="r">
              <a:buNone/>
            </a:pPr>
            <a:endParaRPr lang="en-US" sz="2300" dirty="0">
              <a:cs typeface="Ali-A-Alwand" pitchFamily="2" charset="-78"/>
            </a:endParaRPr>
          </a:p>
        </p:txBody>
      </p:sp>
    </p:spTree>
    <p:extLst>
      <p:ext uri="{BB962C8B-B14F-4D97-AF65-F5344CB8AC3E}">
        <p14:creationId xmlns:p14="http://schemas.microsoft.com/office/powerpoint/2010/main" val="2958999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5"/>
          </a:lnRef>
          <a:fillRef idx="3">
            <a:schemeClr val="accent5"/>
          </a:fillRef>
          <a:effectRef idx="2">
            <a:schemeClr val="accent5"/>
          </a:effectRef>
          <a:fontRef idx="minor">
            <a:schemeClr val="lt1"/>
          </a:fontRef>
        </p:style>
        <p:txBody>
          <a:bodyPr>
            <a:normAutofit fontScale="77500" lnSpcReduction="20000"/>
          </a:bodyPr>
          <a:lstStyle/>
          <a:p>
            <a:pPr marL="0" indent="0" algn="r" rtl="1">
              <a:buNone/>
            </a:pPr>
            <a:r>
              <a:rPr lang="ar-IQ" dirty="0"/>
              <a:t>                                  </a:t>
            </a:r>
            <a:r>
              <a:rPr lang="ar-IQ" sz="4200" dirty="0"/>
              <a:t> طرق الدفاع في كرة اليد</a:t>
            </a:r>
          </a:p>
          <a:p>
            <a:pPr marL="0" indent="0" algn="r" rtl="1">
              <a:buNone/>
            </a:pPr>
            <a:r>
              <a:rPr lang="ar-IQ" dirty="0"/>
              <a:t>طريقة الدفاع عن المنطقة</a:t>
            </a:r>
          </a:p>
          <a:p>
            <a:pPr marL="0" indent="0" algn="r" rtl="1">
              <a:buNone/>
            </a:pPr>
            <a:r>
              <a:rPr lang="ar-IQ" dirty="0"/>
              <a:t>طريقة الدفاع رجل لرجل</a:t>
            </a:r>
          </a:p>
          <a:p>
            <a:pPr marL="0" indent="0" algn="r" rtl="1">
              <a:buNone/>
            </a:pPr>
            <a:r>
              <a:rPr lang="ar-IQ" dirty="0"/>
              <a:t>طريقة الدفاع المختلط (المركب)</a:t>
            </a:r>
          </a:p>
          <a:p>
            <a:pPr marL="0" indent="0" algn="r">
              <a:buNone/>
            </a:pPr>
            <a:r>
              <a:rPr lang="ar-IQ" dirty="0"/>
              <a:t>       الدفاع عن المنطقة</a:t>
            </a:r>
          </a:p>
          <a:p>
            <a:pPr marL="0" indent="0" algn="r" rtl="1">
              <a:buNone/>
            </a:pPr>
            <a:r>
              <a:rPr lang="ar-IQ" dirty="0"/>
              <a:t>وهي من أفضل الطرق وأكثرها استخداما في كرة اليد وتمتاز بأن يعمل الجميع ضمن منطقة محددة له بحيث يكون كل لاعب مدافع مسؤول عن مهاجم ضمن حدود منطقته.</a:t>
            </a:r>
          </a:p>
          <a:p>
            <a:pPr marL="0" indent="0" algn="r" rtl="1">
              <a:buNone/>
            </a:pPr>
            <a:r>
              <a:rPr lang="ar-IQ" b="1" dirty="0"/>
              <a:t>وتمتاز بــ:</a:t>
            </a:r>
            <a:endParaRPr lang="ar-IQ" dirty="0"/>
          </a:p>
          <a:p>
            <a:pPr marL="0" indent="0" algn="r" rtl="1">
              <a:buNone/>
            </a:pPr>
            <a:r>
              <a:rPr lang="ar-IQ" dirty="0"/>
              <a:t>1- التعاون بين المدافعين وتغطية نقاط الضعف بينهم.</a:t>
            </a:r>
          </a:p>
          <a:p>
            <a:pPr marL="0" indent="0" algn="r" rtl="1">
              <a:buNone/>
            </a:pPr>
            <a:r>
              <a:rPr lang="ar-IQ" dirty="0"/>
              <a:t>2- لا تحتاج إلى بذل جهد كبير وذلك لتحديد واجبات كل مدافع ضمن منطقة محددة.</a:t>
            </a:r>
          </a:p>
          <a:p>
            <a:pPr marL="0" indent="0" algn="r" rtl="1">
              <a:buNone/>
            </a:pPr>
            <a:r>
              <a:rPr lang="ar-IQ" dirty="0"/>
              <a:t>3- سرعة القيام بالهجوم السريع.</a:t>
            </a:r>
          </a:p>
          <a:p>
            <a:pPr marL="0" indent="0" algn="r" rtl="1">
              <a:buNone/>
            </a:pPr>
            <a:r>
              <a:rPr lang="ar-IQ" dirty="0"/>
              <a:t>4- تتميز بتعدد تشكيلاتها.</a:t>
            </a:r>
          </a:p>
          <a:p>
            <a:pPr marL="0" indent="0" algn="r" rtl="1">
              <a:buNone/>
            </a:pPr>
            <a:r>
              <a:rPr lang="ar-IQ" b="1" dirty="0"/>
              <a:t>عيوبها:</a:t>
            </a:r>
            <a:endParaRPr lang="ar-IQ" dirty="0"/>
          </a:p>
          <a:p>
            <a:pPr marL="0" indent="0" algn="r" rtl="1">
              <a:buNone/>
            </a:pPr>
            <a:r>
              <a:rPr lang="ar-IQ" dirty="0"/>
              <a:t>1- غير فعالة مع الفرق التي تمتلك لاعبين يجيدون التصويب من بعيد.</a:t>
            </a:r>
          </a:p>
          <a:p>
            <a:pPr marL="0" indent="0" algn="r" rtl="1">
              <a:buNone/>
            </a:pPr>
            <a:r>
              <a:rPr lang="ar-IQ" dirty="0"/>
              <a:t>2- تتسم بالسلبية في إمكانية الحصول على الكرة وقطعها وخاصة عندما يكون الفريق خاسرا بفارق قليل في آخر دقائق المباراة.</a:t>
            </a:r>
          </a:p>
          <a:p>
            <a:pPr marL="0" indent="0" algn="r">
              <a:buNone/>
            </a:pPr>
            <a:endParaRPr lang="en-US" dirty="0">
              <a:cs typeface="Ali-A-Alwand" pitchFamily="2" charset="-78"/>
            </a:endParaRPr>
          </a:p>
        </p:txBody>
      </p:sp>
    </p:spTree>
    <p:extLst>
      <p:ext uri="{BB962C8B-B14F-4D97-AF65-F5344CB8AC3E}">
        <p14:creationId xmlns:p14="http://schemas.microsoft.com/office/powerpoint/2010/main" val="224919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lgn="ctr">
              <a:buNone/>
            </a:pPr>
            <a:r>
              <a:rPr lang="ar-IQ" dirty="0"/>
              <a:t>تشكيلات الدفاع عن المنطقة</a:t>
            </a:r>
          </a:p>
          <a:p>
            <a:pPr marL="0" indent="0" algn="r" rtl="1">
              <a:buNone/>
            </a:pPr>
            <a:r>
              <a:rPr lang="ar-IQ" sz="2400" dirty="0"/>
              <a:t>توجد أربعة أنواع وهي كالآتي:</a:t>
            </a:r>
          </a:p>
          <a:p>
            <a:pPr marL="0" indent="0" algn="r" rtl="1">
              <a:buNone/>
            </a:pPr>
            <a:r>
              <a:rPr lang="ar-IQ" sz="2400" dirty="0"/>
              <a:t>التشكيل الدفاعي 6-0</a:t>
            </a:r>
          </a:p>
          <a:p>
            <a:pPr marL="0" indent="0" algn="r" rtl="1">
              <a:buNone/>
            </a:pPr>
            <a:r>
              <a:rPr lang="ar-IQ" sz="2400" u="sng" dirty="0"/>
              <a:t>ا</a:t>
            </a:r>
            <a:r>
              <a:rPr lang="ar-IQ" sz="2400" dirty="0"/>
              <a:t>لتشكيل الدفاعي 5-1</a:t>
            </a:r>
          </a:p>
          <a:p>
            <a:pPr marL="0" indent="0" algn="r" rtl="1">
              <a:buNone/>
            </a:pPr>
            <a:r>
              <a:rPr lang="ar-IQ" sz="2400" dirty="0"/>
              <a:t>التشكيل الدفاعي 4-2</a:t>
            </a:r>
          </a:p>
          <a:p>
            <a:pPr marL="0" indent="0" algn="r" rtl="1">
              <a:buNone/>
            </a:pPr>
            <a:r>
              <a:rPr lang="ar-IQ" sz="2400" dirty="0"/>
              <a:t>التشكيل الدفاعي 3-2-1</a:t>
            </a:r>
          </a:p>
          <a:p>
            <a:pPr marL="0" indent="0" algn="ctr">
              <a:buNone/>
            </a:pPr>
            <a:r>
              <a:rPr lang="ar-IQ" dirty="0"/>
              <a:t> التشكيل الدفاعي 6-0</a:t>
            </a:r>
          </a:p>
          <a:p>
            <a:pPr marL="0" indent="0" algn="r" rtl="1">
              <a:buNone/>
            </a:pPr>
            <a:r>
              <a:rPr lang="ar-IQ" sz="2400" dirty="0"/>
              <a:t>في هذا التشكيل يقف جميع اللاعبين على خط منطقة 6 م.</a:t>
            </a:r>
          </a:p>
          <a:p>
            <a:pPr marL="0" indent="0" algn="r" rtl="1">
              <a:buNone/>
            </a:pPr>
            <a:r>
              <a:rPr lang="ar-IQ" sz="2400" b="1" dirty="0"/>
              <a:t>متى يستخدم هذا التشكيل:</a:t>
            </a:r>
            <a:endParaRPr lang="ar-IQ" sz="2400" dirty="0"/>
          </a:p>
          <a:p>
            <a:pPr marL="0" indent="0" algn="r" rtl="1">
              <a:buNone/>
            </a:pPr>
            <a:r>
              <a:rPr lang="ar-IQ" sz="2400" b="1" dirty="0"/>
              <a:t>- </a:t>
            </a:r>
            <a:r>
              <a:rPr lang="ar-IQ" sz="2400" dirty="0"/>
              <a:t>يستعمل من قبل المبتدئين لأنه الأساس في إتقان التشكيلات الأخرى.</a:t>
            </a:r>
          </a:p>
          <a:p>
            <a:pPr marL="0" indent="0" algn="r" rtl="1">
              <a:buNone/>
            </a:pPr>
            <a:r>
              <a:rPr lang="ar-IQ" sz="2400" dirty="0"/>
              <a:t>- يستخدم مع الفريق الذي يمتلك أعضاؤه أجساما طويلة وضخمة وتكون حركتهم أبطأ نسبيا من الفريق المهاجم.</a:t>
            </a:r>
          </a:p>
          <a:p>
            <a:pPr marL="0" indent="0" algn="r" rtl="1">
              <a:buNone/>
            </a:pPr>
            <a:r>
              <a:rPr lang="ar-IQ" sz="2400" dirty="0"/>
              <a:t>- يستخدم من قبل الفريق الذي يملك حارس مرمى جيد في صد التصويبات البعيدة.</a:t>
            </a:r>
          </a:p>
          <a:p>
            <a:pPr marL="0" indent="0" algn="r" rtl="1">
              <a:buNone/>
            </a:pPr>
            <a:r>
              <a:rPr lang="ar-IQ" sz="2400" b="1" dirty="0"/>
              <a:t>- </a:t>
            </a:r>
            <a:r>
              <a:rPr lang="ar-IQ" sz="2400" dirty="0"/>
              <a:t>يستخدم هذا التشكيل مع الفريق المتقدم بفارق جيد من الأهداف.</a:t>
            </a:r>
          </a:p>
          <a:p>
            <a:pPr marL="0" indent="0" algn="r">
              <a:buNone/>
            </a:pPr>
            <a:endParaRPr lang="en-US" sz="2400" dirty="0">
              <a:cs typeface="Ali-A-Alwand" pitchFamily="2" charset="-78"/>
            </a:endParaRPr>
          </a:p>
        </p:txBody>
      </p:sp>
    </p:spTree>
    <p:extLst>
      <p:ext uri="{BB962C8B-B14F-4D97-AF65-F5344CB8AC3E}">
        <p14:creationId xmlns:p14="http://schemas.microsoft.com/office/powerpoint/2010/main" val="3692509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pPr marL="0" indent="0" algn="ctr" rtl="1">
              <a:buNone/>
            </a:pPr>
            <a:r>
              <a:rPr lang="ar-IQ" b="1" dirty="0"/>
              <a:t>مزايا هذا التشكيل:</a:t>
            </a:r>
            <a:endParaRPr lang="ar-IQ" dirty="0"/>
          </a:p>
          <a:p>
            <a:pPr marL="0" indent="0" algn="r" rtl="1">
              <a:buNone/>
            </a:pPr>
            <a:r>
              <a:rPr lang="ar-IQ" dirty="0"/>
              <a:t>- يندر وجود ثغرة دفاعية نتيجة التماسك الدفاعي.</a:t>
            </a:r>
          </a:p>
          <a:p>
            <a:pPr marL="0" indent="0" algn="r" rtl="1">
              <a:buNone/>
            </a:pPr>
            <a:r>
              <a:rPr lang="ar-IQ" dirty="0"/>
              <a:t>- كثرة المدافعين تعيق حركة لاعبي الارتكاز وتمنعهم من أداء واجباتهم.</a:t>
            </a:r>
          </a:p>
          <a:p>
            <a:pPr marL="0" indent="0" algn="r" rtl="1">
              <a:buNone/>
            </a:pPr>
            <a:r>
              <a:rPr lang="ar-IQ" dirty="0"/>
              <a:t>- تحديد مسؤوليات المدافعين بالمنطقة التي يدافعها.</a:t>
            </a:r>
          </a:p>
          <a:p>
            <a:pPr marL="0" indent="0" algn="r" rtl="1">
              <a:buNone/>
            </a:pPr>
            <a:endParaRPr lang="ar-IQ" b="1" dirty="0"/>
          </a:p>
          <a:p>
            <a:pPr marL="0" indent="0" algn="ctr" rtl="1">
              <a:buNone/>
            </a:pPr>
            <a:r>
              <a:rPr lang="ar-IQ" b="1" dirty="0"/>
              <a:t>عيوب هذا التشكيل:</a:t>
            </a:r>
            <a:endParaRPr lang="ar-IQ" dirty="0"/>
          </a:p>
          <a:p>
            <a:pPr marL="0" indent="0" algn="r" rtl="1">
              <a:buNone/>
            </a:pPr>
            <a:r>
              <a:rPr lang="ar-IQ" dirty="0"/>
              <a:t>- السماح للفريق المهاجم بالحركة بحرية خارج منطقة الجزاء.</a:t>
            </a:r>
          </a:p>
          <a:p>
            <a:pPr marL="0" indent="0" algn="r" rtl="1">
              <a:buNone/>
            </a:pPr>
            <a:r>
              <a:rPr lang="ar-IQ" dirty="0"/>
              <a:t>- إعطاء الفرصة للفريق المهاجم من التصويب من المناطق البعيدة.</a:t>
            </a:r>
          </a:p>
          <a:p>
            <a:pPr marL="0" indent="0" algn="r" rtl="1">
              <a:buNone/>
            </a:pPr>
            <a:r>
              <a:rPr lang="ar-IQ" dirty="0"/>
              <a:t>- إعطاء الفرصة للفريق المهاجم من الاحتفاظ بالكرة للفترة التي يريدها.</a:t>
            </a:r>
          </a:p>
          <a:p>
            <a:pPr marL="0" indent="0" algn="r">
              <a:buNone/>
            </a:pPr>
            <a:endParaRPr lang="en-US" dirty="0">
              <a:cs typeface="Ali-A-Alwand" pitchFamily="2" charset="-78"/>
            </a:endParaRPr>
          </a:p>
        </p:txBody>
      </p:sp>
    </p:spTree>
    <p:extLst>
      <p:ext uri="{BB962C8B-B14F-4D97-AF65-F5344CB8AC3E}">
        <p14:creationId xmlns:p14="http://schemas.microsoft.com/office/powerpoint/2010/main" val="3549455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0">
            <a:scrgbClr r="0" g="0" b="0"/>
          </a:lnRef>
          <a:fillRef idx="1002">
            <a:schemeClr val="lt2"/>
          </a:fillRef>
          <a:effectRef idx="0">
            <a:scrgbClr r="0" g="0" b="0"/>
          </a:effectRef>
          <a:fontRef idx="major"/>
        </p:style>
        <p:txBody>
          <a:bodyPr>
            <a:normAutofit/>
          </a:bodyPr>
          <a:lstStyle/>
          <a:p>
            <a:pPr marL="0" indent="0" algn="ctr">
              <a:buNone/>
            </a:pPr>
            <a:r>
              <a:rPr lang="ar-IQ" sz="3600" dirty="0"/>
              <a:t>التشكيل الدفاعي 5-1</a:t>
            </a:r>
          </a:p>
          <a:p>
            <a:pPr marL="0" indent="0" algn="r" rtl="1">
              <a:buNone/>
            </a:pPr>
            <a:r>
              <a:rPr lang="ar-IQ" sz="2800" dirty="0"/>
              <a:t>يستخدم هذا التشكيل ضد الفريق المهاجم الذي يمتاز بسرعة الحركة على منطقة 9 م، وكذلك وجود لاعبين يجيدون التصويب من الخارج.</a:t>
            </a:r>
          </a:p>
          <a:p>
            <a:pPr marL="0" indent="0" algn="ctr" rtl="1">
              <a:buNone/>
            </a:pPr>
            <a:r>
              <a:rPr lang="ar-IQ" sz="2800" b="1" dirty="0"/>
              <a:t>مزايا هذا التشكيل:</a:t>
            </a:r>
            <a:endParaRPr lang="ar-IQ" sz="2800" dirty="0"/>
          </a:p>
          <a:p>
            <a:pPr marL="0" indent="0" algn="r" rtl="1">
              <a:buNone/>
            </a:pPr>
            <a:r>
              <a:rPr lang="ar-IQ" sz="2800" dirty="0"/>
              <a:t>- اللاعب المتقدم في الوسط له دوره في إعاقة التمرير والاستلام والتصويب.</a:t>
            </a:r>
          </a:p>
          <a:p>
            <a:pPr marL="0" indent="0" algn="r" rtl="1">
              <a:buNone/>
            </a:pPr>
            <a:r>
              <a:rPr lang="ar-IQ" sz="2800" dirty="0"/>
              <a:t>- يمكن تحديد حركة أهم لاعب في الفريق الخصم في هذه الطريقة ومن خلال اللاعب الوسط المتقدم.</a:t>
            </a:r>
          </a:p>
          <a:p>
            <a:pPr marL="0" indent="0" algn="r" rtl="1">
              <a:buNone/>
            </a:pPr>
            <a:r>
              <a:rPr lang="ar-IQ" sz="2800" dirty="0"/>
              <a:t>- يمكن عمل الهجوم السريع الفردي والجماعي من هذه الطريقة بسهولة.</a:t>
            </a:r>
          </a:p>
          <a:p>
            <a:pPr marL="0" indent="0" algn="ctr" rtl="1">
              <a:buNone/>
            </a:pPr>
            <a:r>
              <a:rPr lang="ar-IQ" sz="2800" b="1" dirty="0"/>
              <a:t>عيوب هذا التشكيل:</a:t>
            </a:r>
            <a:endParaRPr lang="ar-IQ" sz="2800" dirty="0"/>
          </a:p>
          <a:p>
            <a:pPr marL="0" indent="0" algn="r" rtl="1">
              <a:buNone/>
            </a:pPr>
            <a:r>
              <a:rPr lang="ar-IQ" sz="2800" dirty="0"/>
              <a:t>- بالنظر لتقدم لاعب الوسط إلى الأمام يؤدي ذلك إلى ضعف في سد الثغرات الدفاعية الخلفية.</a:t>
            </a:r>
          </a:p>
          <a:p>
            <a:pPr marL="0" indent="0" algn="r" rtl="1">
              <a:buNone/>
            </a:pPr>
            <a:r>
              <a:rPr lang="ar-IQ" sz="2800" b="1" dirty="0"/>
              <a:t>- </a:t>
            </a:r>
            <a:r>
              <a:rPr lang="ar-IQ" sz="2800" dirty="0"/>
              <a:t>يكون هذا التشكيل ضعيفا في حالة امتلاك الفريق المنافس لاعبين يجيدون اللعب قرب 6م أو الخداع السريع.</a:t>
            </a:r>
          </a:p>
          <a:p>
            <a:pPr marL="0" indent="0" algn="r">
              <a:buNone/>
            </a:pPr>
            <a:endParaRPr lang="en-US" sz="2800" dirty="0">
              <a:cs typeface="Ali-A-Alwand" pitchFamily="2" charset="-78"/>
            </a:endParaRPr>
          </a:p>
        </p:txBody>
      </p:sp>
    </p:spTree>
    <p:extLst>
      <p:ext uri="{BB962C8B-B14F-4D97-AF65-F5344CB8AC3E}">
        <p14:creationId xmlns:p14="http://schemas.microsoft.com/office/powerpoint/2010/main" val="670603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326</TotalTime>
  <Words>3041</Words>
  <Application>Microsoft Office PowerPoint</Application>
  <PresentationFormat>On-screen Show (4:3)</PresentationFormat>
  <Paragraphs>180</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Ali_K_Alwand</vt:lpstr>
      <vt:lpstr>Ali-A-Alwand</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DANYAL CENTER</dc:creator>
  <cp:lastModifiedBy>shakhawan Nihaaddin Shareef</cp:lastModifiedBy>
  <cp:revision>54</cp:revision>
  <dcterms:created xsi:type="dcterms:W3CDTF">2006-08-16T00:00:00Z</dcterms:created>
  <dcterms:modified xsi:type="dcterms:W3CDTF">2024-02-21T21:09:49Z</dcterms:modified>
</cp:coreProperties>
</file>