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9" r:id="rId2"/>
    <p:sldId id="270" r:id="rId3"/>
    <p:sldId id="272" r:id="rId4"/>
    <p:sldId id="273" r:id="rId5"/>
    <p:sldId id="267" r:id="rId6"/>
    <p:sldId id="275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99B7F-78AF-4440-9D09-47D01343AFC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6F184-6960-4E1F-A0B3-D72510229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6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538D53B1-44C2-0CFB-620F-46D691314D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E3B4E0-9BDD-4042-96F0-081531200871}" type="slidenum">
              <a:rPr lang="ar-SA" altLang="en-US">
                <a:latin typeface="Arial" panose="020B0604020202020204" pitchFamily="34" charset="0"/>
              </a:rPr>
              <a:pPr eaLnBrk="1" hangingPunct="1"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CD3999A-3A83-DF48-E4E0-48A788CD4C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9DC1C57-D6B8-7EF6-0EE1-A675ABED6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272A8F57-7850-72F8-6FD1-E0A75A82F7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213269-7E09-46D4-B01B-8C66FC485C6C}" type="slidenum">
              <a:rPr lang="ar-SA" altLang="en-US"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4EB8BF3-ECB3-438C-DDB9-E50BDDAD32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A54BE4A-F974-8D41-FCB3-5605FD1AE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454FA0D5-2922-2848-21B5-632AC698D5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E945CB-0A03-4784-96FD-8154B2803343}" type="slidenum">
              <a:rPr lang="ar-SA" altLang="en-US"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60C49FFE-8A69-E1F5-9BA2-B08E887B9E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C84537CA-A3F6-45E2-54A3-38AC1B882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04CCA81F-D4F5-3A09-80EC-A9875FAF6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E2120D-5608-4848-888A-B954EB792490}" type="slidenum">
              <a:rPr lang="ar-SA" altLang="en-US"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B465E44-1B11-7E85-7BAD-C408761CE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FBE3D3C0-5453-E02E-D21B-FF7ED8800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8F03E1FD-B690-E306-F238-84916CAB02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060689-2BAD-4A5A-846E-DC3905700DAD}" type="slidenum">
              <a:rPr lang="ar-SA" altLang="en-US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3548466-1A58-2198-96CD-36A97614F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B446766-EADC-E08F-05AD-F9723CC1B2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E15426B-A327-51D4-2CA5-8AECF655F9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112744-A454-439D-AD2F-88B7742D4B93}" type="slidenum">
              <a:rPr lang="ar-SA" altLang="en-US"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0D8CF0C-7E06-3C28-DBEC-9D2D8B0F5B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870862C-41AC-13D2-799E-98221EB9E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6F542-29B7-0D51-B723-0792CAE0B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CE8B6-1020-67E0-B526-F2B47835F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69C45-71A8-41A3-A8CE-42E8753CC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C42-2BC2-44A1-AD48-8DF0C073ABA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1F266-6C9D-D9D8-8688-77609B143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54E8A-BEC1-A049-34C5-56E2CC9AF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CBD-BF98-46C8-9560-00E8D0D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9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95568-224A-5608-73B7-6F9E5B1A8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A9916-3901-1E58-D04E-C5CFCD385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E4143-293D-666E-6170-BC8A65DF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C42-2BC2-44A1-AD48-8DF0C073ABA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704E3-D20C-B6B1-2CF4-7CBEDEEB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D83D0-0202-C689-6523-785E0DB1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CBD-BF98-46C8-9560-00E8D0D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4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95EAD7-FC72-6F12-8E39-526856BDF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DBAF3-9091-7D36-9114-E10884398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ADB81-1A09-CA11-6D64-19429D26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C42-2BC2-44A1-AD48-8DF0C073ABA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F8D39-592A-D236-8FF6-0FCB42314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327E7-E02B-5257-2204-03844D426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CBD-BF98-46C8-9560-00E8D0D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2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1743-C6BB-BB53-CA71-52F44C54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1AD37-65E5-1B0A-1399-96BA122DA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FC0AA-04FE-88A9-F301-3016C7839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C42-2BC2-44A1-AD48-8DF0C073ABA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39F99-7C4C-DE08-4E72-B58963B4F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20D24-B603-D689-7E81-63F471F8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CBD-BF98-46C8-9560-00E8D0D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0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C6DA-2D32-55F6-9FB0-4B019AA5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6C45F-1FAC-AAAF-9BA0-3FA771B87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5D064-6C47-6D49-48A8-BCA85D44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C42-2BC2-44A1-AD48-8DF0C073ABA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D6EB3-EA8D-A76B-6386-B2491D89B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3E900-192C-4AD6-5871-A544E3298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CBD-BF98-46C8-9560-00E8D0D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0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678A3-B276-B1F7-5467-E13EF269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2E502-70A7-9F04-3961-585A1447E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B3410-E72F-41C0-CEE6-8CBAF0174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D9E7F-99F3-2D37-3185-5DCE04827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C42-2BC2-44A1-AD48-8DF0C073ABA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C3AA2-14EC-EA0C-F8F6-2B8B5BF47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B1136-2993-BDD7-64A7-EC5E8814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CBD-BF98-46C8-9560-00E8D0D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1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4102B-F468-6CB4-8E54-6DADDA727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CCB95-C010-7B80-4B13-EF810CAC4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CB87F-175F-9F72-76A2-7C3F96A51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AEA179-D320-251A-B90B-4B7855E3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8A5FF-F898-AE92-AA5D-0FD20FC18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39A950-4369-D891-63C7-357C8305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C42-2BC2-44A1-AD48-8DF0C073ABA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90AED-8612-0E9A-2ACD-F67E5C24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72429A-D5E5-DA01-84E5-31536AFB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CBD-BF98-46C8-9560-00E8D0D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0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2CC3-338B-CBE3-556B-B1582AB6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4BE920-DD75-1E36-8633-0C400FD38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C42-2BC2-44A1-AD48-8DF0C073ABA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95055-9E9D-6721-0F37-755424CE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1A446-94F4-C18C-5EB7-FB4EEC10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CBD-BF98-46C8-9560-00E8D0D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7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0AE85F-5DE9-D8CE-FF39-AFBDBBDA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C42-2BC2-44A1-AD48-8DF0C073ABA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D9DE83-87C6-BB2F-3CC1-2A8972A0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F5BFB-47B9-52AE-20AF-2B61553ED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CBD-BF98-46C8-9560-00E8D0D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04D03-4875-39BB-50BF-B876A2C48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53A5-EACA-3ACA-9193-D93EC52A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2D8C2-34CB-430A-00BE-6E588D06D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8A6CC-E088-6473-51CA-8912D2DF2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C42-2BC2-44A1-AD48-8DF0C073ABA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E4D82-3A9B-36E4-EEC2-9F50BEB2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24D10-6ABF-CAC8-73B1-CB263647F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CBD-BF98-46C8-9560-00E8D0D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0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6BAD-542E-3240-7E52-2751FE04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FC218B-AF43-9DE6-499D-21502C0BE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42C4F-0778-E125-24FD-6EC08852C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E47C7-8885-B40F-6686-4D74B1B9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C42-2BC2-44A1-AD48-8DF0C073ABA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7993C-6FDE-D7D6-4B80-B1E9965D9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51A90-D23E-C847-5197-A2124290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CBD-BF98-46C8-9560-00E8D0D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4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61A97C-37E8-113A-76BA-126F84B3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68E48-E960-19CE-684A-4E3E973B8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CA333-26FB-0E1B-A9C6-D08D98660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59C42-2BC2-44A1-AD48-8DF0C073ABA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99985-41F8-98A8-E8D4-3FC04D991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F24C5-24F3-1F00-047B-A507AE6E5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BCCBD-BF98-46C8-9560-00E8D0D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7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can0006">
            <a:extLst>
              <a:ext uri="{FF2B5EF4-FFF2-40B4-BE49-F238E27FC236}">
                <a16:creationId xmlns:a16="http://schemas.microsoft.com/office/drawing/2014/main" id="{728CC60B-C320-633D-F077-23743072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341438"/>
            <a:ext cx="799306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1863106E-B3C7-5CF3-E5EA-C4B28DC4A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488" y="496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C78C61D7-C906-1EB2-8AD4-9D3753BF5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3563" y="1"/>
            <a:ext cx="97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KW" alt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الحكام</a:t>
            </a:r>
            <a:endParaRPr lang="en-US" altLang="en-US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CBD69CE7-FDD4-4030-FA90-7F2BA1E23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620714"/>
            <a:ext cx="79200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KW" altLang="en-US" sz="3000" b="1">
                <a:cs typeface="Arabic Transparent" panose="020B0604020202020204" pitchFamily="34" charset="0"/>
              </a:rPr>
              <a:t>الطريقة المثلى لدوران حكم الملعب وحكم المرمى في الملعب</a:t>
            </a:r>
            <a:endParaRPr lang="en-US" altLang="en-US" sz="3000" b="1">
              <a:cs typeface="Arabic Transparent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:a16="http://schemas.microsoft.com/office/drawing/2014/main" id="{F28369FF-44DD-14FA-147A-1B219C81B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00013"/>
            <a:ext cx="9144000" cy="68580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EE7F2"/>
              </a:gs>
              <a:gs pos="17999">
                <a:srgbClr val="FBD49C"/>
              </a:gs>
              <a:gs pos="39000">
                <a:srgbClr val="FBA97D"/>
              </a:gs>
              <a:gs pos="64000">
                <a:srgbClr val="FAC77D"/>
              </a:gs>
              <a:gs pos="82001">
                <a:srgbClr val="FEE7F2"/>
              </a:gs>
              <a:gs pos="100000">
                <a:srgbClr val="FBEAC7"/>
              </a:gs>
            </a:gsLst>
            <a:lin ang="2700000" scaled="1"/>
          </a:gra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IQ" altLang="en-US"/>
          </a:p>
        </p:txBody>
      </p:sp>
      <p:pic>
        <p:nvPicPr>
          <p:cNvPr id="5123" name="Picture 3" descr="IMGA6691">
            <a:extLst>
              <a:ext uri="{FF2B5EF4-FFF2-40B4-BE49-F238E27FC236}">
                <a16:creationId xmlns:a16="http://schemas.microsoft.com/office/drawing/2014/main" id="{5CE90CA8-624A-FBD6-42B9-46929CD22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989139"/>
            <a:ext cx="655320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WordArt 4">
            <a:extLst>
              <a:ext uri="{FF2B5EF4-FFF2-40B4-BE49-F238E27FC236}">
                <a16:creationId xmlns:a16="http://schemas.microsoft.com/office/drawing/2014/main" id="{1EAD1293-68FF-A08C-5535-B00D2BA55B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76638" y="476251"/>
            <a:ext cx="482441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"/>
              <a:lightRig rig="legacyNormal3" dir="r"/>
            </a:scene3d>
            <a:sp3d extrusionH="430200" prstMaterial="legacyMatte">
              <a:extrusionClr>
                <a:schemeClr val="folHlink"/>
              </a:extrusionClr>
              <a:contourClr>
                <a:schemeClr val="bg2"/>
              </a:contourClr>
            </a:sp3d>
          </a:bodyPr>
          <a:lstStyle/>
          <a:p>
            <a:pPr algn="ctr"/>
            <a:r>
              <a:rPr lang="ar-IQ" sz="3600" kern="10">
                <a:ln w="9525">
                  <a:round/>
                  <a:headEnd/>
                  <a:tailEnd/>
                </a:ln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التقسيم بالملعب</a:t>
            </a:r>
            <a:endParaRPr lang="en-US" sz="3600" kern="10">
              <a:ln w="9525">
                <a:round/>
                <a:headEnd/>
                <a:tailEnd/>
              </a:ln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E13F8C9-D994-AA87-0E73-54E2AA8D9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0" y="1700213"/>
            <a:ext cx="16192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KW" altLang="en-US" b="1">
                <a:cs typeface="Arabic Transparent" panose="020B0604020202020204" pitchFamily="34" charset="0"/>
              </a:rPr>
              <a:t>موقع </a:t>
            </a:r>
            <a:r>
              <a:rPr lang="ar-KW" altLang="en-US" b="1">
                <a:solidFill>
                  <a:srgbClr val="FF0000"/>
                </a:solidFill>
                <a:cs typeface="Arabic Transparent" panose="020B0604020202020204" pitchFamily="34" charset="0"/>
              </a:rPr>
              <a:t>حكم المرمى</a:t>
            </a:r>
          </a:p>
          <a:p>
            <a:pPr eaLnBrk="1" hangingPunct="1"/>
            <a:r>
              <a:rPr lang="ar-KW" altLang="en-US" b="1">
                <a:cs typeface="Arabic Transparent" panose="020B0604020202020204" pitchFamily="34" charset="0"/>
              </a:rPr>
              <a:t>ونظرته يجب أن</a:t>
            </a:r>
          </a:p>
          <a:p>
            <a:pPr eaLnBrk="1" hangingPunct="1"/>
            <a:r>
              <a:rPr lang="ar-KW" altLang="en-US" b="1">
                <a:cs typeface="Arabic Transparent" panose="020B0604020202020204" pitchFamily="34" charset="0"/>
              </a:rPr>
              <a:t>تكون مركزة على </a:t>
            </a:r>
          </a:p>
          <a:p>
            <a:pPr eaLnBrk="1" hangingPunct="1"/>
            <a:r>
              <a:rPr lang="ar-KW" altLang="en-US" b="1">
                <a:cs typeface="Arabic Transparent" panose="020B0604020202020204" pitchFamily="34" charset="0"/>
              </a:rPr>
              <a:t>خط منطقة المرمى</a:t>
            </a:r>
          </a:p>
          <a:p>
            <a:pPr eaLnBrk="1" hangingPunct="1"/>
            <a:r>
              <a:rPr lang="ar-KW" altLang="en-US" b="1">
                <a:cs typeface="Arabic Transparent" panose="020B0604020202020204" pitchFamily="34" charset="0"/>
              </a:rPr>
              <a:t>واللاعبين الموجودين</a:t>
            </a:r>
          </a:p>
          <a:p>
            <a:pPr eaLnBrk="1" hangingPunct="1"/>
            <a:r>
              <a:rPr lang="ar-KW" altLang="en-US" b="1">
                <a:cs typeface="Arabic Transparent" panose="020B0604020202020204" pitchFamily="34" charset="0"/>
              </a:rPr>
              <a:t>بالمنطقة التي بين</a:t>
            </a:r>
          </a:p>
          <a:p>
            <a:pPr eaLnBrk="1" hangingPunct="1"/>
            <a:r>
              <a:rPr lang="ar-KW" altLang="en-US" b="1">
                <a:cs typeface="Arabic Transparent" panose="020B0604020202020204" pitchFamily="34" charset="0"/>
              </a:rPr>
              <a:t>خط المرمى وخط </a:t>
            </a:r>
          </a:p>
          <a:p>
            <a:pPr eaLnBrk="1" hangingPunct="1"/>
            <a:r>
              <a:rPr lang="ar-KW" altLang="en-US" b="1">
                <a:cs typeface="Arabic Transparent" panose="020B0604020202020204" pitchFamily="34" charset="0"/>
              </a:rPr>
              <a:t>الرمية الحرة .</a:t>
            </a:r>
            <a:endParaRPr lang="en-US" altLang="en-US" b="1">
              <a:cs typeface="Arabic Transparent" panose="020B0604020202020204" pitchFamily="34" charset="0"/>
            </a:endParaRP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DE3AA52F-EAC2-87F6-12D3-2D6E6A44F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463" y="61913"/>
            <a:ext cx="1962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defRPr/>
            </a:pPr>
            <a:r>
              <a:rPr lang="ar-KW" sz="2400" b="1" dirty="0">
                <a:solidFill>
                  <a:schemeClr val="bg1">
                    <a:lumMod val="60000"/>
                    <a:lumOff val="40000"/>
                  </a:schemeClr>
                </a:solidFill>
                <a:cs typeface="Arabic Transparent" pitchFamily="2" charset="0"/>
              </a:rPr>
              <a:t>الحكام</a:t>
            </a:r>
            <a:endParaRPr lang="en-US" sz="2400" b="1" dirty="0">
              <a:solidFill>
                <a:schemeClr val="bg1">
                  <a:lumMod val="60000"/>
                  <a:lumOff val="40000"/>
                </a:schemeClr>
              </a:solidFill>
              <a:cs typeface="Arabic Transparent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0DA25359-5E2C-6F18-B89C-F9C64174399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6816452"/>
            <a:chOff x="113" y="1344"/>
            <a:chExt cx="3946" cy="2625"/>
          </a:xfrm>
        </p:grpSpPr>
        <p:pic>
          <p:nvPicPr>
            <p:cNvPr id="6147" name="Picture 15" descr="Beo-FS_TS_klein">
              <a:extLst>
                <a:ext uri="{FF2B5EF4-FFF2-40B4-BE49-F238E27FC236}">
                  <a16:creationId xmlns:a16="http://schemas.microsoft.com/office/drawing/2014/main" id="{78939375-9953-55CC-F436-DE98D90B2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344"/>
              <a:ext cx="3946" cy="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8" name="Text Box 10">
              <a:extLst>
                <a:ext uri="{FF2B5EF4-FFF2-40B4-BE49-F238E27FC236}">
                  <a16:creationId xmlns:a16="http://schemas.microsoft.com/office/drawing/2014/main" id="{9784ED2C-9797-4522-DCA6-CB006C168A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" y="3793"/>
              <a:ext cx="331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000072"/>
                  </a:solidFill>
                  <a:latin typeface="Arial" panose="020B0604020202020204" pitchFamily="34" charset="0"/>
                </a:rPr>
                <a:t>Principal observation’s area of FR: yellow zone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descr="رق">
            <a:extLst>
              <a:ext uri="{FF2B5EF4-FFF2-40B4-BE49-F238E27FC236}">
                <a16:creationId xmlns:a16="http://schemas.microsoft.com/office/drawing/2014/main" id="{A8D204DF-B814-0814-A7B0-B3F4B11DC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IQ" altLang="en-US"/>
          </a:p>
        </p:txBody>
      </p:sp>
      <p:pic>
        <p:nvPicPr>
          <p:cNvPr id="7171" name="Picture 3" descr="IMGA6703">
            <a:extLst>
              <a:ext uri="{FF2B5EF4-FFF2-40B4-BE49-F238E27FC236}">
                <a16:creationId xmlns:a16="http://schemas.microsoft.com/office/drawing/2014/main" id="{52FC89B6-B542-9AAA-9C62-0668674A9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620713"/>
            <a:ext cx="6008687" cy="4075112"/>
          </a:xfrm>
          <a:prstGeom prst="rect">
            <a:avLst/>
          </a:prstGeom>
          <a:noFill/>
          <a:ln w="60325">
            <a:solidFill>
              <a:srgbClr val="8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AutoShape 4">
            <a:extLst>
              <a:ext uri="{FF2B5EF4-FFF2-40B4-BE49-F238E27FC236}">
                <a16:creationId xmlns:a16="http://schemas.microsoft.com/office/drawing/2014/main" id="{A0B0AE0A-4C01-EF35-E247-2EE744DA5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3357564"/>
            <a:ext cx="8062913" cy="3500437"/>
          </a:xfrm>
          <a:prstGeom prst="irregularSeal1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Front">
              <a:rot lat="20099988" lon="20099988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  <a:contourClr>
              <a:srgbClr val="0080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KW" altLang="en-US" sz="2000" b="1">
                <a:solidFill>
                  <a:srgbClr val="FFFF00"/>
                </a:solidFill>
                <a:cs typeface="Arabic Transparent" panose="020B0604020202020204" pitchFamily="34" charset="0"/>
              </a:rPr>
              <a:t>موقع حكم الملعب ونظرته يجب تغطي جميع</a:t>
            </a:r>
          </a:p>
          <a:p>
            <a:pPr algn="ctr" eaLnBrk="1" hangingPunct="1"/>
            <a:r>
              <a:rPr lang="ar-KW" altLang="en-US" sz="2000" b="1">
                <a:solidFill>
                  <a:srgbClr val="FFFF00"/>
                </a:solidFill>
                <a:cs typeface="Arabic Transparent" panose="020B0604020202020204" pitchFamily="34" charset="0"/>
              </a:rPr>
              <a:t>النواحي التي تخصه بالملعب</a:t>
            </a:r>
            <a:r>
              <a:rPr lang="ar-SA" altLang="en-US" sz="2000" b="1">
                <a:solidFill>
                  <a:srgbClr val="FFFF00"/>
                </a:solidFill>
                <a:cs typeface="Arabic Transparent" panose="020B0604020202020204" pitchFamily="34" charset="0"/>
              </a:rPr>
              <a:t> </a:t>
            </a:r>
          </a:p>
          <a:p>
            <a:pPr algn="ctr" eaLnBrk="1" hangingPunct="1"/>
            <a:r>
              <a:rPr lang="ar-SA" altLang="en-US" sz="2000" b="1">
                <a:solidFill>
                  <a:srgbClr val="FFFF00"/>
                </a:solidFill>
                <a:cs typeface="Arabic Transparent" panose="020B0604020202020204" pitchFamily="34" charset="0"/>
              </a:rPr>
              <a:t>وتتلاءم مع طرق الدفاع</a:t>
            </a:r>
            <a:endParaRPr lang="ar-KW" altLang="en-US" sz="2000" b="1">
              <a:solidFill>
                <a:srgbClr val="FFFF00"/>
              </a:solidFill>
              <a:cs typeface="Arabic Transparent" panose="020B0604020202020204" pitchFamily="34" charset="0"/>
            </a:endParaRPr>
          </a:p>
        </p:txBody>
      </p:sp>
      <p:sp>
        <p:nvSpPr>
          <p:cNvPr id="7173" name="WordArt 5">
            <a:extLst>
              <a:ext uri="{FF2B5EF4-FFF2-40B4-BE49-F238E27FC236}">
                <a16:creationId xmlns:a16="http://schemas.microsoft.com/office/drawing/2014/main" id="{0FC7E057-8FBA-3478-708D-F979A3D006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4826" y="333376"/>
            <a:ext cx="2232025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IQ" sz="3600" kern="10" spc="-360">
                <a:ln w="1270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808000"/>
                </a:solidFill>
                <a:effectLst>
                  <a:outerShdw dist="125724" dir="18900000" algn="ctr" rotWithShape="0">
                    <a:srgbClr val="99FF33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مساحة</a:t>
            </a:r>
          </a:p>
          <a:p>
            <a:pPr algn="ctr"/>
            <a:r>
              <a:rPr lang="ar-IQ" sz="3600" kern="10" spc="-360">
                <a:ln w="1270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808000"/>
                </a:solidFill>
                <a:effectLst>
                  <a:outerShdw dist="125724" dir="18900000" algn="ctr" rotWithShape="0">
                    <a:srgbClr val="99FF33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الملعب</a:t>
            </a:r>
            <a:endParaRPr lang="en-US" sz="3600" kern="10" spc="-360">
              <a:ln w="12700">
                <a:solidFill>
                  <a:srgbClr val="99CC00"/>
                </a:solidFill>
                <a:round/>
                <a:headEnd/>
                <a:tailEnd/>
              </a:ln>
              <a:solidFill>
                <a:srgbClr val="808000"/>
              </a:solidFill>
              <a:effectLst>
                <a:outerShdw dist="125724" dir="18900000" algn="ctr" rotWithShape="0">
                  <a:srgbClr val="99FF33">
                    <a:alpha val="5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2AAEDD3C-88B2-5E20-4E5D-5C064D2CE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1" y="61913"/>
            <a:ext cx="1223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defRPr/>
            </a:pPr>
            <a:r>
              <a:rPr lang="ar-KW" sz="2400" b="1" dirty="0">
                <a:solidFill>
                  <a:schemeClr val="bg1">
                    <a:lumMod val="60000"/>
                    <a:lumOff val="40000"/>
                  </a:schemeClr>
                </a:solidFill>
                <a:cs typeface="Arabic Transparent" pitchFamily="2" charset="0"/>
              </a:rPr>
              <a:t>الحكام</a:t>
            </a:r>
            <a:endParaRPr lang="en-US" sz="2400" b="1" dirty="0">
              <a:solidFill>
                <a:schemeClr val="bg1">
                  <a:lumMod val="60000"/>
                  <a:lumOff val="40000"/>
                </a:schemeClr>
              </a:solidFill>
              <a:cs typeface="Arabic Transparent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2" grpId="1" animBg="1"/>
      <p:bldP spid="7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can0004">
            <a:extLst>
              <a:ext uri="{FF2B5EF4-FFF2-40B4-BE49-F238E27FC236}">
                <a16:creationId xmlns:a16="http://schemas.microsoft.com/office/drawing/2014/main" id="{050F5E10-D44F-C11F-46FB-777EC5283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557338"/>
            <a:ext cx="3887788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scan0005">
            <a:extLst>
              <a:ext uri="{FF2B5EF4-FFF2-40B4-BE49-F238E27FC236}">
                <a16:creationId xmlns:a16="http://schemas.microsoft.com/office/drawing/2014/main" id="{4A13197B-8C4D-9C5A-C786-74C6C99BA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557338"/>
            <a:ext cx="388937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>
            <a:extLst>
              <a:ext uri="{FF2B5EF4-FFF2-40B4-BE49-F238E27FC236}">
                <a16:creationId xmlns:a16="http://schemas.microsoft.com/office/drawing/2014/main" id="{A2775026-9767-F940-FDFA-2D02A6FFA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1"/>
            <a:ext cx="97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KW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الحكام</a:t>
            </a:r>
            <a:endParaRPr lang="en-US" alt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CF9030EF-E615-16C6-564A-92A3ACA8B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4" y="5715001"/>
            <a:ext cx="3887787" cy="1077913"/>
          </a:xfrm>
          <a:prstGeom prst="rect">
            <a:avLst/>
          </a:prstGeom>
          <a:solidFill>
            <a:srgbClr val="FFFF00">
              <a:alpha val="70195"/>
            </a:srgb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KW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حكم المرمى ينحني بجسمه للأمام ليرى لاعب الجناح بالجهة الأخرى الذي يقفز ويصوب على المرمى ، من الضروري أن يأخذ خطوة لداخل منطقة المرمى لوضوح الرؤية .    </a:t>
            </a:r>
            <a:endParaRPr lang="en-US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5" name="Text Box 9">
            <a:extLst>
              <a:ext uri="{FF2B5EF4-FFF2-40B4-BE49-F238E27FC236}">
                <a16:creationId xmlns:a16="http://schemas.microsoft.com/office/drawing/2014/main" id="{D66C861C-CCCF-29F1-55E8-FCAA3B1F4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836613"/>
            <a:ext cx="648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KW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وضع حكم المرمى عندما يكون التصويب من الجهة الأخرى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9707" name="Text Box 11">
            <a:extLst>
              <a:ext uri="{FF2B5EF4-FFF2-40B4-BE49-F238E27FC236}">
                <a16:creationId xmlns:a16="http://schemas.microsoft.com/office/drawing/2014/main" id="{07CB0E69-59BD-F37D-4C2C-4320B133F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5715001"/>
            <a:ext cx="3887788" cy="923925"/>
          </a:xfrm>
          <a:prstGeom prst="rect">
            <a:avLst/>
          </a:prstGeom>
          <a:solidFill>
            <a:srgbClr val="FFFF00">
              <a:alpha val="70195"/>
            </a:srgb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KW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حكم المرمى يحرك جسمه العلوي للخلف قليلاً ليسمح لنفسه رؤية عبور الكرة خط المرمى ( لاحتساب الهدف )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2" grpId="0" animBg="1"/>
      <p:bldP spid="29705" grpId="0"/>
      <p:bldP spid="297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C12A493-9FED-444C-0098-2AECFD6B8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IQ" altLang="en-US"/>
          </a:p>
        </p:txBody>
      </p:sp>
      <p:pic>
        <p:nvPicPr>
          <p:cNvPr id="31747" name="Picture 3" descr="IMGA6860">
            <a:extLst>
              <a:ext uri="{FF2B5EF4-FFF2-40B4-BE49-F238E27FC236}">
                <a16:creationId xmlns:a16="http://schemas.microsoft.com/office/drawing/2014/main" id="{16AFBB04-2FAF-1332-554F-C44DFF505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268413"/>
            <a:ext cx="4102100" cy="4895850"/>
          </a:xfrm>
          <a:prstGeom prst="rect">
            <a:avLst/>
          </a:prstGeom>
          <a:noFill/>
          <a:ln w="130175" cmpd="tri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AutoShape 4">
            <a:extLst>
              <a:ext uri="{FF2B5EF4-FFF2-40B4-BE49-F238E27FC236}">
                <a16:creationId xmlns:a16="http://schemas.microsoft.com/office/drawing/2014/main" id="{1282C45D-4F32-7CD5-F28A-62900E234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989139"/>
            <a:ext cx="3887787" cy="388778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Front">
              <a:rot lat="1500000" lon="20099996" rev="0"/>
            </a:camera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339966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000" b="1">
                <a:solidFill>
                  <a:srgbClr val="0000CC"/>
                </a:solidFill>
                <a:cs typeface="Simplified Arabic" panose="02020603050405020304" pitchFamily="18" charset="-78"/>
              </a:rPr>
              <a:t>على الحكم متابعة الحارس و اللاعب</a:t>
            </a:r>
          </a:p>
          <a:p>
            <a:pPr eaLnBrk="1" hangingPunct="1"/>
            <a:r>
              <a:rPr lang="ar-SA" altLang="en-US" sz="2000" b="1">
                <a:solidFill>
                  <a:srgbClr val="0000CC"/>
                </a:solidFill>
                <a:cs typeface="Simplified Arabic" panose="02020603050405020304" pitchFamily="18" charset="-78"/>
              </a:rPr>
              <a:t> المهاجم المندفع داخل منطقة المرمى</a:t>
            </a:r>
            <a:endParaRPr lang="en-US" altLang="en-US" sz="2000" b="1">
              <a:solidFill>
                <a:srgbClr val="0000CC"/>
              </a:solidFill>
              <a:cs typeface="Simplified Arabic" panose="02020603050405020304" pitchFamily="18" charset="-78"/>
            </a:endParaRP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1908E679-5477-9E5F-940A-C52B51AD0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476250"/>
            <a:ext cx="5832475" cy="4333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KW" altLang="en-US" sz="2400" b="1">
                <a:solidFill>
                  <a:srgbClr val="FF0000"/>
                </a:solidFill>
                <a:cs typeface="Arabic Transparent" panose="020B0604020202020204" pitchFamily="34" charset="0"/>
              </a:rPr>
              <a:t>حارس المرمى يقفز نحو مهاجم الفريق المنافس</a:t>
            </a:r>
            <a:endParaRPr lang="en-US" altLang="en-US" sz="2400" b="1">
              <a:solidFill>
                <a:srgbClr val="FF0000"/>
              </a:solidFill>
              <a:cs typeface="Arabic Transparent" panose="020B0604020202020204" pitchFamily="34" charset="0"/>
            </a:endParaRP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4BECB693-E477-C39D-1678-B598AB6FA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6" y="0"/>
            <a:ext cx="36353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ar-SA" sz="2400" b="1" dirty="0">
                <a:solidFill>
                  <a:schemeClr val="bg1">
                    <a:lumMod val="50000"/>
                  </a:schemeClr>
                </a:solidFill>
                <a:cs typeface="Arabic Transparent" pitchFamily="2" charset="0"/>
              </a:rPr>
              <a:t>الحكم المرمى </a:t>
            </a:r>
            <a:r>
              <a:rPr lang="ar-KW" sz="2400" b="1" dirty="0">
                <a:solidFill>
                  <a:schemeClr val="bg1">
                    <a:lumMod val="50000"/>
                  </a:schemeClr>
                </a:solidFill>
                <a:cs typeface="Arabic Transparent" pitchFamily="2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Arabic Transparent" pitchFamily="2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2DEB94E-FC1B-87BA-EA79-86DB997AA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IQ" altLang="en-US"/>
          </a:p>
        </p:txBody>
      </p:sp>
      <p:pic>
        <p:nvPicPr>
          <p:cNvPr id="11267" name="Picture 3" descr="IMGA6798">
            <a:extLst>
              <a:ext uri="{FF2B5EF4-FFF2-40B4-BE49-F238E27FC236}">
                <a16:creationId xmlns:a16="http://schemas.microsoft.com/office/drawing/2014/main" id="{92610F03-7F90-90C3-09F7-927D963B284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1341439"/>
            <a:ext cx="7705725" cy="4105275"/>
          </a:xfrm>
          <a:prstGeom prst="rect">
            <a:avLst/>
          </a:prstGeom>
          <a:noFill/>
          <a:ln w="76200">
            <a:pattFill prst="pct60">
              <a:fgClr>
                <a:srgbClr val="808000"/>
              </a:fgClr>
              <a:bgClr>
                <a:srgbClr val="CCFF99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WordArt 4">
            <a:extLst>
              <a:ext uri="{FF2B5EF4-FFF2-40B4-BE49-F238E27FC236}">
                <a16:creationId xmlns:a16="http://schemas.microsoft.com/office/drawing/2014/main" id="{016FF56F-2436-12A4-CDB5-2856EFE710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87714" y="188914"/>
            <a:ext cx="4968875" cy="112553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ar-IQ" sz="3600" b="1" kern="10" spc="-360">
                <a:ln w="12700">
                  <a:solidFill>
                    <a:srgbClr val="CCFF99"/>
                  </a:solidFill>
                  <a:round/>
                  <a:headEnd/>
                  <a:tailEnd/>
                </a:ln>
                <a:solidFill>
                  <a:srgbClr val="808000"/>
                </a:solidFill>
                <a:effectLst>
                  <a:outerShdw dist="125724" dir="18900000" algn="ctr" rotWithShape="0">
                    <a:srgbClr val="CF9F6F"/>
                  </a:outerShdw>
                </a:effectLst>
                <a:latin typeface="Arial" panose="020B0604020202020204" pitchFamily="34" charset="0"/>
              </a:rPr>
              <a:t>موقع الحكم برمية حارس المرمى  </a:t>
            </a:r>
            <a:endParaRPr lang="en-US" sz="3600" b="1" kern="10" spc="-360">
              <a:ln w="12700">
                <a:solidFill>
                  <a:srgbClr val="CCFF99"/>
                </a:solidFill>
                <a:round/>
                <a:headEnd/>
                <a:tailEnd/>
              </a:ln>
              <a:solidFill>
                <a:srgbClr val="808000"/>
              </a:solidFill>
              <a:effectLst>
                <a:outerShdw dist="125724" dir="18900000" algn="ctr" rotWithShape="0">
                  <a:srgbClr val="CF9F6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269" name="AutoShape 5">
            <a:extLst>
              <a:ext uri="{FF2B5EF4-FFF2-40B4-BE49-F238E27FC236}">
                <a16:creationId xmlns:a16="http://schemas.microsoft.com/office/drawing/2014/main" id="{6A4D7F7F-A7D7-FC5E-40F5-97A1EE9A3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5489576"/>
            <a:ext cx="8353425" cy="1368425"/>
          </a:xfrm>
          <a:prstGeom prst="ellipseRibbon2">
            <a:avLst>
              <a:gd name="adj1" fmla="val 31685"/>
              <a:gd name="adj2" fmla="val 68472"/>
              <a:gd name="adj3" fmla="val 8912"/>
            </a:avLst>
          </a:prstGeom>
          <a:solidFill>
            <a:srgbClr val="CCFF99"/>
          </a:solidFill>
          <a:ln w="76200">
            <a:pattFill prst="pct60">
              <a:fgClr>
                <a:srgbClr val="808000"/>
              </a:fgClr>
              <a:bgClr>
                <a:srgbClr val="CCFF99"/>
              </a:bgClr>
            </a:patt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ar-KW" altLang="en-US" sz="2400" b="1">
                <a:solidFill>
                  <a:srgbClr val="808000"/>
                </a:solidFill>
                <a:cs typeface="Arabic Transparent" panose="020B0604020202020204" pitchFamily="34" charset="0"/>
              </a:rPr>
              <a:t>يجب على حكم المرمى أثناء لعب رمية حارس المرمى </a:t>
            </a:r>
          </a:p>
          <a:p>
            <a:pPr algn="ctr" rtl="0" eaLnBrk="1" hangingPunct="1"/>
            <a:r>
              <a:rPr lang="ar-KW" altLang="en-US" sz="2400" b="1">
                <a:solidFill>
                  <a:srgbClr val="808000"/>
                </a:solidFill>
                <a:cs typeface="Arabic Transparent" panose="020B0604020202020204" pitchFamily="34" charset="0"/>
              </a:rPr>
              <a:t>أن يخرج مباشرة إلى منطقة الملعب</a:t>
            </a:r>
            <a:endParaRPr lang="en-US" altLang="en-US" sz="2400" b="1">
              <a:solidFill>
                <a:srgbClr val="808000"/>
              </a:solidFill>
              <a:cs typeface="Arabic Transparent" panose="020B0604020202020204" pitchFamily="34" charset="0"/>
            </a:endParaRP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886471C0-880F-9E27-CE6A-7759BCB65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889" y="61914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/>
            <a:r>
              <a:rPr lang="ar-KW" altLang="en-US" sz="2000" b="1">
                <a:solidFill>
                  <a:schemeClr val="bg1"/>
                </a:solidFill>
                <a:cs typeface="Arabic Transparent" panose="020B0604020202020204" pitchFamily="34" charset="0"/>
              </a:rPr>
              <a:t>الحكام</a:t>
            </a:r>
            <a:endParaRPr lang="en-US" altLang="en-US" sz="2000" b="1">
              <a:solidFill>
                <a:schemeClr val="bg1"/>
              </a:solidFill>
              <a:cs typeface="Arabic Transparent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165</Words>
  <Application>Microsoft Office PowerPoint</Application>
  <PresentationFormat>Widescreen</PresentationFormat>
  <Paragraphs>37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Arabic Transparent</vt:lpstr>
      <vt:lpstr>Arial</vt:lpstr>
      <vt:lpstr>Arial Black</vt:lpstr>
      <vt:lpstr>Calibri</vt:lpstr>
      <vt:lpstr>Calibri Light</vt:lpstr>
      <vt:lpstr>Simplified Arabic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shakhawan Nihaaddin Shareef</dc:creator>
  <cp:lastModifiedBy>shakhawan Nihaaddin Shareef</cp:lastModifiedBy>
  <cp:revision>4</cp:revision>
  <dcterms:created xsi:type="dcterms:W3CDTF">2024-05-30T16:21:15Z</dcterms:created>
  <dcterms:modified xsi:type="dcterms:W3CDTF">2024-05-30T18:25:47Z</dcterms:modified>
</cp:coreProperties>
</file>