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Lst>
  <p:notesMasterIdLst>
    <p:notesMasterId r:id="rId10"/>
  </p:notesMasterIdLst>
  <p:sldIdLst>
    <p:sldId id="368" r:id="rId2"/>
    <p:sldId id="292" r:id="rId3"/>
    <p:sldId id="345" r:id="rId4"/>
    <p:sldId id="354" r:id="rId5"/>
    <p:sldId id="355" r:id="rId6"/>
    <p:sldId id="356" r:id="rId7"/>
    <p:sldId id="353" r:id="rId8"/>
    <p:sldId id="32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59" clrIdx="0">
    <p:extLst>
      <p:ext uri="{19B8F6BF-5375-455C-9EA6-DF929625EA0E}">
        <p15:presenceInfo xmlns:p15="http://schemas.microsoft.com/office/powerpoint/2012/main" userId="b2c192f00529ca1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CC"/>
    <a:srgbClr val="C5D4F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llaw Mohammed" userId="b1d209ad1dfac8c9" providerId="LiveId" clId="{2FDB3ACF-E17F-42B8-91CB-F205B2831EFC}"/>
    <pc:docChg chg="custSel modSld">
      <pc:chgData name="Shallaw Mohammed" userId="b1d209ad1dfac8c9" providerId="LiveId" clId="{2FDB3ACF-E17F-42B8-91CB-F205B2831EFC}" dt="2024-02-07T08:02:39.841" v="8" actId="403"/>
      <pc:docMkLst>
        <pc:docMk/>
      </pc:docMkLst>
      <pc:sldChg chg="modSp mod">
        <pc:chgData name="Shallaw Mohammed" userId="b1d209ad1dfac8c9" providerId="LiveId" clId="{2FDB3ACF-E17F-42B8-91CB-F205B2831EFC}" dt="2024-02-07T07:59:00.147" v="3" actId="20577"/>
        <pc:sldMkLst>
          <pc:docMk/>
          <pc:sldMk cId="1562623909" sldId="345"/>
        </pc:sldMkLst>
        <pc:spChg chg="mod">
          <ac:chgData name="Shallaw Mohammed" userId="b1d209ad1dfac8c9" providerId="LiveId" clId="{2FDB3ACF-E17F-42B8-91CB-F205B2831EFC}" dt="2024-02-07T07:59:00.147" v="3" actId="20577"/>
          <ac:spMkLst>
            <pc:docMk/>
            <pc:sldMk cId="1562623909" sldId="345"/>
            <ac:spMk id="5" creationId="{00000000-0000-0000-0000-000000000000}"/>
          </ac:spMkLst>
        </pc:spChg>
        <pc:picChg chg="mod">
          <ac:chgData name="Shallaw Mohammed" userId="b1d209ad1dfac8c9" providerId="LiveId" clId="{2FDB3ACF-E17F-42B8-91CB-F205B2831EFC}" dt="2024-02-07T07:57:50.769" v="0" actId="14100"/>
          <ac:picMkLst>
            <pc:docMk/>
            <pc:sldMk cId="1562623909" sldId="345"/>
            <ac:picMk id="6" creationId="{00000000-0000-0000-0000-000000000000}"/>
          </ac:picMkLst>
        </pc:picChg>
      </pc:sldChg>
      <pc:sldChg chg="modSp mod">
        <pc:chgData name="Shallaw Mohammed" userId="b1d209ad1dfac8c9" providerId="LiveId" clId="{2FDB3ACF-E17F-42B8-91CB-F205B2831EFC}" dt="2024-02-07T08:02:39.841" v="8" actId="403"/>
        <pc:sldMkLst>
          <pc:docMk/>
          <pc:sldMk cId="3953687304" sldId="354"/>
        </pc:sldMkLst>
        <pc:spChg chg="mod">
          <ac:chgData name="Shallaw Mohammed" userId="b1d209ad1dfac8c9" providerId="LiveId" clId="{2FDB3ACF-E17F-42B8-91CB-F205B2831EFC}" dt="2024-02-07T08:02:18.972" v="7" actId="313"/>
          <ac:spMkLst>
            <pc:docMk/>
            <pc:sldMk cId="3953687304" sldId="354"/>
            <ac:spMk id="5" creationId="{00000000-0000-0000-0000-000000000000}"/>
          </ac:spMkLst>
        </pc:spChg>
        <pc:spChg chg="mod">
          <ac:chgData name="Shallaw Mohammed" userId="b1d209ad1dfac8c9" providerId="LiveId" clId="{2FDB3ACF-E17F-42B8-91CB-F205B2831EFC}" dt="2024-02-07T08:02:39.841" v="8" actId="403"/>
          <ac:spMkLst>
            <pc:docMk/>
            <pc:sldMk cId="3953687304" sldId="354"/>
            <ac:spMk id="8"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2-06T12:47:44.456" idx="147">
    <p:pos x="2556" y="3093"/>
    <p:text>Nowadays, it also encompasses anticipation of diffuse, potential threats. The  rise of risk governance is part of a trend towards ‘securitisation’, by which we mean the enormous increase in recent years in concern for security, both in the sense of a desired situation and in the sense of policy or other activities aimed at achieving it,</p:text>
    <p:extLst>
      <p:ext uri="{C676402C-5697-4E1C-873F-D02D1690AC5C}">
        <p15:threadingInfo xmlns:p15="http://schemas.microsoft.com/office/powerpoint/2012/main" timeZoneBias="-180"/>
      </p:ext>
    </p:extLst>
  </p:cm>
  <p:cm authorId="1" dt="2022-02-06T12:48:50.976" idx="148">
    <p:pos x="2556" y="3229"/>
    <p:text>In 2017, security refers to multiple substantive domains, reference objects, levels of geographic scale and interpretations of danger. Every dimension of the concept of security has expanded ‘beyond’ the classical view of security as it relates to nation states and the military protection of their territory</p:text>
    <p:extLst>
      <p:ext uri="{C676402C-5697-4E1C-873F-D02D1690AC5C}">
        <p15:threadingInfo xmlns:p15="http://schemas.microsoft.com/office/powerpoint/2012/main" timeZoneBias="-180">
          <p15:parentCm authorId="1" idx="147"/>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1D484-D700-4CA2-A685-077F0169E0A6}" type="datetimeFigureOut">
              <a:rPr lang="en-US" smtClean="0"/>
              <a:t>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A76FB-DC18-4E9E-B102-5778B51A901C}" type="slidenum">
              <a:rPr lang="en-US" smtClean="0"/>
              <a:t>‹#›</a:t>
            </a:fld>
            <a:endParaRPr lang="en-US"/>
          </a:p>
        </p:txBody>
      </p:sp>
    </p:spTree>
    <p:extLst>
      <p:ext uri="{BB962C8B-B14F-4D97-AF65-F5344CB8AC3E}">
        <p14:creationId xmlns:p14="http://schemas.microsoft.com/office/powerpoint/2010/main" val="282533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5D1DC3D5-E373-48C6-B524-F8A1DE8E8123}" type="datetimeFigureOut">
              <a:rPr lang="en-GB" smtClean="0"/>
              <a:t>07/02/2024</a:t>
            </a:fld>
            <a:endParaRPr lang="en-GB"/>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GB"/>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767E44D-E0FB-4C34-9259-98CE540F91DB}" type="slidenum">
              <a:rPr lang="en-GB" smtClean="0"/>
              <a:t>‹#›</a:t>
            </a:fld>
            <a:endParaRPr lang="en-GB"/>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57750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1DC3D5-E373-48C6-B524-F8A1DE8E8123}" type="datetimeFigureOut">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7E44D-E0FB-4C34-9259-98CE540F91DB}" type="slidenum">
              <a:rPr lang="en-GB" smtClean="0"/>
              <a:t>‹#›</a:t>
            </a:fld>
            <a:endParaRPr lang="en-GB"/>
          </a:p>
        </p:txBody>
      </p:sp>
    </p:spTree>
    <p:extLst>
      <p:ext uri="{BB962C8B-B14F-4D97-AF65-F5344CB8AC3E}">
        <p14:creationId xmlns:p14="http://schemas.microsoft.com/office/powerpoint/2010/main" val="337976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5D1DC3D5-E373-48C6-B524-F8A1DE8E8123}" type="datetimeFigureOut">
              <a:rPr lang="en-GB" smtClean="0"/>
              <a:t>07/02/2024</a:t>
            </a:fld>
            <a:endParaRPr lang="en-GB"/>
          </a:p>
        </p:txBody>
      </p:sp>
      <p:sp>
        <p:nvSpPr>
          <p:cNvPr id="5" name="Footer Placeholder 4"/>
          <p:cNvSpPr>
            <a:spLocks noGrp="1"/>
          </p:cNvSpPr>
          <p:nvPr>
            <p:ph type="ftr" sz="quarter" idx="11"/>
          </p:nvPr>
        </p:nvSpPr>
        <p:spPr>
          <a:xfrm>
            <a:off x="2933699" y="6296615"/>
            <a:ext cx="5959577" cy="365125"/>
          </a:xfrm>
        </p:spPr>
        <p:txBody>
          <a:bodyPr/>
          <a:lstStyle/>
          <a:p>
            <a:endParaRPr lang="en-GB"/>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767E44D-E0FB-4C34-9259-98CE540F91DB}" type="slidenum">
              <a:rPr lang="en-GB" smtClean="0"/>
              <a:t>‹#›</a:t>
            </a:fld>
            <a:endParaRPr lang="en-GB"/>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2808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1DC3D5-E373-48C6-B524-F8A1DE8E8123}" type="datetimeFigureOut">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7E44D-E0FB-4C34-9259-98CE540F91DB}" type="slidenum">
              <a:rPr lang="en-GB" smtClean="0"/>
              <a:t>‹#›</a:t>
            </a:fld>
            <a:endParaRPr lang="en-GB"/>
          </a:p>
        </p:txBody>
      </p:sp>
    </p:spTree>
    <p:extLst>
      <p:ext uri="{BB962C8B-B14F-4D97-AF65-F5344CB8AC3E}">
        <p14:creationId xmlns:p14="http://schemas.microsoft.com/office/powerpoint/2010/main" val="252619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5D1DC3D5-E373-48C6-B524-F8A1DE8E8123}" type="datetimeFigureOut">
              <a:rPr lang="en-GB" smtClean="0"/>
              <a:t>07/02/2024</a:t>
            </a:fld>
            <a:endParaRPr lang="en-GB"/>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GB"/>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767E44D-E0FB-4C34-9259-98CE540F91DB}" type="slidenum">
              <a:rPr lang="en-GB" smtClean="0"/>
              <a:t>‹#›</a:t>
            </a:fld>
            <a:endParaRPr lang="en-GB"/>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62834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1DC3D5-E373-48C6-B524-F8A1DE8E8123}" type="datetimeFigureOut">
              <a:rPr lang="en-GB" smtClean="0"/>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7E44D-E0FB-4C34-9259-98CE540F91DB}" type="slidenum">
              <a:rPr lang="en-GB" smtClean="0"/>
              <a:t>‹#›</a:t>
            </a:fld>
            <a:endParaRPr lang="en-GB"/>
          </a:p>
        </p:txBody>
      </p:sp>
    </p:spTree>
    <p:extLst>
      <p:ext uri="{BB962C8B-B14F-4D97-AF65-F5344CB8AC3E}">
        <p14:creationId xmlns:p14="http://schemas.microsoft.com/office/powerpoint/2010/main" val="759091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1DC3D5-E373-48C6-B524-F8A1DE8E8123}" type="datetimeFigureOut">
              <a:rPr lang="en-GB" smtClean="0"/>
              <a:t>07/02/2024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67E44D-E0FB-4C34-9259-98CE540F91DB}" type="slidenum">
              <a:rPr lang="en-GB" smtClean="0"/>
              <a:t>‹#›</a:t>
            </a:fld>
            <a:endParaRPr lang="en-GB"/>
          </a:p>
        </p:txBody>
      </p:sp>
    </p:spTree>
    <p:extLst>
      <p:ext uri="{BB962C8B-B14F-4D97-AF65-F5344CB8AC3E}">
        <p14:creationId xmlns:p14="http://schemas.microsoft.com/office/powerpoint/2010/main" val="4242552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1DC3D5-E373-48C6-B524-F8A1DE8E8123}" type="datetimeFigureOut">
              <a:rPr lang="en-GB" smtClean="0"/>
              <a:t>07/02/2024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67E44D-E0FB-4C34-9259-98CE540F91DB}" type="slidenum">
              <a:rPr lang="en-GB" smtClean="0"/>
              <a:t>‹#›</a:t>
            </a:fld>
            <a:endParaRPr lang="en-GB"/>
          </a:p>
        </p:txBody>
      </p:sp>
    </p:spTree>
    <p:extLst>
      <p:ext uri="{BB962C8B-B14F-4D97-AF65-F5344CB8AC3E}">
        <p14:creationId xmlns:p14="http://schemas.microsoft.com/office/powerpoint/2010/main" val="1539625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5D1DC3D5-E373-48C6-B524-F8A1DE8E8123}" type="datetimeFigureOut">
              <a:rPr lang="en-GB" smtClean="0"/>
              <a:t>07/02/2024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67E44D-E0FB-4C34-9259-98CE540F91DB}" type="slidenum">
              <a:rPr lang="en-GB" smtClean="0"/>
              <a:t>‹#›</a:t>
            </a:fld>
            <a:endParaRPr lang="en-GB"/>
          </a:p>
        </p:txBody>
      </p:sp>
    </p:spTree>
    <p:extLst>
      <p:ext uri="{BB962C8B-B14F-4D97-AF65-F5344CB8AC3E}">
        <p14:creationId xmlns:p14="http://schemas.microsoft.com/office/powerpoint/2010/main" val="1693536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5D1DC3D5-E373-48C6-B524-F8A1DE8E8123}" type="datetimeFigureOut">
              <a:rPr lang="en-GB" smtClean="0"/>
              <a:t>07/02/2024</a:t>
            </a:fld>
            <a:endParaRPr lang="en-GB"/>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767E44D-E0FB-4C34-9259-98CE540F91DB}" type="slidenum">
              <a:rPr lang="en-GB" smtClean="0"/>
              <a:t>‹#›</a:t>
            </a:fld>
            <a:endParaRPr lang="en-GB"/>
          </a:p>
        </p:txBody>
      </p:sp>
    </p:spTree>
    <p:extLst>
      <p:ext uri="{BB962C8B-B14F-4D97-AF65-F5344CB8AC3E}">
        <p14:creationId xmlns:p14="http://schemas.microsoft.com/office/powerpoint/2010/main" val="21536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5D1DC3D5-E373-48C6-B524-F8A1DE8E8123}" type="datetimeFigureOut">
              <a:rPr lang="en-GB" smtClean="0"/>
              <a:t>07/02/2024</a:t>
            </a:fld>
            <a:endParaRPr lang="en-GB"/>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767E44D-E0FB-4C34-9259-98CE540F91DB}" type="slidenum">
              <a:rPr lang="en-GB" smtClean="0"/>
              <a:t>‹#›</a:t>
            </a:fld>
            <a:endParaRPr lang="en-GB"/>
          </a:p>
        </p:txBody>
      </p:sp>
    </p:spTree>
    <p:extLst>
      <p:ext uri="{BB962C8B-B14F-4D97-AF65-F5344CB8AC3E}">
        <p14:creationId xmlns:p14="http://schemas.microsoft.com/office/powerpoint/2010/main" val="778993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5D1DC3D5-E373-48C6-B524-F8A1DE8E8123}" type="datetimeFigureOut">
              <a:rPr lang="en-GB" smtClean="0"/>
              <a:t>07/02/2024</a:t>
            </a:fld>
            <a:endParaRPr lang="en-GB"/>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GB"/>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767E44D-E0FB-4C34-9259-98CE540F91DB}" type="slidenum">
              <a:rPr lang="en-GB" smtClean="0"/>
              <a:t>‹#›</a:t>
            </a:fld>
            <a:endParaRPr lang="en-GB"/>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866712"/>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hallaw.mohammed@su.edu.kr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da.admin.ch/eda/en/home/fdfa/organisation-fdfa/directorates-divisions/directorate-political-affairs/hsd.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project-sherpa.eu/securit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7701" y="1913126"/>
            <a:ext cx="7948749" cy="1200329"/>
          </a:xfrm>
          <a:prstGeom prst="rect">
            <a:avLst/>
          </a:prstGeom>
          <a:solidFill>
            <a:schemeClr val="accent4">
              <a:lumMod val="20000"/>
              <a:lumOff val="80000"/>
            </a:schemeClr>
          </a:solidFill>
        </p:spPr>
        <p:txBody>
          <a:bodyPr wrap="square" rtlCol="0">
            <a:sp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Contemporary policies and issues of national security</a:t>
            </a:r>
          </a:p>
        </p:txBody>
      </p:sp>
      <p:sp>
        <p:nvSpPr>
          <p:cNvPr id="6" name="TextBox 5"/>
          <p:cNvSpPr txBox="1"/>
          <p:nvPr/>
        </p:nvSpPr>
        <p:spPr>
          <a:xfrm>
            <a:off x="197287" y="3507067"/>
            <a:ext cx="11994713" cy="3108543"/>
          </a:xfrm>
          <a:prstGeom prst="rect">
            <a:avLst/>
          </a:prstGeom>
          <a:solidFill>
            <a:schemeClr val="accent4">
              <a:lumMod val="20000"/>
              <a:lumOff val="80000"/>
            </a:schemeClr>
          </a:solidFill>
        </p:spPr>
        <p:txBody>
          <a:bodyPr wrap="square" rtlCol="0">
            <a:spAutoFit/>
          </a:bodyPr>
          <a:lstStyle/>
          <a:p>
            <a:pPr algn="ctr"/>
            <a:r>
              <a:rPr lang="en-US" sz="2800" b="1" dirty="0">
                <a:solidFill>
                  <a:srgbClr val="002060"/>
                </a:solidFill>
                <a:latin typeface="Times New Roman" panose="02020603050405020304" pitchFamily="18" charset="0"/>
                <a:cs typeface="Times New Roman" panose="02020603050405020304" pitchFamily="18" charset="0"/>
              </a:rPr>
              <a:t>Third: New Security Dimensions: how today's interconnected world has changed the nature of the security and security Structure.</a:t>
            </a:r>
          </a:p>
          <a:p>
            <a:pPr algn="ctr"/>
            <a:endParaRPr lang="en-US" sz="2800" dirty="0">
              <a:solidFill>
                <a:srgbClr val="002060"/>
              </a:solidFill>
              <a:latin typeface="Times New Roman" panose="02020603050405020304" pitchFamily="18" charset="0"/>
              <a:cs typeface="Times New Roman" panose="02020603050405020304" pitchFamily="18" charset="0"/>
            </a:endParaRPr>
          </a:p>
          <a:p>
            <a:pPr algn="ctr"/>
            <a:r>
              <a:rPr lang="en-US" sz="2800" dirty="0">
                <a:solidFill>
                  <a:srgbClr val="002060"/>
                </a:solidFill>
                <a:latin typeface="Times New Roman" panose="02020603050405020304" pitchFamily="18" charset="0"/>
                <a:cs typeface="Times New Roman" panose="02020603050405020304" pitchFamily="18" charset="0"/>
              </a:rPr>
              <a:t>Dr. Shallaw A Mohammed</a:t>
            </a:r>
          </a:p>
          <a:p>
            <a:pPr algn="ctr"/>
            <a:endParaRPr lang="en-US" sz="2800" dirty="0">
              <a:solidFill>
                <a:srgbClr val="002060"/>
              </a:solidFill>
              <a:latin typeface="Times New Roman" panose="02020603050405020304" pitchFamily="18" charset="0"/>
              <a:cs typeface="Times New Roman" panose="02020603050405020304" pitchFamily="18" charset="0"/>
            </a:endParaRPr>
          </a:p>
          <a:p>
            <a:pPr algn="ctr"/>
            <a:r>
              <a:rPr lang="en-US" sz="2800" dirty="0" err="1">
                <a:solidFill>
                  <a:srgbClr val="002060"/>
                </a:solidFill>
                <a:latin typeface="Times New Roman" panose="02020603050405020304" pitchFamily="18" charset="0"/>
                <a:cs typeface="Times New Roman" panose="02020603050405020304" pitchFamily="18" charset="0"/>
                <a:hlinkClick r:id="rId2"/>
              </a:rPr>
              <a:t>Shallaw.mohammed@su.edu.krd</a:t>
            </a:r>
            <a:r>
              <a:rPr lang="en-US" sz="2800" dirty="0">
                <a:solidFill>
                  <a:srgbClr val="002060"/>
                </a:solidFill>
                <a:latin typeface="Times New Roman" panose="02020603050405020304" pitchFamily="18" charset="0"/>
                <a:cs typeface="Times New Roman" panose="02020603050405020304" pitchFamily="18" charset="0"/>
              </a:rPr>
              <a:t> </a:t>
            </a:r>
            <a:endParaRPr lang="en-US" sz="2800" dirty="0">
              <a:solidFill>
                <a:srgbClr val="1F0957"/>
              </a:solidFill>
              <a:latin typeface="Times New Roman" panose="02020603050405020304" pitchFamily="18" charset="0"/>
              <a:cs typeface="Times New Roman" panose="02020603050405020304" pitchFamily="18" charset="0"/>
            </a:endParaRPr>
          </a:p>
          <a:p>
            <a:pPr algn="ctr"/>
            <a:r>
              <a:rPr lang="en-US" sz="2800" dirty="0">
                <a:solidFill>
                  <a:srgbClr val="002060"/>
                </a:solidFill>
                <a:latin typeface="Times New Roman" panose="02020603050405020304" pitchFamily="18" charset="0"/>
                <a:cs typeface="Times New Roman" panose="02020603050405020304" pitchFamily="18" charset="0"/>
              </a:rPr>
              <a:t>Spring Semester (2024)</a:t>
            </a:r>
          </a:p>
        </p:txBody>
      </p:sp>
      <p:pic>
        <p:nvPicPr>
          <p:cNvPr id="7" name="Content Placeholder 7"/>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7912" t="2588" r="7883" b="2749"/>
          <a:stretch/>
        </p:blipFill>
        <p:spPr>
          <a:xfrm>
            <a:off x="118872" y="246889"/>
            <a:ext cx="1929384" cy="1874519"/>
          </a:xfrm>
        </p:spPr>
      </p:pic>
      <p:sp>
        <p:nvSpPr>
          <p:cNvPr id="8" name="Title 1"/>
          <p:cNvSpPr txBox="1">
            <a:spLocks/>
          </p:cNvSpPr>
          <p:nvPr/>
        </p:nvSpPr>
        <p:spPr>
          <a:xfrm>
            <a:off x="8174852" y="300383"/>
            <a:ext cx="3911835" cy="1232770"/>
          </a:xfrm>
          <a:prstGeom prst="rect">
            <a:avLst/>
          </a:prstGeom>
          <a:solidFill>
            <a:schemeClr val="bg1"/>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err="1">
                <a:solidFill>
                  <a:srgbClr val="002060"/>
                </a:solidFill>
                <a:latin typeface="Times New Roman" panose="02020603050405020304" pitchFamily="18" charset="0"/>
                <a:cs typeface="Times New Roman" panose="02020603050405020304" pitchFamily="18" charset="0"/>
              </a:rPr>
              <a:t>Salahaddin</a:t>
            </a:r>
            <a:r>
              <a:rPr lang="en-US" sz="2000" b="1" dirty="0">
                <a:solidFill>
                  <a:srgbClr val="002060"/>
                </a:solidFill>
                <a:latin typeface="Times New Roman" panose="02020603050405020304" pitchFamily="18" charset="0"/>
                <a:cs typeface="Times New Roman" panose="02020603050405020304" pitchFamily="18" charset="0"/>
              </a:rPr>
              <a:t> University/ College of Political Science</a:t>
            </a:r>
            <a:br>
              <a:rPr lang="en-US" sz="2000" b="1" dirty="0">
                <a:solidFill>
                  <a:srgbClr val="002060"/>
                </a:solidFill>
                <a:latin typeface="Times New Roman" panose="02020603050405020304" pitchFamily="18" charset="0"/>
                <a:cs typeface="Times New Roman" panose="02020603050405020304" pitchFamily="18" charset="0"/>
              </a:rPr>
            </a:br>
            <a:r>
              <a:rPr lang="en-US" sz="2000" b="1" dirty="0">
                <a:solidFill>
                  <a:srgbClr val="002060"/>
                </a:solidFill>
                <a:latin typeface="Times New Roman" panose="02020603050405020304" pitchFamily="18" charset="0"/>
                <a:cs typeface="Times New Roman" panose="02020603050405020304" pitchFamily="18" charset="0"/>
              </a:rPr>
              <a:t>D. Diplomacy &amp; International Relations </a:t>
            </a:r>
            <a:endParaRPr lang="en-US" sz="1800" dirty="0"/>
          </a:p>
        </p:txBody>
      </p:sp>
    </p:spTree>
    <p:extLst>
      <p:ext uri="{BB962C8B-B14F-4D97-AF65-F5344CB8AC3E}">
        <p14:creationId xmlns:p14="http://schemas.microsoft.com/office/powerpoint/2010/main" val="1660192461"/>
      </p:ext>
    </p:extLst>
  </p:cSld>
  <p:clrMapOvr>
    <a:masterClrMapping/>
  </p:clrMapOvr>
  <mc:AlternateContent xmlns:mc="http://schemas.openxmlformats.org/markup-compatibility/2006" xmlns:p14="http://schemas.microsoft.com/office/powerpoint/2010/main">
    <mc:Choice Requires="p14">
      <p:transition spd="slow" p14:dur="425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603" y="2301240"/>
            <a:ext cx="6269285" cy="3697224"/>
          </a:xfrm>
          <a:solidFill>
            <a:schemeClr val="bg2">
              <a:lumMod val="90000"/>
            </a:schemeClr>
          </a:solidFill>
        </p:spPr>
        <p:txBody>
          <a:bodyPr>
            <a:normAutofit/>
          </a:bodyPr>
          <a:lstStyle/>
          <a:p>
            <a:endParaRPr lang="en-US" b="1" dirty="0">
              <a:latin typeface="Times New Roman" panose="02020603050405020304" pitchFamily="18" charset="0"/>
              <a:cs typeface="Times New Roman" panose="02020603050405020304" pitchFamily="18" charset="0"/>
            </a:endParaRPr>
          </a:p>
          <a:p>
            <a:r>
              <a:rPr lang="en-US" sz="2400" b="1" u="sng" dirty="0">
                <a:solidFill>
                  <a:schemeClr val="tx1"/>
                </a:solidFill>
                <a:latin typeface="Times New Roman" panose="02020603050405020304" pitchFamily="18" charset="0"/>
                <a:cs typeface="Times New Roman" panose="02020603050405020304" pitchFamily="18" charset="0"/>
              </a:rPr>
              <a:t>The Outline:</a:t>
            </a:r>
          </a:p>
          <a:p>
            <a:pPr>
              <a:buFontTx/>
              <a:buChar char="-"/>
            </a:pPr>
            <a:r>
              <a:rPr lang="en-US" b="1" dirty="0">
                <a:latin typeface="Times New Roman" panose="02020603050405020304" pitchFamily="18" charset="0"/>
                <a:cs typeface="Times New Roman" panose="02020603050405020304" pitchFamily="18" charset="0"/>
              </a:rPr>
              <a:t>1-The Substantive Dimension </a:t>
            </a:r>
          </a:p>
          <a:p>
            <a:pPr>
              <a:buFontTx/>
              <a:buChar char="-"/>
            </a:pPr>
            <a:r>
              <a:rPr lang="en-US" b="1" dirty="0">
                <a:latin typeface="Times New Roman" panose="02020603050405020304" pitchFamily="18" charset="0"/>
                <a:cs typeface="Times New Roman" panose="02020603050405020304" pitchFamily="18" charset="0"/>
              </a:rPr>
              <a:t>2-The Reference Dimension</a:t>
            </a:r>
          </a:p>
          <a:p>
            <a:pPr>
              <a:buFontTx/>
              <a:buChar char="-"/>
            </a:pPr>
            <a:r>
              <a:rPr lang="en-US" b="1" dirty="0">
                <a:latin typeface="Times New Roman" panose="02020603050405020304" pitchFamily="18" charset="0"/>
                <a:cs typeface="Times New Roman" panose="02020603050405020304" pitchFamily="18" charset="0"/>
              </a:rPr>
              <a:t>3-The Geographical Dimension</a:t>
            </a:r>
          </a:p>
          <a:p>
            <a:pPr>
              <a:buFontTx/>
              <a:buChar char="-"/>
            </a:pPr>
            <a:r>
              <a:rPr lang="en-US" b="1" dirty="0">
                <a:latin typeface="Times New Roman" panose="02020603050405020304" pitchFamily="18" charset="0"/>
                <a:cs typeface="Times New Roman" panose="02020603050405020304" pitchFamily="18" charset="0"/>
              </a:rPr>
              <a:t>4-The Danger Dimension</a:t>
            </a:r>
          </a:p>
          <a:p>
            <a:pPr>
              <a:buFontTx/>
              <a:buChar char="-"/>
            </a:pPr>
            <a:endParaRPr lang="en-US" b="1" dirty="0">
              <a:latin typeface="Times New Roman" panose="02020603050405020304" pitchFamily="18" charset="0"/>
              <a:cs typeface="Times New Roman" panose="02020603050405020304" pitchFamily="18" charset="0"/>
            </a:endParaRPr>
          </a:p>
          <a:p>
            <a:pPr>
              <a:buFontTx/>
              <a:buChar char="-"/>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429351" y="544309"/>
            <a:ext cx="9817769" cy="1200329"/>
          </a:xfrm>
          <a:prstGeom prst="rect">
            <a:avLst/>
          </a:prstGeom>
          <a:solidFill>
            <a:schemeClr val="accent2">
              <a:lumMod val="20000"/>
              <a:lumOff val="80000"/>
            </a:schemeClr>
          </a:solidFill>
        </p:spPr>
        <p:txBody>
          <a:bodyPr wrap="square" rtlCol="0">
            <a:spAutoFit/>
          </a:bodyPr>
          <a:lstStyle/>
          <a:p>
            <a:pPr algn="ctr">
              <a:buFontTx/>
              <a:buChar char="-"/>
            </a:pPr>
            <a:r>
              <a:rPr lang="en-US" sz="3600">
                <a:latin typeface="Times New Roman" panose="02020603050405020304" pitchFamily="18" charset="0"/>
                <a:cs typeface="Times New Roman" panose="02020603050405020304" pitchFamily="18" charset="0"/>
              </a:rPr>
              <a:t>New Security Dimensions in the interconnected world . </a:t>
            </a:r>
            <a:endParaRPr lang="en-US" sz="36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5888" y="1962912"/>
            <a:ext cx="5002573" cy="4328160"/>
          </a:xfrm>
          <a:prstGeom prst="rect">
            <a:avLst/>
          </a:prstGeom>
        </p:spPr>
      </p:pic>
      <p:sp>
        <p:nvSpPr>
          <p:cNvPr id="6" name="TextBox 5"/>
          <p:cNvSpPr txBox="1"/>
          <p:nvPr/>
        </p:nvSpPr>
        <p:spPr>
          <a:xfrm>
            <a:off x="7223759" y="6228744"/>
            <a:ext cx="4968241" cy="584775"/>
          </a:xfrm>
          <a:prstGeom prst="rect">
            <a:avLst/>
          </a:prstGeom>
          <a:solidFill>
            <a:schemeClr val="bg1"/>
          </a:solidFill>
        </p:spPr>
        <p:txBody>
          <a:bodyPr wrap="square" rtlCol="0">
            <a:spAutoFit/>
          </a:bodyPr>
          <a:lstStyle/>
          <a:p>
            <a:pPr algn="ctr"/>
            <a:r>
              <a:rPr lang="en-US" sz="1600" dirty="0"/>
              <a:t>Source: </a:t>
            </a:r>
            <a:r>
              <a:rPr lang="en-US" sz="1600" u="sng" dirty="0">
                <a:hlinkClick r:id="rId3"/>
              </a:rPr>
              <a:t>Human Security Division, Federal Department of Foreign Affairs, Switzerland </a:t>
            </a:r>
            <a:r>
              <a:rPr lang="en-US" sz="1600" dirty="0">
                <a:solidFill>
                  <a:srgbClr val="C00000"/>
                </a:solidFill>
                <a:latin typeface="Times New Roman" panose="02020603050405020304" pitchFamily="18" charset="0"/>
                <a:cs typeface="Times New Roman" panose="02020603050405020304" pitchFamily="18" charset="0"/>
                <a:hlinkClick r:id="rId4"/>
              </a:rPr>
              <a:t>/</a:t>
            </a:r>
            <a:r>
              <a:rPr lang="en-US" sz="1600" dirty="0">
                <a:solidFill>
                  <a:srgbClr val="C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31858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4" y="39329"/>
            <a:ext cx="10772775" cy="1045803"/>
          </a:xfrm>
          <a:solidFill>
            <a:schemeClr val="accent2">
              <a:lumMod val="20000"/>
              <a:lumOff val="80000"/>
            </a:schemeClr>
          </a:solidFill>
        </p:spPr>
        <p:txBody>
          <a:bodyPr>
            <a:noAutofit/>
          </a:bodyPr>
          <a:lstStyle/>
          <a:p>
            <a:pPr algn="ctr"/>
            <a:r>
              <a:rPr lang="en-US" sz="3600" dirty="0">
                <a:solidFill>
                  <a:srgbClr val="C00000"/>
                </a:solidFill>
                <a:latin typeface="Times New Roman" panose="02020603050405020304" pitchFamily="18" charset="0"/>
                <a:cs typeface="Times New Roman" panose="02020603050405020304" pitchFamily="18" charset="0"/>
              </a:rPr>
              <a:t>New Security Dimensions in the interconnected world.</a:t>
            </a:r>
            <a:br>
              <a:rPr lang="en-US" sz="3600" dirty="0">
                <a:solidFill>
                  <a:srgbClr val="C00000"/>
                </a:solidFill>
                <a:latin typeface="Times New Roman" panose="02020603050405020304" pitchFamily="18" charset="0"/>
                <a:cs typeface="Times New Roman" panose="02020603050405020304" pitchFamily="18" charset="0"/>
              </a:rPr>
            </a:br>
            <a:endParaRPr lang="en-US" sz="3600" dirty="0">
              <a:solidFill>
                <a:srgbClr val="C00000"/>
              </a:solidFill>
            </a:endParaRPr>
          </a:p>
        </p:txBody>
      </p:sp>
      <p:sp>
        <p:nvSpPr>
          <p:cNvPr id="8" name="TextBox 7"/>
          <p:cNvSpPr txBox="1"/>
          <p:nvPr/>
        </p:nvSpPr>
        <p:spPr>
          <a:xfrm>
            <a:off x="98323" y="6119336"/>
            <a:ext cx="12093677" cy="646331"/>
          </a:xfrm>
          <a:prstGeom prst="rect">
            <a:avLst/>
          </a:prstGeom>
          <a:solidFill>
            <a:schemeClr val="bg2">
              <a:lumMod val="90000"/>
            </a:schemeClr>
          </a:solid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Example: In</a:t>
            </a:r>
            <a:r>
              <a:rPr lang="en-US" sz="1200" dirty="0">
                <a:latin typeface="Times New Roman" panose="02020603050405020304" pitchFamily="18" charset="0"/>
                <a:cs typeface="Times New Roman" panose="02020603050405020304" pitchFamily="18" charset="0"/>
              </a:rPr>
              <a:t> addition to the ‘realistic’ view, in which military threats to the state’s security are central – and which is characteristic of the period after the Second World War and the Cold War − since the oil crises in the 1970s there has been a growing awareness of a new threat: in an economically integrated world, economic security is at least as important as military security. The interest in the economic security of states received a substantial boost with the oil crises in the 1970s and the pursuit of strategic trade policy by emerging powers from the 1980s</a:t>
            </a:r>
          </a:p>
        </p:txBody>
      </p:sp>
      <p:sp>
        <p:nvSpPr>
          <p:cNvPr id="5" name="TextBox 4"/>
          <p:cNvSpPr txBox="1"/>
          <p:nvPr/>
        </p:nvSpPr>
        <p:spPr>
          <a:xfrm>
            <a:off x="237841" y="1292114"/>
            <a:ext cx="5390799" cy="4832092"/>
          </a:xfrm>
          <a:prstGeom prst="rect">
            <a:avLst/>
          </a:prstGeom>
          <a:solidFill>
            <a:schemeClr val="accent4">
              <a:lumMod val="20000"/>
              <a:lumOff val="80000"/>
            </a:schemeClr>
          </a:solidFill>
        </p:spPr>
        <p:txBody>
          <a:bodyPr wrap="square" rtlCol="0">
            <a:spAutoFit/>
          </a:bodyPr>
          <a:lstStyle/>
          <a:p>
            <a:pPr algn="just"/>
            <a:r>
              <a:rPr lang="en-US" sz="2200" b="1" dirty="0">
                <a:latin typeface="Times New Roman" panose="02020603050405020304" pitchFamily="18" charset="0"/>
                <a:cs typeface="Times New Roman" panose="02020603050405020304" pitchFamily="18" charset="0"/>
              </a:rPr>
              <a:t>1-The Substantive Dimension </a:t>
            </a:r>
          </a:p>
          <a:p>
            <a:pPr algn="just"/>
            <a:r>
              <a:rPr lang="en-US" sz="2200" dirty="0">
                <a:latin typeface="Times New Roman" panose="02020603050405020304" pitchFamily="18" charset="0"/>
                <a:cs typeface="Times New Roman" panose="02020603050405020304" pitchFamily="18" charset="0"/>
              </a:rPr>
              <a:t>The substantive dimension of security relates to the question: in which specific domains are security threats actually being observed? It concerns the type of security that security policy has to guarantee. </a:t>
            </a: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Whereas </a:t>
            </a:r>
            <a:r>
              <a:rPr lang="en-US" sz="2200" b="1" dirty="0">
                <a:latin typeface="Times New Roman" panose="02020603050405020304" pitchFamily="18" charset="0"/>
                <a:cs typeface="Times New Roman" panose="02020603050405020304" pitchFamily="18" charset="0"/>
              </a:rPr>
              <a:t>military threats </a:t>
            </a:r>
            <a:r>
              <a:rPr lang="en-US" sz="2200" dirty="0">
                <a:latin typeface="Times New Roman" panose="02020603050405020304" pitchFamily="18" charset="0"/>
                <a:cs typeface="Times New Roman" panose="02020603050405020304" pitchFamily="18" charset="0"/>
              </a:rPr>
              <a:t>dominated the security discourse in the 1950s and 1960s, economic, ecological and humanitarian issues have come to the forefront in the succeeding decades</a:t>
            </a:r>
          </a:p>
          <a:p>
            <a:pPr algn="just"/>
            <a:endParaRPr lang="en-US" sz="2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8640" y="1204085"/>
            <a:ext cx="6158664" cy="4423517"/>
          </a:xfrm>
          <a:prstGeom prst="rect">
            <a:avLst/>
          </a:prstGeom>
        </p:spPr>
      </p:pic>
      <p:sp>
        <p:nvSpPr>
          <p:cNvPr id="4" name="TextBox 3"/>
          <p:cNvSpPr txBox="1"/>
          <p:nvPr/>
        </p:nvSpPr>
        <p:spPr>
          <a:xfrm>
            <a:off x="6410633" y="5693319"/>
            <a:ext cx="4658917" cy="369332"/>
          </a:xfrm>
          <a:prstGeom prst="rect">
            <a:avLst/>
          </a:prstGeom>
          <a:noFill/>
        </p:spPr>
        <p:txBody>
          <a:bodyPr wrap="square" rtlCol="0">
            <a:spAutoFit/>
          </a:bodyPr>
          <a:lstStyle/>
          <a:p>
            <a:r>
              <a:rPr lang="en-US" sz="1400" dirty="0"/>
              <a:t>Dimensions of security. (Source: DAASE 2013: 13</a:t>
            </a:r>
            <a:r>
              <a:rPr lang="en-US" dirty="0"/>
              <a:t>)</a:t>
            </a:r>
          </a:p>
        </p:txBody>
      </p:sp>
    </p:spTree>
    <p:extLst>
      <p:ext uri="{BB962C8B-B14F-4D97-AF65-F5344CB8AC3E}">
        <p14:creationId xmlns:p14="http://schemas.microsoft.com/office/powerpoint/2010/main" val="1562623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4" y="39329"/>
            <a:ext cx="10772775" cy="780719"/>
          </a:xfrm>
          <a:solidFill>
            <a:schemeClr val="accent2">
              <a:lumMod val="20000"/>
              <a:lumOff val="80000"/>
            </a:schemeClr>
          </a:solidFill>
        </p:spPr>
        <p:txBody>
          <a:bodyPr>
            <a:noAutofit/>
          </a:bodyPr>
          <a:lstStyle/>
          <a:p>
            <a:pPr algn="ctr"/>
            <a:r>
              <a:rPr lang="en-US" sz="3600" dirty="0">
                <a:solidFill>
                  <a:srgbClr val="C00000"/>
                </a:solidFill>
                <a:latin typeface="Times New Roman" panose="02020603050405020304" pitchFamily="18" charset="0"/>
                <a:cs typeface="Times New Roman" panose="02020603050405020304" pitchFamily="18" charset="0"/>
              </a:rPr>
              <a:t>New Security Dimensions in the interconnected world</a:t>
            </a:r>
            <a:br>
              <a:rPr lang="en-US" sz="3600" dirty="0">
                <a:solidFill>
                  <a:srgbClr val="C00000"/>
                </a:solidFill>
                <a:latin typeface="Times New Roman" panose="02020603050405020304" pitchFamily="18" charset="0"/>
                <a:cs typeface="Times New Roman" panose="02020603050405020304" pitchFamily="18" charset="0"/>
              </a:rPr>
            </a:br>
            <a:endParaRPr lang="en-US" sz="3600" dirty="0">
              <a:solidFill>
                <a:srgbClr val="C00000"/>
              </a:solidFill>
            </a:endParaRPr>
          </a:p>
        </p:txBody>
      </p:sp>
      <p:sp>
        <p:nvSpPr>
          <p:cNvPr id="8" name="TextBox 7"/>
          <p:cNvSpPr txBox="1"/>
          <p:nvPr/>
        </p:nvSpPr>
        <p:spPr>
          <a:xfrm>
            <a:off x="98323" y="6119336"/>
            <a:ext cx="12093677" cy="738664"/>
          </a:xfrm>
          <a:prstGeom prst="rect">
            <a:avLst/>
          </a:prstGeom>
          <a:solidFill>
            <a:schemeClr val="bg2">
              <a:lumMod val="90000"/>
            </a:schemeClr>
          </a:solid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The security interests of other referent objects (specific groups or individuals) are deemed to coincide with nation state security</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The concept of security then centers not only on physical and inter-state violence, but touches on other types of threats to communities and individuals. Example: After the Cold War, specifically in Western democracies, concerns about security shifted from the state to society and the individual</a:t>
            </a:r>
          </a:p>
        </p:txBody>
      </p:sp>
      <p:sp>
        <p:nvSpPr>
          <p:cNvPr id="5" name="TextBox 4"/>
          <p:cNvSpPr txBox="1"/>
          <p:nvPr/>
        </p:nvSpPr>
        <p:spPr>
          <a:xfrm>
            <a:off x="239217" y="1576866"/>
            <a:ext cx="4470433" cy="4093428"/>
          </a:xfrm>
          <a:prstGeom prst="rect">
            <a:avLst/>
          </a:prstGeom>
          <a:solidFill>
            <a:schemeClr val="accent4">
              <a:lumMod val="20000"/>
              <a:lumOff val="80000"/>
            </a:schemeClr>
          </a:solid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2-The Reference Dimension</a:t>
            </a:r>
          </a:p>
          <a:p>
            <a:pPr algn="just"/>
            <a:r>
              <a:rPr lang="en-US" sz="2000" b="1"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 reference dimension of the concept of security turns on the question of </a:t>
            </a:r>
            <a:r>
              <a:rPr lang="en-US" sz="2000" b="1" dirty="0">
                <a:latin typeface="Times New Roman" panose="02020603050405020304" pitchFamily="18" charset="0"/>
                <a:cs typeface="Times New Roman" panose="02020603050405020304" pitchFamily="18" charset="0"/>
              </a:rPr>
              <a:t>whose security must be guaranteed: </a:t>
            </a:r>
            <a:r>
              <a:rPr lang="en-US" sz="2000" dirty="0">
                <a:latin typeface="Times New Roman" panose="02020603050405020304" pitchFamily="18" charset="0"/>
                <a:cs typeface="Times New Roman" panose="02020603050405020304" pitchFamily="18" charset="0"/>
              </a:rPr>
              <a:t>the nation state’s, the society’s or the individual’s. Here “too” we see an extension of the concept of security beyond the state as the referent object of security policy.</a:t>
            </a:r>
          </a:p>
          <a:p>
            <a:pPr algn="just"/>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Concerns about security shifted From State Security to Social and Individual Security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5627" y="1204085"/>
            <a:ext cx="6841677" cy="4423517"/>
          </a:xfrm>
          <a:prstGeom prst="rect">
            <a:avLst/>
          </a:prstGeom>
        </p:spPr>
      </p:pic>
      <p:sp>
        <p:nvSpPr>
          <p:cNvPr id="4" name="TextBox 3"/>
          <p:cNvSpPr txBox="1"/>
          <p:nvPr/>
        </p:nvSpPr>
        <p:spPr>
          <a:xfrm>
            <a:off x="6410633" y="5693319"/>
            <a:ext cx="4658917" cy="369332"/>
          </a:xfrm>
          <a:prstGeom prst="rect">
            <a:avLst/>
          </a:prstGeom>
          <a:noFill/>
        </p:spPr>
        <p:txBody>
          <a:bodyPr wrap="square" rtlCol="0">
            <a:spAutoFit/>
          </a:bodyPr>
          <a:lstStyle/>
          <a:p>
            <a:r>
              <a:rPr lang="en-US" sz="1400" dirty="0"/>
              <a:t>Dimensions of security. (Source: DAASE 2013: 13</a:t>
            </a:r>
            <a:r>
              <a:rPr lang="en-US" dirty="0"/>
              <a:t>)</a:t>
            </a:r>
          </a:p>
        </p:txBody>
      </p:sp>
    </p:spTree>
    <p:extLst>
      <p:ext uri="{BB962C8B-B14F-4D97-AF65-F5344CB8AC3E}">
        <p14:creationId xmlns:p14="http://schemas.microsoft.com/office/powerpoint/2010/main" val="3953687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4" y="39330"/>
            <a:ext cx="10772775" cy="717754"/>
          </a:xfrm>
          <a:solidFill>
            <a:schemeClr val="accent2">
              <a:lumMod val="20000"/>
              <a:lumOff val="80000"/>
            </a:schemeClr>
          </a:solidFill>
        </p:spPr>
        <p:txBody>
          <a:bodyPr>
            <a:normAutofit fontScale="90000"/>
          </a:bodyPr>
          <a:lstStyle/>
          <a:p>
            <a:pPr algn="ctr"/>
            <a:r>
              <a:rPr lang="en-US" sz="3600" dirty="0">
                <a:solidFill>
                  <a:srgbClr val="C00000"/>
                </a:solidFill>
                <a:latin typeface="Times New Roman" panose="02020603050405020304" pitchFamily="18" charset="0"/>
                <a:cs typeface="Times New Roman" panose="02020603050405020304" pitchFamily="18" charset="0"/>
              </a:rPr>
              <a:t>New Security Dimensions in the interconnected world</a:t>
            </a:r>
            <a:br>
              <a:rPr lang="en-US" sz="3600" dirty="0">
                <a:solidFill>
                  <a:schemeClr val="tx1"/>
                </a:solidFill>
                <a:latin typeface="Times New Roman" panose="02020603050405020304" pitchFamily="18" charset="0"/>
                <a:cs typeface="Times New Roman" panose="02020603050405020304" pitchFamily="18" charset="0"/>
              </a:rPr>
            </a:br>
            <a:endParaRPr lang="en-US" sz="3600" dirty="0">
              <a:solidFill>
                <a:srgbClr val="C00000"/>
              </a:solidFill>
            </a:endParaRPr>
          </a:p>
        </p:txBody>
      </p:sp>
      <p:sp>
        <p:nvSpPr>
          <p:cNvPr id="8" name="TextBox 7"/>
          <p:cNvSpPr txBox="1"/>
          <p:nvPr/>
        </p:nvSpPr>
        <p:spPr>
          <a:xfrm>
            <a:off x="98323" y="5896613"/>
            <a:ext cx="12093677" cy="954107"/>
          </a:xfrm>
          <a:prstGeom prst="rect">
            <a:avLst/>
          </a:prstGeom>
          <a:solidFill>
            <a:schemeClr val="bg2">
              <a:lumMod val="90000"/>
            </a:schemeClr>
          </a:solid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The expansion of the geographical dimension has drawn more attention to regional, international and global security complexes, in which states are so interconnected that their national security cannot be considered separately from the security of other states. Unrestrained internal conflicts like those in Ukraine and Syria had an enormous international impact, in one case in the form of political and military interventions by a neighboring country, in the other through the exodus of large numbers of refugees to other countries in the Near East and Europe. </a:t>
            </a:r>
          </a:p>
        </p:txBody>
      </p:sp>
      <p:sp>
        <p:nvSpPr>
          <p:cNvPr id="5" name="TextBox 4"/>
          <p:cNvSpPr txBox="1"/>
          <p:nvPr/>
        </p:nvSpPr>
        <p:spPr>
          <a:xfrm>
            <a:off x="190057" y="1043905"/>
            <a:ext cx="4676911" cy="4401205"/>
          </a:xfrm>
          <a:prstGeom prst="rect">
            <a:avLst/>
          </a:prstGeom>
          <a:solidFill>
            <a:schemeClr val="accent4">
              <a:lumMod val="20000"/>
              <a:lumOff val="80000"/>
            </a:schemeClr>
          </a:solid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3-The Geographical Dimension</a:t>
            </a:r>
          </a:p>
          <a:p>
            <a:pPr algn="just"/>
            <a:endParaRPr lang="en-US" sz="2000" b="1"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geographical dimension of the concept of security determines the levels of geographic scale to which security policy applies. Is it the territory of a state, based on the idea that domestic and foreign policy are strictly separate and that the limits of the state coincide (or should coincide) with the borders of the society? This defensive ‘container model’ of security has been inadequate for a long time.</a:t>
            </a:r>
          </a:p>
          <a:p>
            <a:pPr algn="ctr"/>
            <a:r>
              <a:rPr lang="en-US" sz="2000" b="1" dirty="0">
                <a:latin typeface="Times New Roman" panose="02020603050405020304" pitchFamily="18" charset="0"/>
                <a:cs typeface="Times New Roman" panose="02020603050405020304" pitchFamily="18" charset="0"/>
              </a:rPr>
              <a:t>Security in a Regional, International and Global Context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5292" y="1043905"/>
            <a:ext cx="6841677" cy="4423517"/>
          </a:xfrm>
          <a:prstGeom prst="rect">
            <a:avLst/>
          </a:prstGeom>
        </p:spPr>
      </p:pic>
      <p:sp>
        <p:nvSpPr>
          <p:cNvPr id="4" name="TextBox 3"/>
          <p:cNvSpPr txBox="1"/>
          <p:nvPr/>
        </p:nvSpPr>
        <p:spPr>
          <a:xfrm>
            <a:off x="6430297" y="5527281"/>
            <a:ext cx="4658917" cy="369332"/>
          </a:xfrm>
          <a:prstGeom prst="rect">
            <a:avLst/>
          </a:prstGeom>
          <a:noFill/>
        </p:spPr>
        <p:txBody>
          <a:bodyPr wrap="square" rtlCol="0">
            <a:spAutoFit/>
          </a:bodyPr>
          <a:lstStyle/>
          <a:p>
            <a:r>
              <a:rPr lang="en-US" sz="1400" dirty="0"/>
              <a:t>Dimensions of security. (Source: DAASE 2013: 13</a:t>
            </a:r>
            <a:r>
              <a:rPr lang="en-US" dirty="0"/>
              <a:t>)</a:t>
            </a:r>
          </a:p>
        </p:txBody>
      </p:sp>
    </p:spTree>
    <p:extLst>
      <p:ext uri="{BB962C8B-B14F-4D97-AF65-F5344CB8AC3E}">
        <p14:creationId xmlns:p14="http://schemas.microsoft.com/office/powerpoint/2010/main" val="2718695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4" y="39329"/>
            <a:ext cx="10772775" cy="865239"/>
          </a:xfrm>
          <a:solidFill>
            <a:schemeClr val="accent2">
              <a:lumMod val="20000"/>
              <a:lumOff val="80000"/>
            </a:schemeClr>
          </a:solidFill>
        </p:spPr>
        <p:txBody>
          <a:bodyPr>
            <a:normAutofit fontScale="90000"/>
          </a:bodyPr>
          <a:lstStyle/>
          <a:p>
            <a:pPr algn="ctr"/>
            <a:r>
              <a:rPr lang="en-US" sz="3600" dirty="0">
                <a:solidFill>
                  <a:srgbClr val="C00000"/>
                </a:solidFill>
                <a:latin typeface="Times New Roman" panose="02020603050405020304" pitchFamily="18" charset="0"/>
                <a:cs typeface="Times New Roman" panose="02020603050405020304" pitchFamily="18" charset="0"/>
              </a:rPr>
              <a:t>New Security Dimensions in the interconnected world</a:t>
            </a:r>
            <a:br>
              <a:rPr lang="en-US" sz="3600" dirty="0">
                <a:solidFill>
                  <a:schemeClr val="tx1"/>
                </a:solidFill>
                <a:latin typeface="Times New Roman" panose="02020603050405020304" pitchFamily="18" charset="0"/>
                <a:cs typeface="Times New Roman" panose="02020603050405020304" pitchFamily="18" charset="0"/>
              </a:rPr>
            </a:br>
            <a:br>
              <a:rPr lang="en-US" sz="3600" dirty="0">
                <a:solidFill>
                  <a:schemeClr val="tx1"/>
                </a:solidFill>
                <a:latin typeface="Times New Roman" panose="02020603050405020304" pitchFamily="18" charset="0"/>
                <a:cs typeface="Times New Roman" panose="02020603050405020304" pitchFamily="18" charset="0"/>
              </a:rPr>
            </a:br>
            <a:endParaRPr lang="en-US" sz="3600" dirty="0">
              <a:solidFill>
                <a:srgbClr val="C00000"/>
              </a:solidFill>
            </a:endParaRPr>
          </a:p>
        </p:txBody>
      </p:sp>
      <p:sp>
        <p:nvSpPr>
          <p:cNvPr id="8" name="TextBox 7"/>
          <p:cNvSpPr txBox="1"/>
          <p:nvPr/>
        </p:nvSpPr>
        <p:spPr>
          <a:xfrm>
            <a:off x="219553" y="6210135"/>
            <a:ext cx="12093677" cy="523220"/>
          </a:xfrm>
          <a:prstGeom prst="rect">
            <a:avLst/>
          </a:prstGeom>
          <a:solidFill>
            <a:schemeClr val="bg2">
              <a:lumMod val="90000"/>
            </a:schemeClr>
          </a:solid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Example: </a:t>
            </a:r>
            <a:r>
              <a:rPr lang="en-US" sz="1400" dirty="0">
                <a:latin typeface="Times New Roman" panose="02020603050405020304" pitchFamily="18" charset="0"/>
                <a:cs typeface="Times New Roman" panose="02020603050405020304" pitchFamily="18" charset="0"/>
              </a:rPr>
              <a:t>Neither the shooting down of Flight mh17 nor the capture of areas in the Near East by </a:t>
            </a:r>
            <a:r>
              <a:rPr lang="en-US" sz="1400" dirty="0" err="1">
                <a:latin typeface="Times New Roman" panose="02020603050405020304" pitchFamily="18" charset="0"/>
                <a:cs typeface="Times New Roman" panose="02020603050405020304" pitchFamily="18" charset="0"/>
              </a:rPr>
              <a:t>Da’esh</a:t>
            </a:r>
            <a:r>
              <a:rPr lang="en-US" sz="1400" dirty="0">
                <a:latin typeface="Times New Roman" panose="02020603050405020304" pitchFamily="18" charset="0"/>
                <a:cs typeface="Times New Roman" panose="02020603050405020304" pitchFamily="18" charset="0"/>
              </a:rPr>
              <a:t> nor the attacks in Paris, Brussels and Berlin correspond with the traditional image of military conflicts between states seeking to control parts of each other’s jurisdiction, in other words territory.</a:t>
            </a:r>
          </a:p>
        </p:txBody>
      </p:sp>
      <p:sp>
        <p:nvSpPr>
          <p:cNvPr id="5" name="TextBox 4"/>
          <p:cNvSpPr txBox="1"/>
          <p:nvPr/>
        </p:nvSpPr>
        <p:spPr>
          <a:xfrm>
            <a:off x="219553" y="1020946"/>
            <a:ext cx="4470433" cy="4524315"/>
          </a:xfrm>
          <a:prstGeom prst="rect">
            <a:avLst/>
          </a:prstGeom>
          <a:solidFill>
            <a:schemeClr val="accent4">
              <a:lumMod val="20000"/>
              <a:lumOff val="80000"/>
            </a:schemeClr>
          </a:solid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4-The Danger Dimension</a:t>
            </a:r>
          </a:p>
          <a:p>
            <a:pPr algn="just"/>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most recent expansion of the concept of security relates to interpretations of what constitutes danger. It depends on how specifically or diffusely danger is defined. It makes a great deal of difference whether security is viewed as the absence of a military threat to a clearly-defined territory or as </a:t>
            </a:r>
            <a:r>
              <a:rPr lang="en-US" sz="2400" b="1" dirty="0">
                <a:latin typeface="Times New Roman" panose="02020603050405020304" pitchFamily="18" charset="0"/>
                <a:cs typeface="Times New Roman" panose="02020603050405020304" pitchFamily="18" charset="0"/>
              </a:rPr>
              <a:t>the reduction of economic vulnerability </a:t>
            </a:r>
            <a:r>
              <a:rPr lang="en-US" sz="2000" dirty="0">
                <a:latin typeface="Times New Roman" panose="02020603050405020304" pitchFamily="18" charset="0"/>
                <a:cs typeface="Times New Roman" panose="02020603050405020304" pitchFamily="18" charset="0"/>
              </a:rPr>
              <a:t>in a globalized world. Or as the reduction of risks and insecurity even before there is any question of an acute threat.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5627" y="1204085"/>
            <a:ext cx="6841677" cy="4423517"/>
          </a:xfrm>
          <a:prstGeom prst="rect">
            <a:avLst/>
          </a:prstGeom>
        </p:spPr>
      </p:pic>
      <p:sp>
        <p:nvSpPr>
          <p:cNvPr id="4" name="TextBox 3"/>
          <p:cNvSpPr txBox="1"/>
          <p:nvPr/>
        </p:nvSpPr>
        <p:spPr>
          <a:xfrm>
            <a:off x="6410633" y="5693319"/>
            <a:ext cx="4658917" cy="369332"/>
          </a:xfrm>
          <a:prstGeom prst="rect">
            <a:avLst/>
          </a:prstGeom>
          <a:noFill/>
        </p:spPr>
        <p:txBody>
          <a:bodyPr wrap="square" rtlCol="0">
            <a:spAutoFit/>
          </a:bodyPr>
          <a:lstStyle/>
          <a:p>
            <a:r>
              <a:rPr lang="en-US" sz="1400" dirty="0"/>
              <a:t>Dimensions of security. (Source: DAASE 2013: 13</a:t>
            </a:r>
            <a:r>
              <a:rPr lang="en-US" dirty="0"/>
              <a:t>)</a:t>
            </a:r>
          </a:p>
        </p:txBody>
      </p:sp>
    </p:spTree>
    <p:extLst>
      <p:ext uri="{BB962C8B-B14F-4D97-AF65-F5344CB8AC3E}">
        <p14:creationId xmlns:p14="http://schemas.microsoft.com/office/powerpoint/2010/main" val="50494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3666" y="1032387"/>
            <a:ext cx="10235380" cy="5329084"/>
          </a:xfrm>
          <a:solidFill>
            <a:schemeClr val="accent4">
              <a:lumMod val="40000"/>
              <a:lumOff val="60000"/>
            </a:schemeClr>
          </a:solidFill>
        </p:spPr>
        <p:txBody>
          <a:bodyPr>
            <a:normAutofit/>
          </a:bodyPr>
          <a:lstStyle/>
          <a:p>
            <a:pPr marL="0" indent="0" algn="ctr">
              <a:buNone/>
            </a:pPr>
            <a:endParaRPr lang="en-US" sz="6000" dirty="0">
              <a:solidFill>
                <a:srgbClr val="FF0000"/>
              </a:solidFill>
            </a:endParaRPr>
          </a:p>
          <a:p>
            <a:pPr marL="0" indent="0" algn="ctr">
              <a:buNone/>
            </a:pPr>
            <a:r>
              <a:rPr lang="en-US" sz="8000" dirty="0">
                <a:solidFill>
                  <a:srgbClr val="00B050"/>
                </a:solidFill>
                <a:latin typeface="Brush Script MT" panose="03060802040406070304" pitchFamily="66" charset="0"/>
              </a:rPr>
              <a:t>Thanks</a:t>
            </a:r>
          </a:p>
          <a:p>
            <a:pPr marL="0" indent="0" algn="ctr">
              <a:buNone/>
            </a:pPr>
            <a:r>
              <a:rPr lang="en-US" sz="8000" dirty="0">
                <a:solidFill>
                  <a:srgbClr val="FFFF00"/>
                </a:solidFill>
                <a:latin typeface="Times New Roman" panose="02020603050405020304" pitchFamily="18" charset="0"/>
                <a:cs typeface="Times New Roman" panose="02020603050405020304" pitchFamily="18" charset="0"/>
              </a:rPr>
              <a:t>Thanks</a:t>
            </a:r>
          </a:p>
        </p:txBody>
      </p:sp>
    </p:spTree>
    <p:extLst>
      <p:ext uri="{BB962C8B-B14F-4D97-AF65-F5344CB8AC3E}">
        <p14:creationId xmlns:p14="http://schemas.microsoft.com/office/powerpoint/2010/main" val="2553450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207" y="501247"/>
            <a:ext cx="10058400" cy="892973"/>
          </a:xfrm>
          <a:solidFill>
            <a:schemeClr val="bg2">
              <a:lumMod val="90000"/>
            </a:schemeClr>
          </a:solidFill>
        </p:spPr>
        <p:txBody>
          <a:bodyPr>
            <a:normAutofit/>
          </a:bodyPr>
          <a:lstStyle/>
          <a:p>
            <a:pPr algn="ctr"/>
            <a:r>
              <a:rPr lang="en-US" sz="3600" dirty="0">
                <a:solidFill>
                  <a:srgbClr val="C00000"/>
                </a:solidFill>
                <a:latin typeface="Times New Roman" panose="02020603050405020304" pitchFamily="18" charset="0"/>
                <a:cs typeface="Times New Roman" panose="02020603050405020304" pitchFamily="18" charset="0"/>
              </a:rPr>
              <a:t>Bibliography </a:t>
            </a:r>
          </a:p>
        </p:txBody>
      </p:sp>
      <p:sp>
        <p:nvSpPr>
          <p:cNvPr id="3" name="Content Placeholder 2"/>
          <p:cNvSpPr>
            <a:spLocks noGrp="1"/>
          </p:cNvSpPr>
          <p:nvPr>
            <p:ph idx="1"/>
          </p:nvPr>
        </p:nvSpPr>
        <p:spPr>
          <a:xfrm>
            <a:off x="324851" y="1901953"/>
            <a:ext cx="11439144" cy="3154679"/>
          </a:xfrm>
          <a:solidFill>
            <a:schemeClr val="accent3">
              <a:lumMod val="20000"/>
              <a:lumOff val="80000"/>
            </a:schemeClr>
          </a:solidFill>
        </p:spPr>
        <p:txBody>
          <a:bodyPr>
            <a:normAutofit lnSpcReduction="10000"/>
          </a:bodyPr>
          <a:lstStyle/>
          <a:p>
            <a:pPr marL="457200" indent="-457200" algn="just">
              <a:buFont typeface="+mj-lt"/>
              <a:buAutoNum type="arabicPeriod"/>
            </a:pPr>
            <a:endParaRPr lang="en-US"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Hirsch </a:t>
            </a:r>
            <a:r>
              <a:rPr lang="en-US" dirty="0" err="1">
                <a:latin typeface="Times New Roman" panose="02020603050405020304" pitchFamily="18" charset="0"/>
                <a:cs typeface="Times New Roman" panose="02020603050405020304" pitchFamily="18" charset="0"/>
              </a:rPr>
              <a:t>Ballin</a:t>
            </a:r>
            <a:r>
              <a:rPr lang="en-US" dirty="0">
                <a:latin typeface="Times New Roman" panose="02020603050405020304" pitchFamily="18" charset="0"/>
                <a:cs typeface="Times New Roman" panose="02020603050405020304" pitchFamily="18" charset="0"/>
              </a:rPr>
              <a:t>, Ernst, </a:t>
            </a:r>
            <a:r>
              <a:rPr lang="en-US" dirty="0" err="1">
                <a:latin typeface="Times New Roman" panose="02020603050405020304" pitchFamily="18" charset="0"/>
                <a:cs typeface="Times New Roman" panose="02020603050405020304" pitchFamily="18" charset="0"/>
              </a:rPr>
              <a:t>Huub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Dijstelbloem</a:t>
            </a:r>
            <a:r>
              <a:rPr lang="en-US" dirty="0">
                <a:latin typeface="Times New Roman" panose="02020603050405020304" pitchFamily="18" charset="0"/>
                <a:cs typeface="Times New Roman" panose="02020603050405020304" pitchFamily="18" charset="0"/>
              </a:rPr>
              <a:t>, and Peter de </a:t>
            </a:r>
            <a:r>
              <a:rPr lang="en-US" dirty="0" err="1">
                <a:latin typeface="Times New Roman" panose="02020603050405020304" pitchFamily="18" charset="0"/>
                <a:cs typeface="Times New Roman" panose="02020603050405020304" pitchFamily="18" charset="0"/>
              </a:rPr>
              <a:t>Goede</a:t>
            </a:r>
            <a:r>
              <a:rPr lang="en-US" dirty="0">
                <a:latin typeface="Times New Roman" panose="02020603050405020304" pitchFamily="18" charset="0"/>
                <a:cs typeface="Times New Roman" panose="02020603050405020304" pitchFamily="18" charset="0"/>
              </a:rPr>
              <a:t>. Security in an interconnected world: A strategic vision for </a:t>
            </a:r>
            <a:r>
              <a:rPr lang="en-US" dirty="0" err="1">
                <a:latin typeface="Times New Roman" panose="02020603050405020304" pitchFamily="18" charset="0"/>
                <a:cs typeface="Times New Roman" panose="02020603050405020304" pitchFamily="18" charset="0"/>
              </a:rPr>
              <a:t>defence</a:t>
            </a:r>
            <a:r>
              <a:rPr lang="en-US" dirty="0">
                <a:latin typeface="Times New Roman" panose="02020603050405020304" pitchFamily="18" charset="0"/>
                <a:cs typeface="Times New Roman" panose="02020603050405020304" pitchFamily="18" charset="0"/>
              </a:rPr>
              <a:t> policy. Springer Nature, 2020. Chapter2. </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Jones, Peter. "Structuring Middle East Security." Survival 51, no. 6 (2009): 105-122.</a:t>
            </a:r>
          </a:p>
          <a:p>
            <a:pPr marL="457200" indent="-457200" algn="just">
              <a:buFont typeface="+mj-lt"/>
              <a:buAutoNum type="arabicPeriod"/>
            </a:pPr>
            <a:r>
              <a:rPr lang="en-US" dirty="0" err="1">
                <a:latin typeface="Times New Roman" panose="02020603050405020304" pitchFamily="18" charset="0"/>
                <a:cs typeface="Times New Roman" panose="02020603050405020304" pitchFamily="18" charset="0"/>
              </a:rPr>
              <a:t>Møller</a:t>
            </a:r>
            <a:r>
              <a:rPr lang="en-US" dirty="0">
                <a:latin typeface="Times New Roman" panose="02020603050405020304" pitchFamily="18" charset="0"/>
                <a:cs typeface="Times New Roman" panose="02020603050405020304" pitchFamily="18" charset="0"/>
              </a:rPr>
              <a:t>, B. (2000). The concept of security: The pros and cons of expansion and contraction. Copenhagen Peace Research Institute.</a:t>
            </a:r>
          </a:p>
          <a:p>
            <a:pPr marL="457200" indent="-457200" algn="just">
              <a:buFont typeface="+mj-lt"/>
              <a:buAutoNum type="arabicPeriod"/>
            </a:pPr>
            <a:r>
              <a:rPr lang="en-US" dirty="0" err="1">
                <a:solidFill>
                  <a:schemeClr val="tx1"/>
                </a:solidFill>
                <a:latin typeface="Times New Roman" panose="02020603050405020304" pitchFamily="18" charset="0"/>
                <a:cs typeface="Times New Roman" panose="02020603050405020304" pitchFamily="18" charset="0"/>
              </a:rPr>
              <a:t>Mosala</a:t>
            </a:r>
            <a:r>
              <a:rPr lang="en-US" dirty="0">
                <a:solidFill>
                  <a:schemeClr val="tx1"/>
                </a:solidFill>
                <a:latin typeface="Times New Roman" panose="02020603050405020304" pitchFamily="18" charset="0"/>
                <a:cs typeface="Times New Roman" panose="02020603050405020304" pitchFamily="18" charset="0"/>
              </a:rPr>
              <a:t>, Abram, The Impact of </a:t>
            </a:r>
            <a:r>
              <a:rPr lang="en-US" dirty="0" err="1">
                <a:solidFill>
                  <a:schemeClr val="tx1"/>
                </a:solidFill>
                <a:latin typeface="Times New Roman" panose="02020603050405020304" pitchFamily="18" charset="0"/>
                <a:cs typeface="Times New Roman" panose="02020603050405020304" pitchFamily="18" charset="0"/>
              </a:rPr>
              <a:t>Globalisation</a:t>
            </a:r>
            <a:r>
              <a:rPr lang="en-US" dirty="0">
                <a:solidFill>
                  <a:schemeClr val="tx1"/>
                </a:solidFill>
                <a:latin typeface="Times New Roman" panose="02020603050405020304" pitchFamily="18" charset="0"/>
                <a:cs typeface="Times New Roman" panose="02020603050405020304" pitchFamily="18" charset="0"/>
              </a:rPr>
              <a:t> on Security, Munich, GRIN </a:t>
            </a:r>
            <a:r>
              <a:rPr lang="en-US" dirty="0" err="1">
                <a:solidFill>
                  <a:schemeClr val="tx1"/>
                </a:solidFill>
                <a:latin typeface="Times New Roman" panose="02020603050405020304" pitchFamily="18" charset="0"/>
                <a:cs typeface="Times New Roman" panose="02020603050405020304" pitchFamily="18" charset="0"/>
              </a:rPr>
              <a:t>Verlag</a:t>
            </a:r>
            <a:r>
              <a:rPr lang="en-US" dirty="0">
                <a:solidFill>
                  <a:schemeClr val="tx1"/>
                </a:solidFill>
                <a:latin typeface="Times New Roman" panose="02020603050405020304" pitchFamily="18" charset="0"/>
                <a:cs typeface="Times New Roman" panose="02020603050405020304" pitchFamily="18" charset="0"/>
              </a:rPr>
              <a:t>, 2001. https://www.grin.com/document/376713</a:t>
            </a:r>
          </a:p>
        </p:txBody>
      </p:sp>
    </p:spTree>
    <p:extLst>
      <p:ext uri="{BB962C8B-B14F-4D97-AF65-F5344CB8AC3E}">
        <p14:creationId xmlns:p14="http://schemas.microsoft.com/office/powerpoint/2010/main" val="38514017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8584</TotalTime>
  <Words>923</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Brush Script MT</vt:lpstr>
      <vt:lpstr>Calibri</vt:lpstr>
      <vt:lpstr>Century Schoolbook</vt:lpstr>
      <vt:lpstr>Corbel</vt:lpstr>
      <vt:lpstr>Times New Roman</vt:lpstr>
      <vt:lpstr>Feathered</vt:lpstr>
      <vt:lpstr>PowerPoint Presentation</vt:lpstr>
      <vt:lpstr>PowerPoint Presentation</vt:lpstr>
      <vt:lpstr>New Security Dimensions in the interconnected world. </vt:lpstr>
      <vt:lpstr>New Security Dimensions in the interconnected world </vt:lpstr>
      <vt:lpstr>New Security Dimensions in the interconnected world </vt:lpstr>
      <vt:lpstr>New Security Dimensions in the interconnected world  </vt:lpstr>
      <vt:lpstr>PowerPoint Presentation</vt:lpstr>
      <vt:lpstr>Bibliography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Ameena Blake</dc:creator>
  <cp:lastModifiedBy>Shallaw Mohammed</cp:lastModifiedBy>
  <cp:revision>909</cp:revision>
  <dcterms:created xsi:type="dcterms:W3CDTF">2019-02-05T03:46:34Z</dcterms:created>
  <dcterms:modified xsi:type="dcterms:W3CDTF">2024-02-07T08:10:40Z</dcterms:modified>
</cp:coreProperties>
</file>