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66" r:id="rId2"/>
    <p:sldId id="256" r:id="rId3"/>
    <p:sldId id="257" r:id="rId4"/>
    <p:sldId id="267" r:id="rId5"/>
    <p:sldId id="258" r:id="rId6"/>
    <p:sldId id="268" r:id="rId7"/>
    <p:sldId id="259" r:id="rId8"/>
    <p:sldId id="260"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4" clrIdx="0">
    <p:extLst>
      <p:ext uri="{19B8F6BF-5375-455C-9EA6-DF929625EA0E}">
        <p15:presenceInfo xmlns:p15="http://schemas.microsoft.com/office/powerpoint/2012/main" userId="b2c192f00529ca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llaw Mohammed" userId="b1d209ad1dfac8c9" providerId="LiveId" clId="{D9F2FFB5-7D0D-4F28-BBE8-417115ABB069}"/>
    <pc:docChg chg="custSel modSld">
      <pc:chgData name="Shallaw Mohammed" userId="b1d209ad1dfac8c9" providerId="LiveId" clId="{D9F2FFB5-7D0D-4F28-BBE8-417115ABB069}" dt="2024-03-24T08:28:27.212" v="120" actId="1076"/>
      <pc:docMkLst>
        <pc:docMk/>
      </pc:docMkLst>
      <pc:sldChg chg="modSp mod">
        <pc:chgData name="Shallaw Mohammed" userId="b1d209ad1dfac8c9" providerId="LiveId" clId="{D9F2FFB5-7D0D-4F28-BBE8-417115ABB069}" dt="2024-03-24T08:11:45.802" v="11" actId="255"/>
        <pc:sldMkLst>
          <pc:docMk/>
          <pc:sldMk cId="2689722897" sldId="256"/>
        </pc:sldMkLst>
        <pc:spChg chg="mod">
          <ac:chgData name="Shallaw Mohammed" userId="b1d209ad1dfac8c9" providerId="LiveId" clId="{D9F2FFB5-7D0D-4F28-BBE8-417115ABB069}" dt="2024-03-24T08:11:45.802" v="11" actId="255"/>
          <ac:spMkLst>
            <pc:docMk/>
            <pc:sldMk cId="2689722897" sldId="256"/>
            <ac:spMk id="3" creationId="{00000000-0000-0000-0000-000000000000}"/>
          </ac:spMkLst>
        </pc:spChg>
        <pc:picChg chg="mod">
          <ac:chgData name="Shallaw Mohammed" userId="b1d209ad1dfac8c9" providerId="LiveId" clId="{D9F2FFB5-7D0D-4F28-BBE8-417115ABB069}" dt="2024-03-24T08:11:19.350" v="6" actId="1076"/>
          <ac:picMkLst>
            <pc:docMk/>
            <pc:sldMk cId="2689722897" sldId="256"/>
            <ac:picMk id="2" creationId="{00000000-0000-0000-0000-000000000000}"/>
          </ac:picMkLst>
        </pc:picChg>
      </pc:sldChg>
      <pc:sldChg chg="modSp mod">
        <pc:chgData name="Shallaw Mohammed" userId="b1d209ad1dfac8c9" providerId="LiveId" clId="{D9F2FFB5-7D0D-4F28-BBE8-417115ABB069}" dt="2024-03-24T08:18:51.581" v="21" actId="255"/>
        <pc:sldMkLst>
          <pc:docMk/>
          <pc:sldMk cId="1802085767" sldId="257"/>
        </pc:sldMkLst>
        <pc:spChg chg="mod">
          <ac:chgData name="Shallaw Mohammed" userId="b1d209ad1dfac8c9" providerId="LiveId" clId="{D9F2FFB5-7D0D-4F28-BBE8-417115ABB069}" dt="2024-03-24T08:18:51.581" v="21" actId="255"/>
          <ac:spMkLst>
            <pc:docMk/>
            <pc:sldMk cId="1802085767" sldId="257"/>
            <ac:spMk id="3" creationId="{00000000-0000-0000-0000-000000000000}"/>
          </ac:spMkLst>
        </pc:spChg>
      </pc:sldChg>
      <pc:sldChg chg="modSp mod modCm">
        <pc:chgData name="Shallaw Mohammed" userId="b1d209ad1dfac8c9" providerId="LiveId" clId="{D9F2FFB5-7D0D-4F28-BBE8-417115ABB069}" dt="2024-03-24T08:23:27.818" v="33" actId="5900"/>
        <pc:sldMkLst>
          <pc:docMk/>
          <pc:sldMk cId="2272294282" sldId="258"/>
        </pc:sldMkLst>
        <pc:spChg chg="mod">
          <ac:chgData name="Shallaw Mohammed" userId="b1d209ad1dfac8c9" providerId="LiveId" clId="{D9F2FFB5-7D0D-4F28-BBE8-417115ABB069}" dt="2024-03-24T08:22:41.947" v="32" actId="255"/>
          <ac:spMkLst>
            <pc:docMk/>
            <pc:sldMk cId="2272294282" sldId="258"/>
            <ac:spMk id="3" creationId="{00000000-0000-0000-0000-000000000000}"/>
          </ac:spMkLst>
        </pc:spChg>
        <pc:picChg chg="mod">
          <ac:chgData name="Shallaw Mohammed" userId="b1d209ad1dfac8c9" providerId="LiveId" clId="{D9F2FFB5-7D0D-4F28-BBE8-417115ABB069}" dt="2024-03-24T08:22:30.385" v="30" actId="14100"/>
          <ac:picMkLst>
            <pc:docMk/>
            <pc:sldMk cId="2272294282" sldId="258"/>
            <ac:picMk id="4" creationId="{00000000-0000-0000-0000-000000000000}"/>
          </ac:picMkLst>
        </pc:picChg>
      </pc:sldChg>
      <pc:sldChg chg="modSp mod">
        <pc:chgData name="Shallaw Mohammed" userId="b1d209ad1dfac8c9" providerId="LiveId" clId="{D9F2FFB5-7D0D-4F28-BBE8-417115ABB069}" dt="2024-03-24T08:28:27.212" v="120" actId="1076"/>
        <pc:sldMkLst>
          <pc:docMk/>
          <pc:sldMk cId="360521712" sldId="259"/>
        </pc:sldMkLst>
        <pc:spChg chg="mod">
          <ac:chgData name="Shallaw Mohammed" userId="b1d209ad1dfac8c9" providerId="LiveId" clId="{D9F2FFB5-7D0D-4F28-BBE8-417115ABB069}" dt="2024-03-24T08:28:16.916" v="117" actId="1076"/>
          <ac:spMkLst>
            <pc:docMk/>
            <pc:sldMk cId="360521712" sldId="259"/>
            <ac:spMk id="2" creationId="{00000000-0000-0000-0000-000000000000}"/>
          </ac:spMkLst>
        </pc:spChg>
        <pc:spChg chg="mod">
          <ac:chgData name="Shallaw Mohammed" userId="b1d209ad1dfac8c9" providerId="LiveId" clId="{D9F2FFB5-7D0D-4F28-BBE8-417115ABB069}" dt="2024-03-24T08:28:27.212" v="120" actId="1076"/>
          <ac:spMkLst>
            <pc:docMk/>
            <pc:sldMk cId="360521712" sldId="259"/>
            <ac:spMk id="3" creationId="{00000000-0000-0000-0000-000000000000}"/>
          </ac:spMkLst>
        </pc:spChg>
        <pc:picChg chg="mod">
          <ac:chgData name="Shallaw Mohammed" userId="b1d209ad1dfac8c9" providerId="LiveId" clId="{D9F2FFB5-7D0D-4F28-BBE8-417115ABB069}" dt="2024-03-24T08:28:06.557" v="115" actId="14100"/>
          <ac:picMkLst>
            <pc:docMk/>
            <pc:sldMk cId="360521712" sldId="259"/>
            <ac:picMk id="5" creationId="{00000000-0000-0000-0000-000000000000}"/>
          </ac:picMkLst>
        </pc:picChg>
      </pc:sldChg>
      <pc:sldChg chg="modSp mod modCm">
        <pc:chgData name="Shallaw Mohammed" userId="b1d209ad1dfac8c9" providerId="LiveId" clId="{D9F2FFB5-7D0D-4F28-BBE8-417115ABB069}" dt="2024-03-24T08:21:00.938" v="29"/>
        <pc:sldMkLst>
          <pc:docMk/>
          <pc:sldMk cId="2781465689" sldId="267"/>
        </pc:sldMkLst>
        <pc:spChg chg="mod">
          <ac:chgData name="Shallaw Mohammed" userId="b1d209ad1dfac8c9" providerId="LiveId" clId="{D9F2FFB5-7D0D-4F28-BBE8-417115ABB069}" dt="2024-03-24T08:20:13.435" v="28" actId="20577"/>
          <ac:spMkLst>
            <pc:docMk/>
            <pc:sldMk cId="2781465689" sldId="267"/>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4-01T12:12:12.924" idx="1">
    <p:pos x="2995" y="3784"/>
    <p:text>the action of discouraging an action or event through instilling doubt or fear of the consequences.
"nuclear missiles remain the main deterrence against possible aggression</p:text>
    <p:extLst>
      <p:ext uri="{C676402C-5697-4E1C-873F-D02D1690AC5C}">
        <p15:threadingInfo xmlns:p15="http://schemas.microsoft.com/office/powerpoint/2012/main" timeZoneBias="-180"/>
      </p:ext>
    </p:extLst>
  </p:cm>
  <p:cm authorId="1" dt="2023-04-01T12:57:42.801" idx="3">
    <p:pos x="2995" y="3880"/>
    <p:text>Fundamentally, Iran’s defense posture is based on deterrence</p:text>
    <p:extLst>
      <p:ext uri="{C676402C-5697-4E1C-873F-D02D1690AC5C}">
        <p15:threadingInfo xmlns:p15="http://schemas.microsoft.com/office/powerpoint/2012/main" timeZoneBias="-18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4-01T12:16:45.666" idx="2">
    <p:pos x="5441" y="2426"/>
    <p:text>A slogan is a memorable motto or phrase used in a clan, political, commercial, religious</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4-05T23:05:19.499" idx="4">
    <p:pos x="6228" y="3285"/>
    <p:text>A pariah state (also called an international pariah or a global pariah) is a nation considered to be an outcast in the international community. A pariah state may face international isolation, sanctions or even an invasion by nations who find its policies, actions, or even its very existence unacceptable.</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7315940-B5CA-4925-8329-77B8D4D54413}" type="datetimeFigureOut">
              <a:rPr lang="en-US" smtClean="0"/>
              <a:t>3/24/2024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CCBEBF8-23B9-4548-A6DF-0867C4D8FE0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140556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15940-B5CA-4925-8329-77B8D4D5441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EBF8-23B9-4548-A6DF-0867C4D8FE09}" type="slidenum">
              <a:rPr lang="en-US" smtClean="0"/>
              <a:t>‹#›</a:t>
            </a:fld>
            <a:endParaRPr lang="en-US"/>
          </a:p>
        </p:txBody>
      </p:sp>
    </p:spTree>
    <p:extLst>
      <p:ext uri="{BB962C8B-B14F-4D97-AF65-F5344CB8AC3E}">
        <p14:creationId xmlns:p14="http://schemas.microsoft.com/office/powerpoint/2010/main" val="285058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15940-B5CA-4925-8329-77B8D4D5441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EBF8-23B9-4548-A6DF-0867C4D8FE09}" type="slidenum">
              <a:rPr lang="en-US" smtClean="0"/>
              <a:t>‹#›</a:t>
            </a:fld>
            <a:endParaRPr lang="en-US"/>
          </a:p>
        </p:txBody>
      </p:sp>
    </p:spTree>
    <p:extLst>
      <p:ext uri="{BB962C8B-B14F-4D97-AF65-F5344CB8AC3E}">
        <p14:creationId xmlns:p14="http://schemas.microsoft.com/office/powerpoint/2010/main" val="17064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15940-B5CA-4925-8329-77B8D4D5441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EBF8-23B9-4548-A6DF-0867C4D8FE09}" type="slidenum">
              <a:rPr lang="en-US" smtClean="0"/>
              <a:t>‹#›</a:t>
            </a:fld>
            <a:endParaRPr lang="en-US"/>
          </a:p>
        </p:txBody>
      </p:sp>
    </p:spTree>
    <p:extLst>
      <p:ext uri="{BB962C8B-B14F-4D97-AF65-F5344CB8AC3E}">
        <p14:creationId xmlns:p14="http://schemas.microsoft.com/office/powerpoint/2010/main" val="2943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7315940-B5CA-4925-8329-77B8D4D54413}" type="datetimeFigureOut">
              <a:rPr lang="en-US" smtClean="0"/>
              <a:t>3/24/2024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CCBEBF8-23B9-4548-A6DF-0867C4D8FE0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649059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15940-B5CA-4925-8329-77B8D4D54413}"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BEBF8-23B9-4548-A6DF-0867C4D8FE09}" type="slidenum">
              <a:rPr lang="en-US" smtClean="0"/>
              <a:t>‹#›</a:t>
            </a:fld>
            <a:endParaRPr lang="en-US"/>
          </a:p>
        </p:txBody>
      </p:sp>
    </p:spTree>
    <p:extLst>
      <p:ext uri="{BB962C8B-B14F-4D97-AF65-F5344CB8AC3E}">
        <p14:creationId xmlns:p14="http://schemas.microsoft.com/office/powerpoint/2010/main" val="193544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315940-B5CA-4925-8329-77B8D4D54413}"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BEBF8-23B9-4548-A6DF-0867C4D8FE09}" type="slidenum">
              <a:rPr lang="en-US" smtClean="0"/>
              <a:t>‹#›</a:t>
            </a:fld>
            <a:endParaRPr lang="en-US"/>
          </a:p>
        </p:txBody>
      </p:sp>
    </p:spTree>
    <p:extLst>
      <p:ext uri="{BB962C8B-B14F-4D97-AF65-F5344CB8AC3E}">
        <p14:creationId xmlns:p14="http://schemas.microsoft.com/office/powerpoint/2010/main" val="175340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15940-B5CA-4925-8329-77B8D4D54413}"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BEBF8-23B9-4548-A6DF-0867C4D8FE09}" type="slidenum">
              <a:rPr lang="en-US" smtClean="0"/>
              <a:t>‹#›</a:t>
            </a:fld>
            <a:endParaRPr lang="en-US"/>
          </a:p>
        </p:txBody>
      </p:sp>
    </p:spTree>
    <p:extLst>
      <p:ext uri="{BB962C8B-B14F-4D97-AF65-F5344CB8AC3E}">
        <p14:creationId xmlns:p14="http://schemas.microsoft.com/office/powerpoint/2010/main" val="231253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15940-B5CA-4925-8329-77B8D4D54413}"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BEBF8-23B9-4548-A6DF-0867C4D8FE09}" type="slidenum">
              <a:rPr lang="en-US" smtClean="0"/>
              <a:t>‹#›</a:t>
            </a:fld>
            <a:endParaRPr lang="en-US"/>
          </a:p>
        </p:txBody>
      </p:sp>
    </p:spTree>
    <p:extLst>
      <p:ext uri="{BB962C8B-B14F-4D97-AF65-F5344CB8AC3E}">
        <p14:creationId xmlns:p14="http://schemas.microsoft.com/office/powerpoint/2010/main" val="138373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7315940-B5CA-4925-8329-77B8D4D54413}" type="datetimeFigureOut">
              <a:rPr lang="en-US" smtClean="0"/>
              <a:t>3/24/2024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CCBEBF8-23B9-4548-A6DF-0867C4D8FE0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883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7315940-B5CA-4925-8329-77B8D4D54413}" type="datetimeFigureOut">
              <a:rPr lang="en-US" smtClean="0"/>
              <a:t>3/24/2024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CCBEBF8-23B9-4548-A6DF-0867C4D8FE0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06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7315940-B5CA-4925-8329-77B8D4D54413}" type="datetimeFigureOut">
              <a:rPr lang="en-US" smtClean="0"/>
              <a:t>3/24/2024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CCBEBF8-23B9-4548-A6DF-0867C4D8FE0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35243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allaw.mohammed@su.edu.kr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hallaw.mohammed@su.edu.kr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7701" y="1613908"/>
            <a:ext cx="7948749" cy="1200329"/>
          </a:xfrm>
          <a:prstGeom prst="rect">
            <a:avLst/>
          </a:prstGeom>
          <a:solidFill>
            <a:schemeClr val="accent2">
              <a:lumMod val="40000"/>
              <a:lumOff val="60000"/>
            </a:schemeClr>
          </a:solid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Contemporary policies and issues of national security</a:t>
            </a:r>
          </a:p>
        </p:txBody>
      </p:sp>
      <p:sp>
        <p:nvSpPr>
          <p:cNvPr id="6" name="TextBox 5"/>
          <p:cNvSpPr txBox="1"/>
          <p:nvPr/>
        </p:nvSpPr>
        <p:spPr>
          <a:xfrm>
            <a:off x="822960" y="3816947"/>
            <a:ext cx="11263727" cy="2800767"/>
          </a:xfrm>
          <a:prstGeom prst="rect">
            <a:avLst/>
          </a:prstGeom>
          <a:solidFill>
            <a:schemeClr val="accent2">
              <a:lumMod val="40000"/>
              <a:lumOff val="60000"/>
            </a:schemeClr>
          </a:solid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Iran’s National Security </a:t>
            </a:r>
            <a:r>
              <a:rPr lang="en-US" sz="3600" b="1" dirty="0">
                <a:solidFill>
                  <a:srgbClr val="C00000"/>
                </a:solidFill>
                <a:latin typeface="Times New Roman" panose="02020603050405020304" pitchFamily="18" charset="0"/>
                <a:cs typeface="Times New Roman" panose="02020603050405020304" pitchFamily="18" charset="0"/>
              </a:rPr>
              <a:t>Part I</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dirty="0">
                <a:solidFill>
                  <a:srgbClr val="002060"/>
                </a:solidFill>
                <a:latin typeface="Times New Roman" panose="02020603050405020304" pitchFamily="18" charset="0"/>
                <a:cs typeface="Times New Roman" panose="02020603050405020304" pitchFamily="18" charset="0"/>
              </a:rPr>
              <a:t>Dr. Shallaw A Mohammed</a:t>
            </a: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r>
              <a:rPr lang="en-US" sz="2800" dirty="0" err="1">
                <a:solidFill>
                  <a:srgbClr val="0070C0"/>
                </a:solidFill>
                <a:latin typeface="Times New Roman" panose="02020603050405020304" pitchFamily="18" charset="0"/>
                <a:cs typeface="Times New Roman" panose="02020603050405020304" pitchFamily="18" charset="0"/>
                <a:hlinkClick r:id="rId2"/>
              </a:rPr>
              <a:t>Shallaw.mohammed@su.edu.krd</a:t>
            </a:r>
            <a:r>
              <a:rPr lang="en-US" sz="2800" dirty="0">
                <a:solidFill>
                  <a:srgbClr val="0070C0"/>
                </a:solidFill>
                <a:latin typeface="Times New Roman" panose="02020603050405020304" pitchFamily="18" charset="0"/>
                <a:cs typeface="Times New Roman" panose="02020603050405020304" pitchFamily="18" charset="0"/>
              </a:rPr>
              <a:t> </a:t>
            </a:r>
          </a:p>
          <a:p>
            <a:pPr algn="ctr"/>
            <a:r>
              <a:rPr lang="en-US" sz="2800" dirty="0">
                <a:solidFill>
                  <a:srgbClr val="002060"/>
                </a:solidFill>
                <a:latin typeface="Times New Roman" panose="02020603050405020304" pitchFamily="18" charset="0"/>
                <a:cs typeface="Times New Roman" panose="02020603050405020304" pitchFamily="18" charset="0"/>
              </a:rPr>
              <a:t>Spring Semester (2024)</a:t>
            </a:r>
          </a:p>
        </p:txBody>
      </p:sp>
      <p:pic>
        <p:nvPicPr>
          <p:cNvPr id="7"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912" t="2588" r="7883" b="2749"/>
          <a:stretch/>
        </p:blipFill>
        <p:spPr>
          <a:xfrm>
            <a:off x="118872" y="246889"/>
            <a:ext cx="1929384" cy="1874519"/>
          </a:xfrm>
        </p:spPr>
      </p:pic>
      <p:sp>
        <p:nvSpPr>
          <p:cNvPr id="8" name="Title 1"/>
          <p:cNvSpPr txBox="1">
            <a:spLocks/>
          </p:cNvSpPr>
          <p:nvPr/>
        </p:nvSpPr>
        <p:spPr>
          <a:xfrm>
            <a:off x="7172960" y="149023"/>
            <a:ext cx="4913727" cy="123277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err="1">
                <a:solidFill>
                  <a:srgbClr val="002060"/>
                </a:solidFill>
                <a:latin typeface="Times New Roman" panose="02020603050405020304" pitchFamily="18" charset="0"/>
                <a:cs typeface="Times New Roman" panose="02020603050405020304" pitchFamily="18" charset="0"/>
              </a:rPr>
              <a:t>Salahaddin</a:t>
            </a:r>
            <a:r>
              <a:rPr lang="en-US" sz="2000" b="1" dirty="0">
                <a:solidFill>
                  <a:srgbClr val="002060"/>
                </a:solidFill>
                <a:latin typeface="Times New Roman" panose="02020603050405020304" pitchFamily="18" charset="0"/>
                <a:cs typeface="Times New Roman" panose="02020603050405020304" pitchFamily="18" charset="0"/>
              </a:rPr>
              <a:t> University/ College of Political Science</a:t>
            </a:r>
            <a:br>
              <a:rPr lang="en-US" sz="2000"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D. Diplomacy &amp; International Relations </a:t>
            </a:r>
            <a:endParaRPr lang="en-US" sz="1800" dirty="0"/>
          </a:p>
        </p:txBody>
      </p:sp>
    </p:spTree>
    <p:extLst>
      <p:ext uri="{BB962C8B-B14F-4D97-AF65-F5344CB8AC3E}">
        <p14:creationId xmlns:p14="http://schemas.microsoft.com/office/powerpoint/2010/main" val="360057051"/>
      </p:ext>
    </p:extLst>
  </p:cSld>
  <p:clrMapOvr>
    <a:masterClrMapping/>
  </p:clrMapOvr>
  <mc:AlternateContent xmlns:mc="http://schemas.openxmlformats.org/markup-compatibility/2006" xmlns:p14="http://schemas.microsoft.com/office/powerpoint/2010/main">
    <mc:Choice Requires="p14">
      <p:transition spd="slow" p14:dur="42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364" y="159328"/>
            <a:ext cx="10506364" cy="1133856"/>
          </a:xfrm>
          <a:solidFill>
            <a:schemeClr val="accent6">
              <a:lumMod val="20000"/>
              <a:lumOff val="80000"/>
            </a:schemeClr>
          </a:solidFill>
        </p:spPr>
        <p:txBody>
          <a:bodyPr>
            <a:norm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Why does nuclear weapons have become an indispensable issue in Iran’s security policies?</a:t>
            </a:r>
            <a:endParaRPr lang="en-US" sz="3200" b="1" dirty="0">
              <a:solidFill>
                <a:srgbClr val="C00000"/>
              </a:solidFill>
            </a:endParaRPr>
          </a:p>
        </p:txBody>
      </p:sp>
      <p:sp>
        <p:nvSpPr>
          <p:cNvPr id="3" name="Content Placeholder 2"/>
          <p:cNvSpPr>
            <a:spLocks noGrp="1"/>
          </p:cNvSpPr>
          <p:nvPr>
            <p:ph idx="1"/>
          </p:nvPr>
        </p:nvSpPr>
        <p:spPr>
          <a:xfrm>
            <a:off x="706582" y="1436254"/>
            <a:ext cx="7680334" cy="5315528"/>
          </a:xfrm>
          <a:solidFill>
            <a:schemeClr val="tx2">
              <a:lumMod val="10000"/>
              <a:lumOff val="90000"/>
            </a:schemeClr>
          </a:solidFill>
        </p:spPr>
        <p:txBody>
          <a:bodyPr>
            <a:noAutofit/>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The US government has taken the list of countries that have nuclear weapons in the framework of the Bush Doctrine and Preventive War strategy and that have links to terrorist organizations to rogue countries and they have also been described as “Axis of Evil] In particular, the Middle East countries, Iran and Syria, the increased pressure of the invasion of Iraq and the military forces of US further threatened Iran. Iran understands that it is not enough to deter the conventional power of the US after this occupation, and that it should plan its defense for an asymmetric war strategy. </a:t>
            </a:r>
          </a:p>
          <a:p>
            <a:pPr algn="just"/>
            <a:r>
              <a:rPr lang="en-US" dirty="0">
                <a:solidFill>
                  <a:schemeClr val="tx1"/>
                </a:solidFill>
                <a:latin typeface="Times New Roman" panose="02020603050405020304" pitchFamily="18" charset="0"/>
                <a:cs typeface="Times New Roman" panose="02020603050405020304" pitchFamily="18" charset="0"/>
              </a:rPr>
              <a:t>For this reason, nuclear weapons have become an indispensable issue in Iran’s security policies. Iran is perceiving the greatest threat to national security from within the country. The most obvious of these threats is economic problems. The Iranian economy is experiencing great difficulties due to embargos, intense military expenditures and commercial problems. The ongoing adverse effects of the Iran-Iraq War, the petroleum-dependent economy, the economic and political embargoes imposed by the US both affect Iran’s security policy and cause social problems</a:t>
            </a:r>
            <a:r>
              <a:rPr lang="en-US" sz="1800" dirty="0">
                <a:solidFill>
                  <a:schemeClr val="tx1"/>
                </a:solidFill>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884" y="1436254"/>
            <a:ext cx="3510116" cy="5315528"/>
          </a:xfrm>
          <a:prstGeom prst="rect">
            <a:avLst/>
          </a:prstGeom>
        </p:spPr>
      </p:pic>
    </p:spTree>
    <p:extLst>
      <p:ext uri="{BB962C8B-B14F-4D97-AF65-F5344CB8AC3E}">
        <p14:creationId xmlns:p14="http://schemas.microsoft.com/office/powerpoint/2010/main" val="122797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3437" y="442684"/>
            <a:ext cx="6235192" cy="6110515"/>
          </a:xfrm>
          <a:solidFill>
            <a:schemeClr val="tx2">
              <a:lumMod val="10000"/>
              <a:lumOff val="90000"/>
            </a:schemeClr>
          </a:solidFill>
        </p:spPr>
        <p:txBody>
          <a:bodyPr>
            <a:normAutofit/>
          </a:bodyPr>
          <a:lstStyle/>
          <a:p>
            <a:pPr algn="just"/>
            <a:r>
              <a:rPr lang="en-US" sz="2400" b="1" u="sng" dirty="0">
                <a:latin typeface="Times New Roman" panose="02020603050405020304" pitchFamily="18" charset="0"/>
                <a:cs typeface="Times New Roman" panose="02020603050405020304" pitchFamily="18" charset="0"/>
              </a:rPr>
              <a:t>Outline:</a:t>
            </a:r>
          </a:p>
          <a:p>
            <a:pPr algn="just"/>
            <a:r>
              <a:rPr lang="en-US" sz="2400" dirty="0">
                <a:latin typeface="Times New Roman" panose="02020603050405020304" pitchFamily="18" charset="0"/>
                <a:cs typeface="Times New Roman" panose="02020603050405020304" pitchFamily="18" charset="0"/>
              </a:rPr>
              <a:t>The main questions to be answered in this topic are:</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What is Iran's conceptualization of security?</a:t>
            </a:r>
          </a:p>
          <a:p>
            <a:pPr algn="just"/>
            <a:r>
              <a:rPr lang="en-US" sz="2400" dirty="0">
                <a:latin typeface="Times New Roman" panose="02020603050405020304" pitchFamily="18" charset="0"/>
                <a:cs typeface="Times New Roman" panose="02020603050405020304" pitchFamily="18" charset="0"/>
              </a:rPr>
              <a:t>Does Iran have a definition of a particular security threat?</a:t>
            </a:r>
          </a:p>
          <a:p>
            <a:pPr algn="just"/>
            <a:r>
              <a:rPr lang="en-US" sz="2400" dirty="0">
                <a:latin typeface="Times New Roman" panose="02020603050405020304" pitchFamily="18" charset="0"/>
                <a:cs typeface="Times New Roman" panose="02020603050405020304" pitchFamily="18" charset="0"/>
              </a:rPr>
              <a:t> What are the methods and tools to deal with these threats?</a:t>
            </a:r>
          </a:p>
          <a:p>
            <a:pPr algn="just"/>
            <a:r>
              <a:rPr lang="en-US" sz="2400" dirty="0">
                <a:latin typeface="Times New Roman" panose="02020603050405020304" pitchFamily="18" charset="0"/>
                <a:cs typeface="Times New Roman" panose="02020603050405020304" pitchFamily="18" charset="0"/>
              </a:rPr>
              <a:t> From which parameters does the national security definition be made? </a:t>
            </a:r>
          </a:p>
          <a:p>
            <a:pPr algn="just"/>
            <a:r>
              <a:rPr lang="en-US" sz="2400" dirty="0">
                <a:solidFill>
                  <a:srgbClr val="002060"/>
                </a:solidFill>
                <a:latin typeface="Times New Roman" panose="02020603050405020304" pitchFamily="18" charset="0"/>
                <a:cs typeface="Times New Roman" panose="02020603050405020304" pitchFamily="18" charset="0"/>
              </a:rPr>
              <a:t>What role does the military and economic capacity play in Iran's national security strategy?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51542"/>
            <a:ext cx="4693920" cy="6001658"/>
          </a:xfrm>
          <a:prstGeom prst="rect">
            <a:avLst/>
          </a:prstGeom>
        </p:spPr>
      </p:pic>
    </p:spTree>
    <p:extLst>
      <p:ext uri="{BB962C8B-B14F-4D97-AF65-F5344CB8AC3E}">
        <p14:creationId xmlns:p14="http://schemas.microsoft.com/office/powerpoint/2010/main" val="268972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9696" y="793495"/>
            <a:ext cx="10387584" cy="5803247"/>
          </a:xfrm>
          <a:solidFill>
            <a:schemeClr val="tx2">
              <a:lumMod val="10000"/>
              <a:lumOff val="90000"/>
            </a:schemeClr>
          </a:solidFill>
        </p:spPr>
        <p:txBody>
          <a:bodyPr>
            <a:normAutofit/>
          </a:bodyPr>
          <a:lstStyle/>
          <a:p>
            <a:pPr algn="just"/>
            <a:r>
              <a:rPr lang="en-US" sz="2400" dirty="0">
                <a:latin typeface="Times New Roman" panose="02020603050405020304" pitchFamily="18" charset="0"/>
                <a:cs typeface="Times New Roman" panose="02020603050405020304" pitchFamily="18" charset="0"/>
              </a:rPr>
              <a:t>The most basic national interest of states is to protect the “</a:t>
            </a:r>
            <a:r>
              <a:rPr lang="en-US" sz="2400" b="1" dirty="0">
                <a:latin typeface="Times New Roman" panose="02020603050405020304" pitchFamily="18" charset="0"/>
                <a:cs typeface="Times New Roman" panose="02020603050405020304" pitchFamily="18" charset="0"/>
              </a:rPr>
              <a:t>self-existence</a:t>
            </a:r>
            <a:r>
              <a:rPr lang="en-US" sz="2400" dirty="0">
                <a:latin typeface="Times New Roman" panose="02020603050405020304" pitchFamily="18" charset="0"/>
                <a:cs typeface="Times New Roman" panose="02020603050405020304" pitchFamily="18" charset="0"/>
              </a:rPr>
              <a:t>”, that is to protect the national security of the country. </a:t>
            </a:r>
          </a:p>
          <a:p>
            <a:pPr algn="just"/>
            <a:r>
              <a:rPr lang="en-US" sz="2400" b="1" dirty="0">
                <a:latin typeface="Times New Roman" panose="02020603050405020304" pitchFamily="18" charset="0"/>
                <a:cs typeface="Times New Roman" panose="02020603050405020304" pitchFamily="18" charset="0"/>
              </a:rPr>
              <a:t>We can divide the factors that provide national security into two factors: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First: </a:t>
            </a:r>
            <a:r>
              <a:rPr lang="en-US" sz="2400" dirty="0">
                <a:latin typeface="Times New Roman" panose="02020603050405020304" pitchFamily="18" charset="0"/>
                <a:cs typeface="Times New Roman" panose="02020603050405020304" pitchFamily="18" charset="0"/>
              </a:rPr>
              <a:t>is the </a:t>
            </a:r>
            <a:r>
              <a:rPr lang="en-US" sz="2400" b="1" dirty="0">
                <a:latin typeface="Times New Roman" panose="02020603050405020304" pitchFamily="18" charset="0"/>
                <a:cs typeface="Times New Roman" panose="02020603050405020304" pitchFamily="18" charset="0"/>
              </a:rPr>
              <a:t>natural factors </a:t>
            </a:r>
            <a:r>
              <a:rPr lang="en-US" sz="2400" dirty="0">
                <a:latin typeface="Times New Roman" panose="02020603050405020304" pitchFamily="18" charset="0"/>
                <a:cs typeface="Times New Roman" panose="02020603050405020304" pitchFamily="18" charset="0"/>
              </a:rPr>
              <a:t>such as </a:t>
            </a:r>
            <a:r>
              <a:rPr lang="en-US" sz="2400" dirty="0">
                <a:solidFill>
                  <a:srgbClr val="C00000"/>
                </a:solidFill>
                <a:latin typeface="Times New Roman" panose="02020603050405020304" pitchFamily="18" charset="0"/>
                <a:cs typeface="Times New Roman" panose="02020603050405020304" pitchFamily="18" charset="0"/>
              </a:rPr>
              <a:t>the </a:t>
            </a:r>
            <a:r>
              <a:rPr lang="en-US" sz="2400" b="1" dirty="0">
                <a:solidFill>
                  <a:srgbClr val="C00000"/>
                </a:solidFill>
                <a:latin typeface="Times New Roman" panose="02020603050405020304" pitchFamily="18" charset="0"/>
                <a:cs typeface="Times New Roman" panose="02020603050405020304" pitchFamily="18" charset="0"/>
              </a:rPr>
              <a:t>emergence of the countries </a:t>
            </a:r>
            <a:r>
              <a:rPr lang="en-US" sz="2400" dirty="0">
                <a:latin typeface="Times New Roman" panose="02020603050405020304" pitchFamily="18" charset="0"/>
                <a:cs typeface="Times New Roman" panose="02020603050405020304" pitchFamily="18" charset="0"/>
              </a:rPr>
              <a:t>or the </a:t>
            </a:r>
            <a:r>
              <a:rPr lang="en-US" sz="2400" b="1" dirty="0">
                <a:latin typeface="Times New Roman" panose="02020603050405020304" pitchFamily="18" charset="0"/>
                <a:cs typeface="Times New Roman" panose="02020603050405020304" pitchFamily="18" charset="0"/>
              </a:rPr>
              <a:t>geography</a:t>
            </a:r>
            <a:r>
              <a:rPr lang="en-US" sz="2400" dirty="0">
                <a:latin typeface="Times New Roman" panose="02020603050405020304" pitchFamily="18" charset="0"/>
                <a:cs typeface="Times New Roman" panose="02020603050405020304" pitchFamily="18" charset="0"/>
              </a:rPr>
              <a:t> (territorial integrity), the </a:t>
            </a:r>
            <a:r>
              <a:rPr lang="en-US" sz="2400" b="1" dirty="0">
                <a:solidFill>
                  <a:srgbClr val="C00000"/>
                </a:solidFill>
                <a:latin typeface="Times New Roman" panose="02020603050405020304" pitchFamily="18" charset="0"/>
                <a:cs typeface="Times New Roman" panose="02020603050405020304" pitchFamily="18" charset="0"/>
              </a:rPr>
              <a:t>understanding of military service</a:t>
            </a:r>
            <a:r>
              <a:rPr lang="en-US" sz="2400" dirty="0">
                <a:latin typeface="Times New Roman" panose="02020603050405020304" pitchFamily="18" charset="0"/>
                <a:cs typeface="Times New Roman" panose="02020603050405020304" pitchFamily="18" charset="0"/>
              </a:rPr>
              <a:t>, the </a:t>
            </a:r>
            <a:r>
              <a:rPr lang="en-US" sz="2400" b="1" dirty="0">
                <a:solidFill>
                  <a:srgbClr val="C00000"/>
                </a:solidFill>
                <a:latin typeface="Times New Roman" panose="02020603050405020304" pitchFamily="18" charset="0"/>
                <a:cs typeface="Times New Roman" panose="02020603050405020304" pitchFamily="18" charset="0"/>
              </a:rPr>
              <a:t>unity and solidarity of the nation</a:t>
            </a:r>
            <a:r>
              <a:rPr lang="en-US" sz="2400" b="1" dirty="0">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The second </a:t>
            </a:r>
            <a:r>
              <a:rPr lang="en-US" sz="2400" dirty="0">
                <a:latin typeface="Times New Roman" panose="02020603050405020304" pitchFamily="18" charset="0"/>
                <a:cs typeface="Times New Roman" panose="02020603050405020304" pitchFamily="18" charset="0"/>
              </a:rPr>
              <a:t>is the </a:t>
            </a:r>
            <a:r>
              <a:rPr lang="en-US" sz="2400" b="1" dirty="0">
                <a:latin typeface="Times New Roman" panose="02020603050405020304" pitchFamily="18" charset="0"/>
                <a:cs typeface="Times New Roman" panose="02020603050405020304" pitchFamily="18" charset="0"/>
              </a:rPr>
              <a:t>legal factors </a:t>
            </a:r>
            <a:r>
              <a:rPr lang="en-US" sz="2400" dirty="0">
                <a:latin typeface="Times New Roman" panose="02020603050405020304" pitchFamily="18" charset="0"/>
                <a:cs typeface="Times New Roman" panose="02020603050405020304" pitchFamily="18" charset="0"/>
              </a:rPr>
              <a:t>such </a:t>
            </a:r>
            <a:r>
              <a:rPr lang="en-US" sz="2400" dirty="0">
                <a:solidFill>
                  <a:srgbClr val="C00000"/>
                </a:solidFill>
                <a:latin typeface="Times New Roman" panose="02020603050405020304" pitchFamily="18" charset="0"/>
                <a:cs typeface="Times New Roman" panose="02020603050405020304" pitchFamily="18" charset="0"/>
              </a:rPr>
              <a:t>as </a:t>
            </a:r>
            <a:r>
              <a:rPr lang="en-US" sz="2400" b="1" dirty="0">
                <a:solidFill>
                  <a:srgbClr val="C00000"/>
                </a:solidFill>
                <a:latin typeface="Times New Roman" panose="02020603050405020304" pitchFamily="18" charset="0"/>
                <a:cs typeface="Times New Roman" panose="02020603050405020304" pitchFamily="18" charset="0"/>
              </a:rPr>
              <a:t>contracts between countries</a:t>
            </a:r>
            <a:r>
              <a:rPr lang="en-US" sz="2400" dirty="0">
                <a:latin typeface="Times New Roman" panose="02020603050405020304" pitchFamily="18" charset="0"/>
                <a:cs typeface="Times New Roman" panose="02020603050405020304" pitchFamily="18" charset="0"/>
              </a:rPr>
              <a:t>, treaties of </a:t>
            </a:r>
            <a:r>
              <a:rPr lang="en-US" sz="2400" b="1" dirty="0">
                <a:solidFill>
                  <a:srgbClr val="C00000"/>
                </a:solidFill>
                <a:latin typeface="Times New Roman" panose="02020603050405020304" pitchFamily="18" charset="0"/>
                <a:cs typeface="Times New Roman" panose="02020603050405020304" pitchFamily="18" charset="0"/>
              </a:rPr>
              <a:t>disarmament</a:t>
            </a:r>
            <a:r>
              <a:rPr lang="en-US" sz="2400" dirty="0">
                <a:latin typeface="Times New Roman" panose="02020603050405020304" pitchFamily="18" charset="0"/>
                <a:cs typeface="Times New Roman" panose="02020603050405020304" pitchFamily="18" charset="0"/>
              </a:rPr>
              <a:t>, and </a:t>
            </a:r>
            <a:r>
              <a:rPr lang="en-US" sz="2400" b="1" dirty="0">
                <a:solidFill>
                  <a:srgbClr val="C00000"/>
                </a:solidFill>
                <a:latin typeface="Times New Roman" panose="02020603050405020304" pitchFamily="18" charset="0"/>
                <a:cs typeface="Times New Roman" panose="02020603050405020304" pitchFamily="18" charset="0"/>
              </a:rPr>
              <a:t>alliances</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So, for examining </a:t>
            </a:r>
            <a:r>
              <a:rPr lang="en-US" sz="2400" b="1" dirty="0">
                <a:latin typeface="Times New Roman" panose="02020603050405020304" pitchFamily="18" charset="0"/>
                <a:cs typeface="Times New Roman" panose="02020603050405020304" pitchFamily="18" charset="0"/>
              </a:rPr>
              <a:t>Iran’s national security strategy</a:t>
            </a:r>
            <a:r>
              <a:rPr lang="en-US" sz="2400" dirty="0">
                <a:latin typeface="Times New Roman" panose="02020603050405020304" pitchFamily="18" charset="0"/>
                <a:cs typeface="Times New Roman" panose="02020603050405020304" pitchFamily="18" charset="0"/>
              </a:rPr>
              <a:t>, the concepts of national security, </a:t>
            </a:r>
            <a:r>
              <a:rPr lang="en-US" sz="2400" b="1" dirty="0">
                <a:latin typeface="Times New Roman" panose="02020603050405020304" pitchFamily="18" charset="0"/>
                <a:cs typeface="Times New Roman" panose="02020603050405020304" pitchFamily="18" charset="0"/>
              </a:rPr>
              <a:t>power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peace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conflict</a:t>
            </a:r>
            <a:r>
              <a:rPr lang="en-US" sz="2400" dirty="0">
                <a:latin typeface="Times New Roman" panose="02020603050405020304" pitchFamily="18" charset="0"/>
                <a:cs typeface="Times New Roman" panose="02020603050405020304" pitchFamily="18" charset="0"/>
              </a:rPr>
              <a:t>, as well as the concept of “</a:t>
            </a:r>
            <a:r>
              <a:rPr lang="en-US" sz="2400" b="1" dirty="0">
                <a:latin typeface="Times New Roman" panose="02020603050405020304" pitchFamily="18" charset="0"/>
                <a:cs typeface="Times New Roman" panose="02020603050405020304" pitchFamily="18" charset="0"/>
              </a:rPr>
              <a:t>capacity</a:t>
            </a:r>
            <a:r>
              <a:rPr lang="en-US" sz="2400" dirty="0">
                <a:latin typeface="Times New Roman" panose="02020603050405020304" pitchFamily="18" charset="0"/>
                <a:cs typeface="Times New Roman" panose="02020603050405020304" pitchFamily="18" charset="0"/>
              </a:rPr>
              <a:t>” are important to be considered. </a:t>
            </a:r>
          </a:p>
        </p:txBody>
      </p:sp>
      <p:sp>
        <p:nvSpPr>
          <p:cNvPr id="2" name="TextBox 1"/>
          <p:cNvSpPr txBox="1"/>
          <p:nvPr/>
        </p:nvSpPr>
        <p:spPr>
          <a:xfrm>
            <a:off x="2286000" y="172720"/>
            <a:ext cx="9286240" cy="523220"/>
          </a:xfrm>
          <a:prstGeom prst="rect">
            <a:avLst/>
          </a:prstGeom>
          <a:solidFill>
            <a:schemeClr val="accent6">
              <a:lumMod val="20000"/>
              <a:lumOff val="80000"/>
            </a:schemeClr>
          </a:solid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Iran’s National Security Strategy and Threat Perceptions</a:t>
            </a:r>
          </a:p>
        </p:txBody>
      </p:sp>
    </p:spTree>
    <p:extLst>
      <p:ext uri="{BB962C8B-B14F-4D97-AF65-F5344CB8AC3E}">
        <p14:creationId xmlns:p14="http://schemas.microsoft.com/office/powerpoint/2010/main" val="180208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8080" y="863600"/>
            <a:ext cx="9845040" cy="5791199"/>
          </a:xfrm>
          <a:solidFill>
            <a:schemeClr val="tx2">
              <a:lumMod val="10000"/>
              <a:lumOff val="90000"/>
            </a:schemeClr>
          </a:solidFill>
        </p:spPr>
        <p:txBody>
          <a:bodyPr>
            <a:normAutofit/>
          </a:bodyPr>
          <a:lstStyle/>
          <a:p>
            <a:pPr algn="just"/>
            <a:r>
              <a:rPr lang="en-US" dirty="0">
                <a:latin typeface="Times New Roman" panose="02020603050405020304" pitchFamily="18" charset="0"/>
                <a:cs typeface="Times New Roman" panose="02020603050405020304" pitchFamily="18" charset="0"/>
              </a:rPr>
              <a:t>Iran's national security strategy and political discourse totally changed after the 1979 Islamic Revolution. The </a:t>
            </a:r>
            <a:r>
              <a:rPr lang="en-US" b="1" dirty="0">
                <a:solidFill>
                  <a:srgbClr val="C00000"/>
                </a:solidFill>
                <a:latin typeface="Times New Roman" panose="02020603050405020304" pitchFamily="18" charset="0"/>
                <a:cs typeface="Times New Roman" panose="02020603050405020304" pitchFamily="18" charset="0"/>
              </a:rPr>
              <a:t>security strategies </a:t>
            </a:r>
            <a:r>
              <a:rPr lang="en-US" dirty="0">
                <a:latin typeface="Times New Roman" panose="02020603050405020304" pitchFamily="18" charset="0"/>
                <a:cs typeface="Times New Roman" panose="02020603050405020304" pitchFamily="18" charset="0"/>
              </a:rPr>
              <a:t>of Iran, focused on its security </a:t>
            </a:r>
            <a:r>
              <a:rPr lang="en-US" b="1" dirty="0">
                <a:latin typeface="Times New Roman" panose="02020603050405020304" pitchFamily="18" charset="0"/>
                <a:cs typeface="Times New Roman" panose="02020603050405020304" pitchFamily="18" charset="0"/>
              </a:rPr>
              <a:t>priorities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interests</a:t>
            </a:r>
            <a:r>
              <a:rPr lang="en-US" dirty="0">
                <a:latin typeface="Times New Roman" panose="02020603050405020304" pitchFamily="18" charset="0"/>
                <a:cs typeface="Times New Roman" panose="02020603050405020304" pitchFamily="18" charset="0"/>
              </a:rPr>
              <a:t> due to its </a:t>
            </a:r>
            <a:r>
              <a:rPr lang="en-US" b="1" dirty="0">
                <a:latin typeface="Times New Roman" panose="02020603050405020304" pitchFamily="18" charset="0"/>
                <a:cs typeface="Times New Roman" panose="02020603050405020304" pitchFamily="18" charset="0"/>
              </a:rPr>
              <a:t>intent</a:t>
            </a:r>
            <a:r>
              <a:rPr lang="en-US" dirty="0">
                <a:latin typeface="Times New Roman" panose="02020603050405020304" pitchFamily="18" charset="0"/>
                <a:cs typeface="Times New Roman" panose="02020603050405020304" pitchFamily="18" charset="0"/>
              </a:rPr>
              <a:t> to become a </a:t>
            </a:r>
            <a:r>
              <a:rPr lang="en-US" b="1" dirty="0">
                <a:latin typeface="Times New Roman" panose="02020603050405020304" pitchFamily="18" charset="0"/>
                <a:cs typeface="Times New Roman" panose="02020603050405020304" pitchFamily="18" charset="0"/>
              </a:rPr>
              <a:t>regional power</a:t>
            </a:r>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“Iran is pursuing a </a:t>
            </a:r>
            <a:r>
              <a:rPr lang="en-US" b="1" dirty="0">
                <a:solidFill>
                  <a:srgbClr val="C00000"/>
                </a:solidFill>
                <a:latin typeface="Times New Roman" panose="02020603050405020304" pitchFamily="18" charset="0"/>
                <a:cs typeface="Times New Roman" panose="02020603050405020304" pitchFamily="18" charset="0"/>
              </a:rPr>
              <a:t>pragmatic</a:t>
            </a:r>
            <a:r>
              <a:rPr lang="en-US" dirty="0">
                <a:latin typeface="Times New Roman" panose="02020603050405020304" pitchFamily="18" charset="0"/>
                <a:cs typeface="Times New Roman" panose="02020603050405020304" pitchFamily="18" charset="0"/>
              </a:rPr>
              <a:t> and </a:t>
            </a:r>
            <a:r>
              <a:rPr lang="en-US" b="1" dirty="0">
                <a:solidFill>
                  <a:srgbClr val="C00000"/>
                </a:solidFill>
                <a:latin typeface="Times New Roman" panose="02020603050405020304" pitchFamily="18" charset="0"/>
                <a:cs typeface="Times New Roman" panose="02020603050405020304" pitchFamily="18" charset="0"/>
              </a:rPr>
              <a:t>ideological</a:t>
            </a:r>
            <a:r>
              <a:rPr lang="en-US" dirty="0">
                <a:latin typeface="Times New Roman" panose="02020603050405020304" pitchFamily="18" charset="0"/>
                <a:cs typeface="Times New Roman" panose="02020603050405020304" pitchFamily="18" charset="0"/>
              </a:rPr>
              <a:t> foreign policy </a:t>
            </a:r>
            <a:r>
              <a:rPr lang="en-US" b="1" dirty="0">
                <a:latin typeface="Times New Roman" panose="02020603050405020304" pitchFamily="18" charset="0"/>
                <a:cs typeface="Times New Roman" panose="02020603050405020304" pitchFamily="18" charset="0"/>
              </a:rPr>
              <a:t>aimed</a:t>
            </a:r>
            <a:r>
              <a:rPr lang="en-US" dirty="0">
                <a:latin typeface="Times New Roman" panose="02020603050405020304" pitchFamily="18" charset="0"/>
                <a:cs typeface="Times New Roman" panose="02020603050405020304" pitchFamily="18" charset="0"/>
              </a:rPr>
              <a:t> at: enhancing its </a:t>
            </a:r>
            <a:r>
              <a:rPr lang="en-US" b="1" dirty="0">
                <a:solidFill>
                  <a:srgbClr val="C00000"/>
                </a:solidFill>
                <a:latin typeface="Times New Roman" panose="02020603050405020304" pitchFamily="18" charset="0"/>
                <a:cs typeface="Times New Roman" panose="02020603050405020304" pitchFamily="18" charset="0"/>
              </a:rPr>
              <a:t>nuclear</a:t>
            </a:r>
            <a:r>
              <a:rPr lang="en-US"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military,</a:t>
            </a:r>
            <a:r>
              <a:rPr lang="en-US"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economic </a:t>
            </a:r>
            <a:r>
              <a:rPr lang="en-US" b="1" dirty="0">
                <a:solidFill>
                  <a:schemeClr val="tx1"/>
                </a:solidFill>
                <a:latin typeface="Times New Roman" panose="02020603050405020304" pitchFamily="18" charset="0"/>
                <a:cs typeface="Times New Roman" panose="02020603050405020304" pitchFamily="18" charset="0"/>
              </a:rPr>
              <a:t>and</a:t>
            </a:r>
            <a:r>
              <a:rPr lang="en-US" b="1" dirty="0">
                <a:solidFill>
                  <a:srgbClr val="C00000"/>
                </a:solidFill>
                <a:latin typeface="Times New Roman" panose="02020603050405020304" pitchFamily="18" charset="0"/>
                <a:cs typeface="Times New Roman" panose="02020603050405020304" pitchFamily="18" charset="0"/>
              </a:rPr>
              <a:t> political </a:t>
            </a:r>
            <a:r>
              <a:rPr lang="en-US" b="1" dirty="0">
                <a:solidFill>
                  <a:schemeClr val="tx1"/>
                </a:solidFill>
                <a:latin typeface="Times New Roman" panose="02020603050405020304" pitchFamily="18" charset="0"/>
                <a:cs typeface="Times New Roman" panose="02020603050405020304" pitchFamily="18" charset="0"/>
              </a:rPr>
              <a:t>capacity</a:t>
            </a:r>
            <a:r>
              <a:rPr lang="en-US" b="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context of “</a:t>
            </a:r>
            <a:r>
              <a:rPr lang="en-US" b="1" dirty="0">
                <a:latin typeface="Times New Roman" panose="02020603050405020304" pitchFamily="18" charset="0"/>
                <a:cs typeface="Times New Roman" panose="02020603050405020304" pitchFamily="18" charset="0"/>
              </a:rPr>
              <a:t>securitization</a:t>
            </a:r>
            <a:r>
              <a:rPr lang="en-US" dirty="0">
                <a:latin typeface="Times New Roman" panose="02020603050405020304" pitchFamily="18" charset="0"/>
                <a:cs typeface="Times New Roman" panose="02020603050405020304" pitchFamily="18" charset="0"/>
              </a:rPr>
              <a:t>” policy and thus      protecting national interest by determining national security strategy through </a:t>
            </a:r>
            <a:r>
              <a:rPr lang="en-US" b="1" dirty="0">
                <a:latin typeface="Times New Roman" panose="02020603050405020304" pitchFamily="18" charset="0"/>
                <a:cs typeface="Times New Roman" panose="02020603050405020304" pitchFamily="18" charset="0"/>
              </a:rPr>
              <a:t>threat perceptions</a:t>
            </a:r>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Why does Iran need a strong defense and nuclear power?</a:t>
            </a:r>
          </a:p>
          <a:p>
            <a:pPr algn="just"/>
            <a:r>
              <a:rPr lang="en-US" dirty="0">
                <a:latin typeface="Times New Roman" panose="02020603050405020304" pitchFamily="18" charset="0"/>
                <a:cs typeface="Times New Roman" panose="02020603050405020304" pitchFamily="18" charset="0"/>
              </a:rPr>
              <a:t>Because Having strong defense systems and obtaining nuclear power for Iran is an important way to </a:t>
            </a:r>
            <a:r>
              <a:rPr lang="en-US" b="1" dirty="0">
                <a:latin typeface="Times New Roman" panose="02020603050405020304" pitchFamily="18" charset="0"/>
                <a:cs typeface="Times New Roman" panose="02020603050405020304" pitchFamily="18" charset="0"/>
              </a:rPr>
              <a:t>c</a:t>
            </a:r>
            <a:r>
              <a:rPr lang="en-US" b="1" dirty="0">
                <a:solidFill>
                  <a:srgbClr val="C00000"/>
                </a:solidFill>
                <a:latin typeface="Times New Roman" panose="02020603050405020304" pitchFamily="18" charset="0"/>
                <a:cs typeface="Times New Roman" panose="02020603050405020304" pitchFamily="18" charset="0"/>
              </a:rPr>
              <a:t>ounterbalance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weakness</a:t>
            </a:r>
            <a:r>
              <a:rPr lang="en-US" dirty="0">
                <a:latin typeface="Times New Roman" panose="02020603050405020304" pitchFamily="18" charset="0"/>
                <a:cs typeface="Times New Roman" panose="02020603050405020304" pitchFamily="18" charset="0"/>
              </a:rPr>
              <a:t> of the conventional military power. So, in the context of national security, </a:t>
            </a:r>
            <a:r>
              <a:rPr lang="en-US" b="1" dirty="0">
                <a:latin typeface="Times New Roman" panose="02020603050405020304" pitchFamily="18" charset="0"/>
                <a:cs typeface="Times New Roman" panose="02020603050405020304" pitchFamily="18" charset="0"/>
              </a:rPr>
              <a:t>Iran's main goal </a:t>
            </a:r>
            <a:r>
              <a:rPr lang="en-US" dirty="0">
                <a:latin typeface="Times New Roman" panose="02020603050405020304" pitchFamily="18" charset="0"/>
                <a:cs typeface="Times New Roman" panose="02020603050405020304" pitchFamily="18" charset="0"/>
              </a:rPr>
              <a:t>is to rely on its </a:t>
            </a:r>
            <a:r>
              <a:rPr lang="en-US" b="1" dirty="0">
                <a:solidFill>
                  <a:srgbClr val="C00000"/>
                </a:solidFill>
                <a:latin typeface="Times New Roman" panose="02020603050405020304" pitchFamily="18" charset="0"/>
                <a:cs typeface="Times New Roman" panose="02020603050405020304" pitchFamily="18" charset="0"/>
              </a:rPr>
              <a:t>own strength </a:t>
            </a:r>
            <a:r>
              <a:rPr lang="en-US" dirty="0">
                <a:latin typeface="Times New Roman" panose="02020603050405020304" pitchFamily="18" charset="0"/>
                <a:cs typeface="Times New Roman" panose="02020603050405020304" pitchFamily="18" charset="0"/>
              </a:rPr>
              <a:t>and </a:t>
            </a:r>
            <a:r>
              <a:rPr lang="en-US" b="1" dirty="0">
                <a:solidFill>
                  <a:srgbClr val="C00000"/>
                </a:solidFill>
                <a:latin typeface="Times New Roman" panose="02020603050405020304" pitchFamily="18" charset="0"/>
                <a:cs typeface="Times New Roman" panose="02020603050405020304" pitchFamily="18" charset="0"/>
              </a:rPr>
              <a:t>deterrence</a:t>
            </a:r>
            <a:r>
              <a:rPr lang="en-US"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3484880" y="101600"/>
            <a:ext cx="6085840" cy="584775"/>
          </a:xfrm>
          <a:prstGeom prst="rect">
            <a:avLst/>
          </a:prstGeom>
          <a:solidFill>
            <a:schemeClr val="accent6">
              <a:lumMod val="20000"/>
              <a:lumOff val="80000"/>
            </a:schemeClr>
          </a:solidFill>
        </p:spPr>
        <p:txBody>
          <a:bodyPr wrap="square" rtlCol="0">
            <a:spAutoFit/>
          </a:bodyPr>
          <a:lstStyle/>
          <a:p>
            <a:pPr algn="ctr"/>
            <a:r>
              <a:rPr lang="en-US" sz="3200" dirty="0">
                <a:solidFill>
                  <a:srgbClr val="C00000"/>
                </a:solidFill>
                <a:latin typeface="Times New Roman" panose="02020603050405020304" pitchFamily="18" charset="0"/>
                <a:cs typeface="Times New Roman" panose="02020603050405020304" pitchFamily="18" charset="0"/>
              </a:rPr>
              <a:t>Iran's national security strategy</a:t>
            </a:r>
            <a:endParaRPr lang="en-US" sz="3200" dirty="0">
              <a:solidFill>
                <a:srgbClr val="C00000"/>
              </a:solidFill>
            </a:endParaRPr>
          </a:p>
        </p:txBody>
      </p:sp>
      <p:sp>
        <p:nvSpPr>
          <p:cNvPr id="4" name="Right Arrow 3"/>
          <p:cNvSpPr/>
          <p:nvPr/>
        </p:nvSpPr>
        <p:spPr>
          <a:xfrm>
            <a:off x="5212080" y="3364992"/>
            <a:ext cx="539496" cy="27432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46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4408" y="748982"/>
            <a:ext cx="6971792" cy="5997258"/>
          </a:xfrm>
          <a:solidFill>
            <a:schemeClr val="tx2">
              <a:lumMod val="10000"/>
              <a:lumOff val="90000"/>
            </a:schemeClr>
          </a:solidFill>
        </p:spPr>
        <p:txBody>
          <a:bodyPr>
            <a:normAutofit/>
          </a:bodyPr>
          <a:lstStyle/>
          <a:p>
            <a:pPr algn="just"/>
            <a:r>
              <a:rPr lang="en-US" sz="2400" dirty="0">
                <a:latin typeface="Times New Roman" panose="02020603050405020304" pitchFamily="18" charset="0"/>
                <a:cs typeface="Times New Roman" panose="02020603050405020304" pitchFamily="18" charset="0"/>
              </a:rPr>
              <a:t>When we come back to the main objective of </a:t>
            </a:r>
            <a:r>
              <a:rPr lang="en-US" sz="2400" b="1" dirty="0">
                <a:latin typeface="Times New Roman" panose="02020603050405020304" pitchFamily="18" charset="0"/>
                <a:cs typeface="Times New Roman" panose="02020603050405020304" pitchFamily="18" charset="0"/>
              </a:rPr>
              <a:t>Iran’s security policies</a:t>
            </a:r>
            <a:r>
              <a:rPr lang="en-US" sz="2400" dirty="0">
                <a:latin typeface="Times New Roman" panose="02020603050405020304" pitchFamily="18" charset="0"/>
                <a:cs typeface="Times New Roman" panose="02020603050405020304" pitchFamily="18" charset="0"/>
              </a:rPr>
              <a:t>, is:</a:t>
            </a:r>
          </a:p>
          <a:p>
            <a:pPr algn="just"/>
            <a:r>
              <a:rPr lang="en-US" sz="2400" dirty="0">
                <a:latin typeface="Times New Roman" panose="02020603050405020304" pitchFamily="18" charset="0"/>
                <a:cs typeface="Times New Roman" panose="02020603050405020304" pitchFamily="18" charset="0"/>
              </a:rPr>
              <a:t>1- To protect the territorial integrity of Iran, </a:t>
            </a:r>
          </a:p>
          <a:p>
            <a:pPr algn="just"/>
            <a:r>
              <a:rPr lang="en-US" sz="2400" dirty="0">
                <a:latin typeface="Times New Roman" panose="02020603050405020304" pitchFamily="18" charset="0"/>
                <a:cs typeface="Times New Roman" panose="02020603050405020304" pitchFamily="18" charset="0"/>
              </a:rPr>
              <a:t>2- To ensure the political independence of the Islamic Republic.</a:t>
            </a:r>
          </a:p>
          <a:p>
            <a:pPr algn="just"/>
            <a:r>
              <a:rPr lang="en-US" sz="2400" dirty="0">
                <a:latin typeface="Times New Roman" panose="02020603050405020304" pitchFamily="18" charset="0"/>
                <a:cs typeface="Times New Roman" panose="02020603050405020304" pitchFamily="18" charset="0"/>
              </a:rPr>
              <a:t>3- and to play an active and leading role in the Islamic world as a regional power,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As stated in Article </a:t>
            </a:r>
            <a:r>
              <a:rPr lang="en-US" sz="2400" b="1" dirty="0">
                <a:latin typeface="Times New Roman" panose="02020603050405020304" pitchFamily="18" charset="0"/>
                <a:cs typeface="Times New Roman" panose="02020603050405020304" pitchFamily="18" charset="0"/>
              </a:rPr>
              <a:t>152 of the Iranian </a:t>
            </a:r>
            <a:r>
              <a:rPr lang="en-US" sz="2400" dirty="0">
                <a:latin typeface="Times New Roman" panose="02020603050405020304" pitchFamily="18" charset="0"/>
                <a:cs typeface="Times New Roman" panose="02020603050405020304" pitchFamily="18" charset="0"/>
              </a:rPr>
              <a:t>Constitution. While rejecting the “</a:t>
            </a:r>
            <a:r>
              <a:rPr lang="en-US" sz="2400" b="1" dirty="0">
                <a:solidFill>
                  <a:srgbClr val="C00000"/>
                </a:solidFill>
                <a:latin typeface="Times New Roman" panose="02020603050405020304" pitchFamily="18" charset="0"/>
                <a:cs typeface="Times New Roman" panose="02020603050405020304" pitchFamily="18" charset="0"/>
              </a:rPr>
              <a:t>Neither East, Nor West</a:t>
            </a:r>
            <a:r>
              <a:rPr lang="en-US" sz="2400" dirty="0">
                <a:latin typeface="Times New Roman" panose="02020603050405020304" pitchFamily="18" charset="0"/>
                <a:cs typeface="Times New Roman" panose="02020603050405020304" pitchFamily="18" charset="0"/>
              </a:rPr>
              <a:t>” policy adopted by Iranian Khomeini, refusing to intervene in the domination and superintendence of superpowers, Article </a:t>
            </a:r>
            <a:r>
              <a:rPr lang="en-US" sz="2400" b="1" dirty="0">
                <a:latin typeface="Times New Roman" panose="02020603050405020304" pitchFamily="18" charset="0"/>
                <a:cs typeface="Times New Roman" panose="02020603050405020304" pitchFamily="18" charset="0"/>
              </a:rPr>
              <a:t>146 of the Iranian </a:t>
            </a:r>
            <a:r>
              <a:rPr lang="en-US" sz="2400" dirty="0">
                <a:latin typeface="Times New Roman" panose="02020603050405020304" pitchFamily="18" charset="0"/>
                <a:cs typeface="Times New Roman" panose="02020603050405020304" pitchFamily="18" charset="0"/>
              </a:rPr>
              <a:t>Constitution </a:t>
            </a:r>
            <a:r>
              <a:rPr lang="en-US" sz="2400" b="1" dirty="0">
                <a:latin typeface="Times New Roman" panose="02020603050405020304" pitchFamily="18" charset="0"/>
                <a:cs typeface="Times New Roman" panose="02020603050405020304" pitchFamily="18" charset="0"/>
              </a:rPr>
              <a:t>prohibits</a:t>
            </a:r>
            <a:r>
              <a:rPr lang="en-US" sz="2400" dirty="0">
                <a:latin typeface="Times New Roman" panose="02020603050405020304" pitchFamily="18" charset="0"/>
                <a:cs typeface="Times New Roman" panose="02020603050405020304" pitchFamily="18" charset="0"/>
              </a:rPr>
              <a:t> any power to establish a </a:t>
            </a:r>
            <a:r>
              <a:rPr lang="en-US" sz="2400" b="1" dirty="0">
                <a:latin typeface="Times New Roman" panose="02020603050405020304" pitchFamily="18" charset="0"/>
                <a:cs typeface="Times New Roman" panose="02020603050405020304" pitchFamily="18" charset="0"/>
              </a:rPr>
              <a:t>military base </a:t>
            </a:r>
            <a:r>
              <a:rPr lang="en-US" sz="2400" dirty="0">
                <a:latin typeface="Times New Roman" panose="02020603050405020304" pitchFamily="18" charset="0"/>
                <a:cs typeface="Times New Roman" panose="02020603050405020304" pitchFamily="18" charset="0"/>
              </a:rPr>
              <a:t>in Iran.</a:t>
            </a:r>
          </a:p>
        </p:txBody>
      </p:sp>
      <p:sp>
        <p:nvSpPr>
          <p:cNvPr id="2" name="TextBox 1"/>
          <p:cNvSpPr txBox="1"/>
          <p:nvPr/>
        </p:nvSpPr>
        <p:spPr>
          <a:xfrm>
            <a:off x="4319524" y="117089"/>
            <a:ext cx="4886960" cy="584775"/>
          </a:xfrm>
          <a:prstGeom prst="rect">
            <a:avLst/>
          </a:prstGeom>
          <a:solidFill>
            <a:schemeClr val="accent6">
              <a:lumMod val="20000"/>
              <a:lumOff val="80000"/>
            </a:schemeClr>
          </a:solid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Iran’s security policies</a:t>
            </a:r>
            <a:endParaRPr lang="en-US" sz="32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286" y="822960"/>
            <a:ext cx="4242661" cy="5923280"/>
          </a:xfrm>
          <a:prstGeom prst="rect">
            <a:avLst/>
          </a:prstGeom>
        </p:spPr>
      </p:pic>
    </p:spTree>
    <p:extLst>
      <p:ext uri="{BB962C8B-B14F-4D97-AF65-F5344CB8AC3E}">
        <p14:creationId xmlns:p14="http://schemas.microsoft.com/office/powerpoint/2010/main" val="227229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7701" y="1613908"/>
            <a:ext cx="7948749" cy="1200329"/>
          </a:xfrm>
          <a:prstGeom prst="rect">
            <a:avLst/>
          </a:prstGeom>
          <a:solidFill>
            <a:schemeClr val="accent2">
              <a:lumMod val="40000"/>
              <a:lumOff val="60000"/>
            </a:schemeClr>
          </a:solid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Contemporary policies and issues of national security</a:t>
            </a:r>
          </a:p>
        </p:txBody>
      </p:sp>
      <p:sp>
        <p:nvSpPr>
          <p:cNvPr id="6" name="TextBox 5"/>
          <p:cNvSpPr txBox="1"/>
          <p:nvPr/>
        </p:nvSpPr>
        <p:spPr>
          <a:xfrm>
            <a:off x="822960" y="3816947"/>
            <a:ext cx="11263727" cy="2800767"/>
          </a:xfrm>
          <a:prstGeom prst="rect">
            <a:avLst/>
          </a:prstGeom>
          <a:solidFill>
            <a:schemeClr val="accent2">
              <a:lumMod val="40000"/>
              <a:lumOff val="60000"/>
            </a:schemeClr>
          </a:solid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Iran’s National Security </a:t>
            </a:r>
            <a:r>
              <a:rPr lang="en-US" sz="3600" b="1" dirty="0">
                <a:solidFill>
                  <a:srgbClr val="C00000"/>
                </a:solidFill>
                <a:latin typeface="Times New Roman" panose="02020603050405020304" pitchFamily="18" charset="0"/>
                <a:cs typeface="Times New Roman" panose="02020603050405020304" pitchFamily="18" charset="0"/>
              </a:rPr>
              <a:t>Part II</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dirty="0">
                <a:solidFill>
                  <a:srgbClr val="002060"/>
                </a:solidFill>
                <a:latin typeface="Times New Roman" panose="02020603050405020304" pitchFamily="18" charset="0"/>
                <a:cs typeface="Times New Roman" panose="02020603050405020304" pitchFamily="18" charset="0"/>
              </a:rPr>
              <a:t>Dr. Shallaw A Mohammed</a:t>
            </a: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r>
              <a:rPr lang="en-US" sz="2800" dirty="0" err="1">
                <a:solidFill>
                  <a:srgbClr val="0070C0"/>
                </a:solidFill>
                <a:latin typeface="Times New Roman" panose="02020603050405020304" pitchFamily="18" charset="0"/>
                <a:cs typeface="Times New Roman" panose="02020603050405020304" pitchFamily="18" charset="0"/>
                <a:hlinkClick r:id="rId2"/>
              </a:rPr>
              <a:t>Shallaw.mohammed@su.edu.krd</a:t>
            </a:r>
            <a:r>
              <a:rPr lang="en-US" sz="2800" dirty="0">
                <a:solidFill>
                  <a:srgbClr val="0070C0"/>
                </a:solidFill>
                <a:latin typeface="Times New Roman" panose="02020603050405020304" pitchFamily="18" charset="0"/>
                <a:cs typeface="Times New Roman" panose="02020603050405020304" pitchFamily="18" charset="0"/>
              </a:rPr>
              <a:t> </a:t>
            </a:r>
          </a:p>
          <a:p>
            <a:pPr algn="ctr"/>
            <a:r>
              <a:rPr lang="en-US" sz="2800" dirty="0">
                <a:solidFill>
                  <a:srgbClr val="002060"/>
                </a:solidFill>
                <a:latin typeface="Times New Roman" panose="02020603050405020304" pitchFamily="18" charset="0"/>
                <a:cs typeface="Times New Roman" panose="02020603050405020304" pitchFamily="18" charset="0"/>
              </a:rPr>
              <a:t>Spring Semester (2024)</a:t>
            </a:r>
          </a:p>
        </p:txBody>
      </p:sp>
      <p:pic>
        <p:nvPicPr>
          <p:cNvPr id="7"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912" t="2588" r="7883" b="2749"/>
          <a:stretch/>
        </p:blipFill>
        <p:spPr>
          <a:xfrm>
            <a:off x="118872" y="246889"/>
            <a:ext cx="1929384" cy="1874519"/>
          </a:xfrm>
        </p:spPr>
      </p:pic>
      <p:sp>
        <p:nvSpPr>
          <p:cNvPr id="8" name="Title 1"/>
          <p:cNvSpPr txBox="1">
            <a:spLocks/>
          </p:cNvSpPr>
          <p:nvPr/>
        </p:nvSpPr>
        <p:spPr>
          <a:xfrm>
            <a:off x="7172960" y="149023"/>
            <a:ext cx="4913727" cy="123277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err="1">
                <a:solidFill>
                  <a:srgbClr val="002060"/>
                </a:solidFill>
                <a:latin typeface="Times New Roman" panose="02020603050405020304" pitchFamily="18" charset="0"/>
                <a:cs typeface="Times New Roman" panose="02020603050405020304" pitchFamily="18" charset="0"/>
              </a:rPr>
              <a:t>Salahaddin</a:t>
            </a:r>
            <a:r>
              <a:rPr lang="en-US" sz="2000" b="1" dirty="0">
                <a:solidFill>
                  <a:srgbClr val="002060"/>
                </a:solidFill>
                <a:latin typeface="Times New Roman" panose="02020603050405020304" pitchFamily="18" charset="0"/>
                <a:cs typeface="Times New Roman" panose="02020603050405020304" pitchFamily="18" charset="0"/>
              </a:rPr>
              <a:t> University/ College of Political Science</a:t>
            </a:r>
            <a:br>
              <a:rPr lang="en-US" sz="2000"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D. Diplomacy &amp; International Relations </a:t>
            </a:r>
            <a:endParaRPr lang="en-US" sz="1800" dirty="0"/>
          </a:p>
        </p:txBody>
      </p:sp>
    </p:spTree>
    <p:extLst>
      <p:ext uri="{BB962C8B-B14F-4D97-AF65-F5344CB8AC3E}">
        <p14:creationId xmlns:p14="http://schemas.microsoft.com/office/powerpoint/2010/main" val="3214676616"/>
      </p:ext>
    </p:extLst>
  </p:cSld>
  <p:clrMapOvr>
    <a:masterClrMapping/>
  </p:clrMapOvr>
  <mc:AlternateContent xmlns:mc="http://schemas.openxmlformats.org/markup-compatibility/2006" xmlns:p14="http://schemas.microsoft.com/office/powerpoint/2010/main">
    <mc:Choice Requires="p14">
      <p:transition spd="slow" p14:dur="425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066"/>
            <a:ext cx="9601200" cy="881743"/>
          </a:xfrm>
          <a:solidFill>
            <a:schemeClr val="accent6">
              <a:lumMod val="20000"/>
              <a:lumOff val="80000"/>
            </a:schemeClr>
          </a:solidFill>
        </p:spPr>
        <p:txBody>
          <a:bodyPr>
            <a:norm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What are the most important issues that direct Iran's security policy</a:t>
            </a:r>
            <a:r>
              <a:rPr lang="en-US" sz="2800" dirty="0">
                <a:solidFill>
                  <a:srgbClr val="C00000"/>
                </a:solidFill>
              </a:rPr>
              <a:t>?</a:t>
            </a:r>
          </a:p>
        </p:txBody>
      </p:sp>
      <p:sp>
        <p:nvSpPr>
          <p:cNvPr id="3" name="Content Placeholder 2"/>
          <p:cNvSpPr>
            <a:spLocks noGrp="1"/>
          </p:cNvSpPr>
          <p:nvPr>
            <p:ph idx="1"/>
          </p:nvPr>
        </p:nvSpPr>
        <p:spPr>
          <a:xfrm>
            <a:off x="424543" y="1082257"/>
            <a:ext cx="9394371" cy="5704115"/>
          </a:xfrm>
          <a:solidFill>
            <a:schemeClr val="tx2">
              <a:lumMod val="10000"/>
              <a:lumOff val="90000"/>
            </a:schemeClr>
          </a:solidFill>
        </p:spPr>
        <p:txBody>
          <a:bodyPr>
            <a:noAutofit/>
          </a:bodyPr>
          <a:lstStyle/>
          <a:p>
            <a:pPr algn="just"/>
            <a:r>
              <a:rPr lang="en-US" sz="2400" dirty="0">
                <a:latin typeface="Times New Roman" panose="02020603050405020304" pitchFamily="18" charset="0"/>
                <a:cs typeface="Times New Roman" panose="02020603050405020304" pitchFamily="18" charset="0"/>
              </a:rPr>
              <a:t>Islamic  revolution has caused a deep break and change in all Iranian policies. From this date on, </a:t>
            </a:r>
            <a:r>
              <a:rPr lang="en-US" sz="2400" b="1" dirty="0">
                <a:latin typeface="Times New Roman" panose="02020603050405020304" pitchFamily="18" charset="0"/>
                <a:cs typeface="Times New Roman" panose="02020603050405020304" pitchFamily="18" charset="0"/>
              </a:rPr>
              <a:t>internal policy </a:t>
            </a:r>
            <a:r>
              <a:rPr lang="en-US" sz="2400" dirty="0">
                <a:latin typeface="Times New Roman" panose="02020603050405020304" pitchFamily="18" charset="0"/>
                <a:cs typeface="Times New Roman" panose="02020603050405020304" pitchFamily="18" charset="0"/>
              </a:rPr>
              <a:t>issues in Iran’s security policies have become more influential than many other issues.  </a:t>
            </a:r>
            <a:r>
              <a:rPr lang="en-US" sz="2400" b="1" dirty="0">
                <a:solidFill>
                  <a:srgbClr val="C00000"/>
                </a:solidFill>
                <a:latin typeface="Times New Roman" panose="02020603050405020304" pitchFamily="18" charset="0"/>
                <a:cs typeface="Times New Roman" panose="02020603050405020304" pitchFamily="18" charset="0"/>
              </a:rPr>
              <a:t>But</a:t>
            </a:r>
          </a:p>
          <a:p>
            <a:pPr algn="just"/>
            <a:r>
              <a:rPr lang="en-US" sz="2400" dirty="0">
                <a:latin typeface="Times New Roman" panose="02020603050405020304" pitchFamily="18" charset="0"/>
                <a:cs typeface="Times New Roman" panose="02020603050405020304" pitchFamily="18" charset="0"/>
              </a:rPr>
              <a:t>Beside the internal issues, also There are four important issues that direct Iran’s security policies such as:</a:t>
            </a:r>
          </a:p>
          <a:p>
            <a:pPr algn="just"/>
            <a:r>
              <a:rPr lang="en-US" sz="2400" b="1" dirty="0">
                <a:latin typeface="Times New Roman" panose="02020603050405020304" pitchFamily="18" charset="0"/>
                <a:cs typeface="Times New Roman" panose="02020603050405020304" pitchFamily="18" charset="0"/>
              </a:rPr>
              <a:t>1- Persian nationalism </a:t>
            </a:r>
            <a:r>
              <a:rPr lang="en-US" sz="2400" dirty="0">
                <a:latin typeface="Times New Roman" panose="02020603050405020304" pitchFamily="18" charset="0"/>
                <a:cs typeface="Times New Roman" panose="02020603050405020304" pitchFamily="18" charset="0"/>
              </a:rPr>
              <a:t>coupled with Shiite sects. </a:t>
            </a:r>
          </a:p>
          <a:p>
            <a:pPr algn="just"/>
            <a:r>
              <a:rPr lang="en-US" sz="2400" b="1"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Other important determinants of Iran’s security policies are Iran’s </a:t>
            </a:r>
            <a:r>
              <a:rPr lang="en-US" sz="2400" b="1" dirty="0">
                <a:latin typeface="Times New Roman" panose="02020603050405020304" pitchFamily="18" charset="0"/>
                <a:cs typeface="Times New Roman" panose="02020603050405020304" pitchFamily="18" charset="0"/>
              </a:rPr>
              <a:t>geopolitical position </a:t>
            </a:r>
            <a:r>
              <a:rPr lang="en-US" sz="2400" dirty="0">
                <a:latin typeface="Times New Roman" panose="02020603050405020304" pitchFamily="18" charset="0"/>
                <a:cs typeface="Times New Roman" panose="02020603050405020304" pitchFamily="18" charset="0"/>
              </a:rPr>
              <a:t>and its </a:t>
            </a:r>
            <a:r>
              <a:rPr lang="en-US" sz="2400" b="1" dirty="0">
                <a:latin typeface="Times New Roman" panose="02020603050405020304" pitchFamily="18" charset="0"/>
                <a:cs typeface="Times New Roman" panose="02020603050405020304" pitchFamily="18" charset="0"/>
              </a:rPr>
              <a:t>dependence on oil revenues</a:t>
            </a:r>
            <a:r>
              <a:rPr lang="en-US" sz="2400" dirty="0">
                <a:latin typeface="Times New Roman" panose="02020603050405020304" pitchFamily="18" charset="0"/>
                <a:cs typeface="Times New Roman" panose="02020603050405020304" pitchFamily="18" charset="0"/>
              </a:rPr>
              <a:t>. Iran is one of the countries with the world’s most important oil and natural gas reserves, </a:t>
            </a:r>
          </a:p>
          <a:p>
            <a:pPr algn="just"/>
            <a:r>
              <a:rPr lang="en-US" sz="2400" b="1"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as well as an important country in many issues, from </a:t>
            </a:r>
            <a:r>
              <a:rPr lang="en-US" sz="2400" b="1" dirty="0">
                <a:latin typeface="Times New Roman" panose="02020603050405020304" pitchFamily="18" charset="0"/>
                <a:cs typeface="Times New Roman" panose="02020603050405020304" pitchFamily="18" charset="0"/>
              </a:rPr>
              <a:t>the Arab-Israeli conflict </a:t>
            </a:r>
            <a:r>
              <a:rPr lang="en-US" sz="2400" dirty="0">
                <a:latin typeface="Times New Roman" panose="02020603050405020304" pitchFamily="18" charset="0"/>
                <a:cs typeface="Times New Roman" panose="02020603050405020304" pitchFamily="18" charset="0"/>
              </a:rPr>
              <a:t>to the fight </a:t>
            </a:r>
            <a:r>
              <a:rPr lang="en-US" sz="2400" b="1" dirty="0">
                <a:latin typeface="Times New Roman" panose="02020603050405020304" pitchFamily="18" charset="0"/>
                <a:cs typeface="Times New Roman" panose="02020603050405020304" pitchFamily="18" charset="0"/>
              </a:rPr>
              <a:t>against terrorism </a:t>
            </a:r>
            <a:r>
              <a:rPr lang="en-US" sz="2400" dirty="0">
                <a:latin typeface="Times New Roman" panose="02020603050405020304" pitchFamily="18" charset="0"/>
                <a:cs typeface="Times New Roman" panose="02020603050405020304" pitchFamily="18" charset="0"/>
              </a:rPr>
              <a:t>(fighting against the </a:t>
            </a:r>
            <a:r>
              <a:rPr lang="en-US" sz="2400" dirty="0" err="1">
                <a:latin typeface="Times New Roman" panose="02020603050405020304" pitchFamily="18" charset="0"/>
                <a:cs typeface="Times New Roman" panose="02020603050405020304" pitchFamily="18" charset="0"/>
              </a:rPr>
              <a:t>Daesh</a:t>
            </a:r>
            <a:r>
              <a:rPr lang="en-US" sz="2400" dirty="0">
                <a:latin typeface="Times New Roman" panose="02020603050405020304" pitchFamily="18" charset="0"/>
                <a:cs typeface="Times New Roman" panose="02020603050405020304" pitchFamily="18" charset="0"/>
              </a:rPr>
              <a:t> and Al Qaeda organizations).</a:t>
            </a:r>
          </a:p>
          <a:p>
            <a:pPr algn="just"/>
            <a:r>
              <a:rPr lang="en-US" sz="2400" b="1"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nuclear disarmament.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8914" y="1069848"/>
            <a:ext cx="2251879" cy="5788152"/>
          </a:xfrm>
          <a:prstGeom prst="rect">
            <a:avLst/>
          </a:prstGeom>
        </p:spPr>
      </p:pic>
    </p:spTree>
    <p:extLst>
      <p:ext uri="{BB962C8B-B14F-4D97-AF65-F5344CB8AC3E}">
        <p14:creationId xmlns:p14="http://schemas.microsoft.com/office/powerpoint/2010/main" val="36052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90" y="97271"/>
            <a:ext cx="10515600" cy="669348"/>
          </a:xfrm>
          <a:solidFill>
            <a:schemeClr val="accent6">
              <a:lumMod val="20000"/>
              <a:lumOff val="80000"/>
            </a:schemeClr>
          </a:solidFill>
        </p:spPr>
        <p:txBody>
          <a:bodyPr>
            <a:normAutofit/>
          </a:bodyPr>
          <a:lstStyle/>
          <a:p>
            <a:pPr algn="ctr"/>
            <a:r>
              <a:rPr lang="en-US" sz="3600" dirty="0">
                <a:solidFill>
                  <a:srgbClr val="C00000"/>
                </a:solidFill>
                <a:latin typeface="Times New Roman" panose="02020603050405020304" pitchFamily="18" charset="0"/>
                <a:cs typeface="Times New Roman" panose="02020603050405020304" pitchFamily="18" charset="0"/>
              </a:rPr>
              <a:t>Iran’s national security concept</a:t>
            </a:r>
          </a:p>
        </p:txBody>
      </p:sp>
      <p:sp>
        <p:nvSpPr>
          <p:cNvPr id="3" name="Content Placeholder 2"/>
          <p:cNvSpPr>
            <a:spLocks noGrp="1"/>
          </p:cNvSpPr>
          <p:nvPr>
            <p:ph idx="1"/>
          </p:nvPr>
        </p:nvSpPr>
        <p:spPr>
          <a:xfrm>
            <a:off x="838201" y="900915"/>
            <a:ext cx="6283035" cy="5887812"/>
          </a:xfrm>
          <a:solidFill>
            <a:schemeClr val="tx2">
              <a:lumMod val="10000"/>
              <a:lumOff val="90000"/>
            </a:schemeClr>
          </a:solidFill>
        </p:spPr>
        <p:txBody>
          <a:bodyPr>
            <a:normAutofit fontScale="92500" lnSpcReduction="10000"/>
          </a:bodyPr>
          <a:lstStyle/>
          <a:p>
            <a:pPr algn="just"/>
            <a:r>
              <a:rPr lang="en-US" b="1" dirty="0">
                <a:latin typeface="Times New Roman" panose="02020603050405020304" pitchFamily="18" charset="0"/>
                <a:cs typeface="Times New Roman" panose="02020603050405020304" pitchFamily="18" charset="0"/>
              </a:rPr>
              <a:t>Iran’s national security concept includes the </a:t>
            </a:r>
            <a:r>
              <a:rPr lang="en-US" b="1" dirty="0">
                <a:solidFill>
                  <a:srgbClr val="C00000"/>
                </a:solidFill>
                <a:latin typeface="Times New Roman" panose="02020603050405020304" pitchFamily="18" charset="0"/>
                <a:cs typeface="Times New Roman" panose="02020603050405020304" pitchFamily="18" charset="0"/>
              </a:rPr>
              <a:t>protection of the existence of the motherland</a:t>
            </a:r>
            <a:r>
              <a:rPr lang="en-US" b="1" dirty="0">
                <a:latin typeface="Times New Roman" panose="02020603050405020304" pitchFamily="18" charset="0"/>
                <a:cs typeface="Times New Roman" panose="02020603050405020304" pitchFamily="18" charset="0"/>
              </a:rPr>
              <a:t>, as well as </a:t>
            </a:r>
            <a:r>
              <a:rPr lang="en-US" b="1" dirty="0">
                <a:solidFill>
                  <a:srgbClr val="C00000"/>
                </a:solidFill>
                <a:latin typeface="Times New Roman" panose="02020603050405020304" pitchFamily="18" charset="0"/>
                <a:cs typeface="Times New Roman" panose="02020603050405020304" pitchFamily="18" charset="0"/>
              </a:rPr>
              <a:t>religious and ethnic areas of influence</a:t>
            </a:r>
            <a:r>
              <a:rPr lang="en-US" b="1" dirty="0">
                <a:latin typeface="Times New Roman" panose="02020603050405020304" pitchFamily="18" charset="0"/>
                <a:cs typeface="Times New Roman" panose="02020603050405020304" pitchFamily="18" charset="0"/>
              </a:rPr>
              <a:t>, and </a:t>
            </a:r>
            <a:r>
              <a:rPr lang="en-US" b="1" dirty="0">
                <a:solidFill>
                  <a:srgbClr val="C00000"/>
                </a:solidFill>
                <a:latin typeface="Times New Roman" panose="02020603050405020304" pitchFamily="18" charset="0"/>
                <a:cs typeface="Times New Roman" panose="02020603050405020304" pitchFamily="18" charset="0"/>
              </a:rPr>
              <a:t>especially its national interests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this context, in order to understand the security policies of Iran, which is a wide national security conceptualization, it is necessary and important to consider </a:t>
            </a:r>
            <a:r>
              <a:rPr lang="en-US" dirty="0">
                <a:solidFill>
                  <a:srgbClr val="C00000"/>
                </a:solidFill>
                <a:latin typeface="Times New Roman" panose="02020603050405020304" pitchFamily="18" charset="0"/>
                <a:cs typeface="Times New Roman" panose="02020603050405020304" pitchFamily="18" charset="0"/>
              </a:rPr>
              <a:t>historical</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political</a:t>
            </a:r>
            <a:r>
              <a:rPr lang="en-US" dirty="0">
                <a:latin typeface="Times New Roman" panose="02020603050405020304" pitchFamily="18" charset="0"/>
                <a:cs typeface="Times New Roman" panose="02020603050405020304" pitchFamily="18" charset="0"/>
              </a:rPr>
              <a:t> and </a:t>
            </a:r>
            <a:r>
              <a:rPr lang="en-US" dirty="0">
                <a:solidFill>
                  <a:srgbClr val="C00000"/>
                </a:solidFill>
                <a:latin typeface="Times New Roman" panose="02020603050405020304" pitchFamily="18" charset="0"/>
                <a:cs typeface="Times New Roman" panose="02020603050405020304" pitchFamily="18" charset="0"/>
              </a:rPr>
              <a:t>social </a:t>
            </a:r>
            <a:r>
              <a:rPr lang="en-US" dirty="0">
                <a:latin typeface="Times New Roman" panose="02020603050405020304" pitchFamily="18" charset="0"/>
                <a:cs typeface="Times New Roman" panose="02020603050405020304" pitchFamily="18" charset="0"/>
              </a:rPr>
              <a:t>fields together with </a:t>
            </a:r>
            <a:r>
              <a:rPr lang="en-US" dirty="0">
                <a:solidFill>
                  <a:srgbClr val="C00000"/>
                </a:solidFill>
                <a:latin typeface="Times New Roman" panose="02020603050405020304" pitchFamily="18" charset="0"/>
                <a:cs typeface="Times New Roman" panose="02020603050405020304" pitchFamily="18" charset="0"/>
              </a:rPr>
              <a:t>geographical integrity </a:t>
            </a:r>
            <a:r>
              <a:rPr lang="en-US" dirty="0">
                <a:latin typeface="Times New Roman" panose="02020603050405020304" pitchFamily="18" charset="0"/>
                <a:cs typeface="Times New Roman" panose="02020603050405020304" pitchFamily="18" charset="0"/>
              </a:rPr>
              <a:t>and </a:t>
            </a:r>
            <a:r>
              <a:rPr lang="en-US" dirty="0">
                <a:solidFill>
                  <a:srgbClr val="C00000"/>
                </a:solidFill>
                <a:latin typeface="Times New Roman" panose="02020603050405020304" pitchFamily="18" charset="0"/>
                <a:cs typeface="Times New Roman" panose="02020603050405020304" pitchFamily="18" charset="0"/>
              </a:rPr>
              <a:t>geopolitical position </a:t>
            </a:r>
            <a:r>
              <a:rPr lang="en-US" dirty="0">
                <a:latin typeface="Times New Roman" panose="02020603050405020304" pitchFamily="18" charset="0"/>
                <a:cs typeface="Times New Roman" panose="02020603050405020304" pitchFamily="18" charset="0"/>
              </a:rPr>
              <a:t>in the framework of sectoral securitization.</a:t>
            </a:r>
          </a:p>
          <a:p>
            <a:pPr algn="just"/>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Why is Iran's geopolitical position becoming increasingly important in the creation of security policies</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 Since, in recent years, Iran has begun to focus on </a:t>
            </a:r>
            <a:r>
              <a:rPr lang="en-US" dirty="0">
                <a:solidFill>
                  <a:srgbClr val="C00000"/>
                </a:solidFill>
                <a:latin typeface="Times New Roman" panose="02020603050405020304" pitchFamily="18" charset="0"/>
                <a:cs typeface="Times New Roman" panose="02020603050405020304" pitchFamily="18" charset="0"/>
              </a:rPr>
              <a:t>centralizing its economic interests</a:t>
            </a: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taking into account more geopolitical sensitivities</a:t>
            </a:r>
            <a:r>
              <a:rPr lang="en-US" dirty="0">
                <a:latin typeface="Times New Roman" panose="02020603050405020304" pitchFamily="18" charset="0"/>
                <a:cs typeface="Times New Roman" panose="02020603050405020304" pitchFamily="18" charset="0"/>
              </a:rPr>
              <a:t>, and </a:t>
            </a:r>
            <a:r>
              <a:rPr lang="en-US" dirty="0">
                <a:solidFill>
                  <a:srgbClr val="C00000"/>
                </a:solidFill>
                <a:latin typeface="Times New Roman" panose="02020603050405020304" pitchFamily="18" charset="0"/>
                <a:cs typeface="Times New Roman" panose="02020603050405020304" pitchFamily="18" charset="0"/>
              </a:rPr>
              <a:t>developing policies on ethnic and regional issues</a:t>
            </a:r>
            <a:r>
              <a:rPr lang="en-US" dirty="0">
                <a:latin typeface="Times New Roman" panose="02020603050405020304" pitchFamily="18" charset="0"/>
                <a:cs typeface="Times New Roman" panose="02020603050405020304" pitchFamily="18" charset="0"/>
              </a:rPr>
              <a:t>, while </a:t>
            </a:r>
            <a:r>
              <a:rPr lang="en-US" dirty="0">
                <a:solidFill>
                  <a:srgbClr val="C00000"/>
                </a:solidFill>
                <a:latin typeface="Times New Roman" panose="02020603050405020304" pitchFamily="18" charset="0"/>
                <a:cs typeface="Times New Roman" panose="02020603050405020304" pitchFamily="18" charset="0"/>
              </a:rPr>
              <a:t>setting foreign and security policies</a:t>
            </a:r>
            <a:r>
              <a:rPr lang="en-US"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307" y="900915"/>
            <a:ext cx="4858329" cy="5333630"/>
          </a:xfrm>
          <a:prstGeom prst="rect">
            <a:avLst/>
          </a:prstGeom>
        </p:spPr>
      </p:pic>
      <p:sp>
        <p:nvSpPr>
          <p:cNvPr id="5" name="TextBox 4"/>
          <p:cNvSpPr txBox="1"/>
          <p:nvPr/>
        </p:nvSpPr>
        <p:spPr>
          <a:xfrm>
            <a:off x="7365998" y="6234545"/>
            <a:ext cx="4608946" cy="523220"/>
          </a:xfrm>
          <a:prstGeom prst="rect">
            <a:avLst/>
          </a:prstGeom>
          <a:solidFill>
            <a:schemeClr val="accent2">
              <a:lumMod val="20000"/>
              <a:lumOff val="80000"/>
            </a:schemeClr>
          </a:solidFill>
        </p:spPr>
        <p:txBody>
          <a:bodyPr wrap="square" rtlCol="0">
            <a:spAutoFit/>
          </a:bodyPr>
          <a:lstStyle/>
          <a:p>
            <a:pPr algn="ctr"/>
            <a:r>
              <a:rPr lang="en-US" sz="1400" b="1" dirty="0">
                <a:solidFill>
                  <a:srgbClr val="C00000"/>
                </a:solidFill>
                <a:latin typeface="Times New Roman" panose="02020603050405020304" pitchFamily="18" charset="0"/>
                <a:cs typeface="Times New Roman" panose="02020603050405020304" pitchFamily="18" charset="0"/>
              </a:rPr>
              <a:t>Iran’s Supreme National Security Council</a:t>
            </a:r>
          </a:p>
          <a:p>
            <a:pPr algn="ctr"/>
            <a:r>
              <a:rPr lang="ku-Arab-IQ" sz="1400" b="1" dirty="0">
                <a:solidFill>
                  <a:srgbClr val="C00000"/>
                </a:solidFill>
                <a:latin typeface="Times New Roman" panose="02020603050405020304" pitchFamily="18" charset="0"/>
                <a:cs typeface="Times New Roman" panose="02020603050405020304" pitchFamily="18" charset="0"/>
              </a:rPr>
              <a:t>شورای عالی امنیت ملی ایران</a:t>
            </a:r>
            <a:endParaRPr lang="en-US" sz="1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63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443" y="144918"/>
            <a:ext cx="9601200" cy="749808"/>
          </a:xfrm>
          <a:solidFill>
            <a:schemeClr val="accent6">
              <a:lumMod val="20000"/>
              <a:lumOff val="80000"/>
            </a:schemeClr>
          </a:solidFill>
        </p:spPr>
        <p:txBody>
          <a:bodyPr>
            <a:norm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National Security and Military Capabilities</a:t>
            </a:r>
          </a:p>
        </p:txBody>
      </p:sp>
      <p:sp>
        <p:nvSpPr>
          <p:cNvPr id="3" name="Content Placeholder 2"/>
          <p:cNvSpPr>
            <a:spLocks noGrp="1"/>
          </p:cNvSpPr>
          <p:nvPr>
            <p:ph idx="1"/>
          </p:nvPr>
        </p:nvSpPr>
        <p:spPr>
          <a:xfrm>
            <a:off x="731520" y="894726"/>
            <a:ext cx="6473952" cy="6127866"/>
          </a:xfrm>
          <a:solidFill>
            <a:schemeClr val="tx2">
              <a:lumMod val="10000"/>
              <a:lumOff val="90000"/>
            </a:schemeClr>
          </a:solidFill>
        </p:spPr>
        <p:txBody>
          <a:bodyPr>
            <a:noAutofit/>
          </a:bodyPr>
          <a:lstStyle/>
          <a:p>
            <a:pPr algn="just"/>
            <a:r>
              <a:rPr lang="en-US" dirty="0">
                <a:latin typeface="Times New Roman" panose="02020603050405020304" pitchFamily="18" charset="0"/>
                <a:cs typeface="Times New Roman" panose="02020603050405020304" pitchFamily="18" charset="0"/>
              </a:rPr>
              <a:t>Although elites do not always agree on the nature and level of the threat posed by their adversaries and how best to approach them, the broad consensus within the system is that Iran should have a strong military and the capabilities to </a:t>
            </a:r>
            <a:r>
              <a:rPr lang="en-US" b="1" dirty="0">
                <a:latin typeface="Times New Roman" panose="02020603050405020304" pitchFamily="18" charset="0"/>
                <a:cs typeface="Times New Roman" panose="02020603050405020304" pitchFamily="18" charset="0"/>
              </a:rPr>
              <a:t>deter</a:t>
            </a:r>
            <a:r>
              <a:rPr lang="en-US" dirty="0">
                <a:latin typeface="Times New Roman" panose="02020603050405020304" pitchFamily="18" charset="0"/>
                <a:cs typeface="Times New Roman" panose="02020603050405020304" pitchFamily="18" charset="0"/>
              </a:rPr>
              <a:t> enemies and raise the costs of conflict.</a:t>
            </a:r>
          </a:p>
          <a:p>
            <a:pPr algn="ctr"/>
            <a:r>
              <a:rPr lang="en-US" dirty="0">
                <a:latin typeface="Times New Roman" panose="02020603050405020304" pitchFamily="18" charset="0"/>
                <a:cs typeface="Times New Roman" panose="02020603050405020304" pitchFamily="18" charset="0"/>
              </a:rPr>
              <a:t>So,</a:t>
            </a:r>
          </a:p>
          <a:p>
            <a:pPr algn="just"/>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Fundamentally, Iran’s defense posture is based on deterrence</a:t>
            </a:r>
            <a:r>
              <a:rPr lang="en-US" dirty="0">
                <a:latin typeface="Times New Roman" panose="02020603050405020304" pitchFamily="18" charset="0"/>
                <a:cs typeface="Times New Roman" panose="02020603050405020304" pitchFamily="18" charset="0"/>
              </a:rPr>
              <a:t>. Because of its status within the international community as a </a:t>
            </a:r>
            <a:r>
              <a:rPr lang="en-US" b="1" dirty="0">
                <a:latin typeface="Times New Roman" panose="02020603050405020304" pitchFamily="18" charset="0"/>
                <a:cs typeface="Times New Roman" panose="02020603050405020304" pitchFamily="18" charset="0"/>
              </a:rPr>
              <a:t>pariah state, the general isolation of the Islamic Republic over the course of its existence, and sanctions, Iran is unable to acquire the military technology needed to compete with other nations.</a:t>
            </a:r>
            <a:r>
              <a:rPr lang="en-US" dirty="0">
                <a:latin typeface="Times New Roman" panose="02020603050405020304" pitchFamily="18" charset="0"/>
                <a:cs typeface="Times New Roman" panose="02020603050405020304" pitchFamily="18" charset="0"/>
              </a:rPr>
              <a:t> As a result, the country lacks the conventional capabilities of its adversaries and rivals. Since the 1980s, Iran has acquired two key deterrents: its missile program and its non-state partners in the region. More recently, it has also invested in building its cyber capabilities to serve as a force multiplier.</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208" y="894726"/>
            <a:ext cx="4734134" cy="5750986"/>
          </a:xfrm>
          <a:prstGeom prst="rect">
            <a:avLst/>
          </a:prstGeom>
        </p:spPr>
      </p:pic>
    </p:spTree>
    <p:extLst>
      <p:ext uri="{BB962C8B-B14F-4D97-AF65-F5344CB8AC3E}">
        <p14:creationId xmlns:p14="http://schemas.microsoft.com/office/powerpoint/2010/main" val="206737969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344</TotalTime>
  <Words>1230</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Franklin Gothic Book</vt:lpstr>
      <vt:lpstr>Times New Roman</vt:lpstr>
      <vt:lpstr>Crop</vt:lpstr>
      <vt:lpstr>PowerPoint Presentation</vt:lpstr>
      <vt:lpstr>PowerPoint Presentation</vt:lpstr>
      <vt:lpstr>PowerPoint Presentation</vt:lpstr>
      <vt:lpstr>PowerPoint Presentation</vt:lpstr>
      <vt:lpstr>PowerPoint Presentation</vt:lpstr>
      <vt:lpstr>PowerPoint Presentation</vt:lpstr>
      <vt:lpstr>What are the most important issues that direct Iran's security policy?</vt:lpstr>
      <vt:lpstr>Iran’s national security concept</vt:lpstr>
      <vt:lpstr>National Security and Military Capabilities</vt:lpstr>
      <vt:lpstr>Why does nuclear weapons have become an indispensable issue in Iran’s security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Shallaw Mohammed</cp:lastModifiedBy>
  <cp:revision>63</cp:revision>
  <dcterms:created xsi:type="dcterms:W3CDTF">2023-03-27T19:12:31Z</dcterms:created>
  <dcterms:modified xsi:type="dcterms:W3CDTF">2024-03-24T08:28:30Z</dcterms:modified>
</cp:coreProperties>
</file>