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12"/>
  </p:notesMasterIdLst>
  <p:sldIdLst>
    <p:sldId id="369" r:id="rId2"/>
    <p:sldId id="357" r:id="rId3"/>
    <p:sldId id="358" r:id="rId4"/>
    <p:sldId id="360" r:id="rId5"/>
    <p:sldId id="362" r:id="rId6"/>
    <p:sldId id="363" r:id="rId7"/>
    <p:sldId id="364" r:id="rId8"/>
    <p:sldId id="366" r:id="rId9"/>
    <p:sldId id="353" r:id="rId10"/>
    <p:sldId id="32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62" clrIdx="0">
    <p:extLst>
      <p:ext uri="{19B8F6BF-5375-455C-9EA6-DF929625EA0E}">
        <p15:presenceInfo xmlns:p15="http://schemas.microsoft.com/office/powerpoint/2012/main" userId="b2c192f00529ca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CC"/>
    <a:srgbClr val="C5D4F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28"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llaw Mohammed" userId="b1d209ad1dfac8c9" providerId="LiveId" clId="{F6326CF4-130A-4392-BC0A-51765ED393D3}"/>
    <pc:docChg chg="custSel modSld">
      <pc:chgData name="Shallaw Mohammed" userId="b1d209ad1dfac8c9" providerId="LiveId" clId="{F6326CF4-130A-4392-BC0A-51765ED393D3}" dt="2024-02-04T19:34:27.646" v="125" actId="20577"/>
      <pc:docMkLst>
        <pc:docMk/>
      </pc:docMkLst>
      <pc:sldChg chg="modSp mod modCm">
        <pc:chgData name="Shallaw Mohammed" userId="b1d209ad1dfac8c9" providerId="LiveId" clId="{F6326CF4-130A-4392-BC0A-51765ED393D3}" dt="2024-02-04T18:31:54.193" v="13" actId="5900"/>
        <pc:sldMkLst>
          <pc:docMk/>
          <pc:sldMk cId="2524111214" sldId="357"/>
        </pc:sldMkLst>
        <pc:spChg chg="mod">
          <ac:chgData name="Shallaw Mohammed" userId="b1d209ad1dfac8c9" providerId="LiveId" clId="{F6326CF4-130A-4392-BC0A-51765ED393D3}" dt="2024-02-04T18:31:52.242" v="12" actId="14100"/>
          <ac:spMkLst>
            <pc:docMk/>
            <pc:sldMk cId="2524111214" sldId="357"/>
            <ac:spMk id="7" creationId="{00000000-0000-0000-0000-000000000000}"/>
          </ac:spMkLst>
        </pc:spChg>
        <pc:spChg chg="mod">
          <ac:chgData name="Shallaw Mohammed" userId="b1d209ad1dfac8c9" providerId="LiveId" clId="{F6326CF4-130A-4392-BC0A-51765ED393D3}" dt="2024-02-04T18:30:56.739" v="6" actId="255"/>
          <ac:spMkLst>
            <pc:docMk/>
            <pc:sldMk cId="2524111214" sldId="357"/>
            <ac:spMk id="8" creationId="{00000000-0000-0000-0000-000000000000}"/>
          </ac:spMkLst>
        </pc:spChg>
        <pc:spChg chg="mod">
          <ac:chgData name="Shallaw Mohammed" userId="b1d209ad1dfac8c9" providerId="LiveId" clId="{F6326CF4-130A-4392-BC0A-51765ED393D3}" dt="2024-02-04T18:30:19.744" v="1" actId="14100"/>
          <ac:spMkLst>
            <pc:docMk/>
            <pc:sldMk cId="2524111214" sldId="357"/>
            <ac:spMk id="11" creationId="{00000000-0000-0000-0000-000000000000}"/>
          </ac:spMkLst>
        </pc:spChg>
        <pc:picChg chg="mod">
          <ac:chgData name="Shallaw Mohammed" userId="b1d209ad1dfac8c9" providerId="LiveId" clId="{F6326CF4-130A-4392-BC0A-51765ED393D3}" dt="2024-02-04T18:31:07.212" v="8" actId="14100"/>
          <ac:picMkLst>
            <pc:docMk/>
            <pc:sldMk cId="2524111214" sldId="357"/>
            <ac:picMk id="10" creationId="{00000000-0000-0000-0000-000000000000}"/>
          </ac:picMkLst>
        </pc:picChg>
      </pc:sldChg>
      <pc:sldChg chg="modSp mod">
        <pc:chgData name="Shallaw Mohammed" userId="b1d209ad1dfac8c9" providerId="LiveId" clId="{F6326CF4-130A-4392-BC0A-51765ED393D3}" dt="2024-02-04T18:40:05.738" v="24" actId="14100"/>
        <pc:sldMkLst>
          <pc:docMk/>
          <pc:sldMk cId="1796290605" sldId="360"/>
        </pc:sldMkLst>
        <pc:spChg chg="mod">
          <ac:chgData name="Shallaw Mohammed" userId="b1d209ad1dfac8c9" providerId="LiveId" clId="{F6326CF4-130A-4392-BC0A-51765ED393D3}" dt="2024-02-04T18:39:47.250" v="19" actId="1076"/>
          <ac:spMkLst>
            <pc:docMk/>
            <pc:sldMk cId="1796290605" sldId="360"/>
            <ac:spMk id="7" creationId="{00000000-0000-0000-0000-000000000000}"/>
          </ac:spMkLst>
        </pc:spChg>
        <pc:spChg chg="mod">
          <ac:chgData name="Shallaw Mohammed" userId="b1d209ad1dfac8c9" providerId="LiveId" clId="{F6326CF4-130A-4392-BC0A-51765ED393D3}" dt="2024-02-04T18:39:50.884" v="20" actId="14100"/>
          <ac:spMkLst>
            <pc:docMk/>
            <pc:sldMk cId="1796290605" sldId="360"/>
            <ac:spMk id="8" creationId="{00000000-0000-0000-0000-000000000000}"/>
          </ac:spMkLst>
        </pc:spChg>
        <pc:spChg chg="mod">
          <ac:chgData name="Shallaw Mohammed" userId="b1d209ad1dfac8c9" providerId="LiveId" clId="{F6326CF4-130A-4392-BC0A-51765ED393D3}" dt="2024-02-04T18:40:01.907" v="23" actId="14100"/>
          <ac:spMkLst>
            <pc:docMk/>
            <pc:sldMk cId="1796290605" sldId="360"/>
            <ac:spMk id="11" creationId="{00000000-0000-0000-0000-000000000000}"/>
          </ac:spMkLst>
        </pc:spChg>
        <pc:picChg chg="mod">
          <ac:chgData name="Shallaw Mohammed" userId="b1d209ad1dfac8c9" providerId="LiveId" clId="{F6326CF4-130A-4392-BC0A-51765ED393D3}" dt="2024-02-04T18:40:05.738" v="24" actId="14100"/>
          <ac:picMkLst>
            <pc:docMk/>
            <pc:sldMk cId="1796290605" sldId="360"/>
            <ac:picMk id="3" creationId="{00000000-0000-0000-0000-000000000000}"/>
          </ac:picMkLst>
        </pc:picChg>
      </pc:sldChg>
      <pc:sldChg chg="modSp mod">
        <pc:chgData name="Shallaw Mohammed" userId="b1d209ad1dfac8c9" providerId="LiveId" clId="{F6326CF4-130A-4392-BC0A-51765ED393D3}" dt="2024-02-04T18:41:00.733" v="28" actId="113"/>
        <pc:sldMkLst>
          <pc:docMk/>
          <pc:sldMk cId="2577084950" sldId="362"/>
        </pc:sldMkLst>
        <pc:spChg chg="mod">
          <ac:chgData name="Shallaw Mohammed" userId="b1d209ad1dfac8c9" providerId="LiveId" clId="{F6326CF4-130A-4392-BC0A-51765ED393D3}" dt="2024-02-04T18:41:00.733" v="28" actId="113"/>
          <ac:spMkLst>
            <pc:docMk/>
            <pc:sldMk cId="2577084950" sldId="362"/>
            <ac:spMk id="8" creationId="{00000000-0000-0000-0000-000000000000}"/>
          </ac:spMkLst>
        </pc:spChg>
      </pc:sldChg>
      <pc:sldChg chg="modSp mod">
        <pc:chgData name="Shallaw Mohammed" userId="b1d209ad1dfac8c9" providerId="LiveId" clId="{F6326CF4-130A-4392-BC0A-51765ED393D3}" dt="2024-02-04T18:45:53.364" v="38" actId="20577"/>
        <pc:sldMkLst>
          <pc:docMk/>
          <pc:sldMk cId="2830914710" sldId="363"/>
        </pc:sldMkLst>
        <pc:spChg chg="mod">
          <ac:chgData name="Shallaw Mohammed" userId="b1d209ad1dfac8c9" providerId="LiveId" clId="{F6326CF4-130A-4392-BC0A-51765ED393D3}" dt="2024-02-04T18:45:53.364" v="38" actId="20577"/>
          <ac:spMkLst>
            <pc:docMk/>
            <pc:sldMk cId="2830914710" sldId="363"/>
            <ac:spMk id="8" creationId="{00000000-0000-0000-0000-000000000000}"/>
          </ac:spMkLst>
        </pc:spChg>
      </pc:sldChg>
      <pc:sldChg chg="modSp mod">
        <pc:chgData name="Shallaw Mohammed" userId="b1d209ad1dfac8c9" providerId="LiveId" clId="{F6326CF4-130A-4392-BC0A-51765ED393D3}" dt="2024-02-04T19:34:27.646" v="125" actId="20577"/>
        <pc:sldMkLst>
          <pc:docMk/>
          <pc:sldMk cId="2797617190" sldId="364"/>
        </pc:sldMkLst>
        <pc:spChg chg="mod">
          <ac:chgData name="Shallaw Mohammed" userId="b1d209ad1dfac8c9" providerId="LiveId" clId="{F6326CF4-130A-4392-BC0A-51765ED393D3}" dt="2024-02-04T19:28:28.378" v="64" actId="313"/>
          <ac:spMkLst>
            <pc:docMk/>
            <pc:sldMk cId="2797617190" sldId="364"/>
            <ac:spMk id="7" creationId="{00000000-0000-0000-0000-000000000000}"/>
          </ac:spMkLst>
        </pc:spChg>
        <pc:spChg chg="mod">
          <ac:chgData name="Shallaw Mohammed" userId="b1d209ad1dfac8c9" providerId="LiveId" clId="{F6326CF4-130A-4392-BC0A-51765ED393D3}" dt="2024-02-04T19:34:27.646" v="125" actId="20577"/>
          <ac:spMkLst>
            <pc:docMk/>
            <pc:sldMk cId="2797617190" sldId="364"/>
            <ac:spMk id="8"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2-06T13:18:44.304" idx="149">
    <p:pos x="7630" y="824"/>
    <p:text/>
    <p:extLst>
      <p:ext uri="{C676402C-5697-4E1C-873F-D02D1690AC5C}">
        <p15:threadingInfo xmlns:p15="http://schemas.microsoft.com/office/powerpoint/2012/main" timeZoneBias="-180"/>
      </p:ext>
    </p:extLst>
  </p:cm>
  <p:cm authorId="1" dt="2022-02-08T22:31:15.110" idx="152">
    <p:pos x="7630" y="960"/>
    <p:text>The end of the Cold War and the transformation of the state’s functions which resulted from globalization, and the process of globalization itself, have contributed to the newly expanded view of security in the post-Cold War era (Clark, 1999:112-114).</p:text>
    <p:extLst>
      <p:ext uri="{C676402C-5697-4E1C-873F-D02D1690AC5C}">
        <p15:threadingInfo xmlns:p15="http://schemas.microsoft.com/office/powerpoint/2012/main" timeZoneBias="-180">
          <p15:parentCm authorId="1" idx="149"/>
        </p15:threadingInfo>
      </p:ext>
    </p:extLst>
  </p:cm>
  <p:cm authorId="1" dt="2022-02-08T22:37:12.569" idx="153">
    <p:pos x="7630" y="1096"/>
    <p:text>With globalization and the emergence of new economic powers, for example, the relationship between economic and military security has become a far more prominent issue. In an interconnected world, flow security – safeguarding global flows of goods and services, infrastructural hubs and systems – is of the utmost importance. In a world of transnational connections, protecting national territory against hostile armies is not enough.</p:text>
    <p:extLst>
      <p:ext uri="{C676402C-5697-4E1C-873F-D02D1690AC5C}">
        <p15:threadingInfo xmlns:p15="http://schemas.microsoft.com/office/powerpoint/2012/main" timeZoneBias="-180">
          <p15:parentCm authorId="1" idx="149"/>
        </p15:threadingInfo>
      </p:ext>
    </p:extLst>
  </p:cm>
  <p:cm authorId="1" dt="2022-02-08T22:31:10.945" idx="151">
    <p:pos x="7026" y="105"/>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2-06T13:18:44.304" idx="149">
    <p:pos x="7630" y="824"/>
    <p:text/>
    <p:extLst>
      <p:ext uri="{C676402C-5697-4E1C-873F-D02D1690AC5C}">
        <p15:threadingInfo xmlns:p15="http://schemas.microsoft.com/office/powerpoint/2012/main" timeZoneBias="-180"/>
      </p:ext>
    </p:extLst>
  </p:cm>
  <p:cm authorId="1" dt="2023-01-25T22:26:29.929" idx="160">
    <p:pos x="7630" y="960"/>
    <p:text>It was called the Cold War because neither the Soviet Union nor the United States officially declared war on each other. However, both sides clearly struggled to prevent the other from spreading its economic and political systems around the globe</p:text>
    <p:extLst>
      <p:ext uri="{C676402C-5697-4E1C-873F-D02D1690AC5C}">
        <p15:threadingInfo xmlns:p15="http://schemas.microsoft.com/office/powerpoint/2012/main" timeZoneBias="-180">
          <p15:parentCm authorId="1" idx="149"/>
        </p15:threadingInfo>
      </p:ext>
    </p:extLst>
  </p:cm>
  <p:cm authorId="1" dt="2023-01-25T22:32:00.145" idx="161">
    <p:pos x="7630" y="1096"/>
    <p:text>During the Cold War, the United States was based upon capitalism and democracy while the Soviet Union was based upon communism and dictatorship</p:text>
    <p:extLst>
      <p:ext uri="{C676402C-5697-4E1C-873F-D02D1690AC5C}">
        <p15:threadingInfo xmlns:p15="http://schemas.microsoft.com/office/powerpoint/2012/main" timeZoneBias="-180">
          <p15:parentCm authorId="1" idx="149"/>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2-06T13:18:44.304" idx="149">
    <p:pos x="7630" y="824"/>
    <p:text/>
    <p:extLst>
      <p:ext uri="{C676402C-5697-4E1C-873F-D02D1690AC5C}">
        <p15:threadingInfo xmlns:p15="http://schemas.microsoft.com/office/powerpoint/2012/main" timeZoneBias="-180"/>
      </p:ext>
    </p:extLst>
  </p:cm>
  <p:cm authorId="1" dt="2022-02-09T09:48:05.075" idx="155">
    <p:pos x="7630" y="960"/>
    <p:text>On September 11, 2001, 19 militants associated with the Islamic extremist group al Qaeda hijacked four airplanes and carried out suicide attacks against targets in the United States. Two of the planes were flown into the twin towers of the World Trade Center in New York City, a third plane hit the Pentagon in Arlington, Virginia, just outside Washington, D.C., and the fourth plane crashed in a field in Shanksville, Pennsylvania. Almost 3,000 people were killed during the 9/11 terrorist attacks, which triggered major U.S. initiatives to combat terrorism and defined the presidency of George W. Bush.</p:text>
    <p:extLst>
      <p:ext uri="{C676402C-5697-4E1C-873F-D02D1690AC5C}">
        <p15:threadingInfo xmlns:p15="http://schemas.microsoft.com/office/powerpoint/2012/main" timeZoneBias="-180">
          <p15:parentCm authorId="1" idx="149"/>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2-06T13:18:44.304" idx="149">
    <p:pos x="7630" y="824"/>
    <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2-06T13:18:44.304" idx="149">
    <p:pos x="7630" y="824"/>
    <p:text/>
    <p:extLst>
      <p:ext uri="{C676402C-5697-4E1C-873F-D02D1690AC5C}">
        <p15:threadingInfo xmlns:p15="http://schemas.microsoft.com/office/powerpoint/2012/main" timeZoneBias="-180"/>
      </p:ext>
    </p:extLst>
  </p:cm>
  <p:cm authorId="1" dt="2022-02-06T14:28:57.869" idx="150">
    <p:pos x="7630" y="960"/>
    <p:text>The importance of an effective risk governance framework was underlined in the Committee’s report from 2009 on The Corporate Governance Lessons from the Financial Crisis</p:text>
    <p:extLst>
      <p:ext uri="{C676402C-5697-4E1C-873F-D02D1690AC5C}">
        <p15:threadingInfo xmlns:p15="http://schemas.microsoft.com/office/powerpoint/2012/main" timeZoneBias="-180">
          <p15:parentCm authorId="1" idx="149"/>
        </p15:threadingInfo>
      </p:ext>
    </p:extLst>
  </p:cm>
  <p:cm authorId="1" dt="2022-02-09T10:06:40.885" idx="156">
    <p:pos x="7630" y="1096"/>
    <p:text>Governance refers to the actions, processes, traditions and institutions by which authority is exercised and decisions are taken and implemented.</p:text>
    <p:extLst>
      <p:ext uri="{C676402C-5697-4E1C-873F-D02D1690AC5C}">
        <p15:threadingInfo xmlns:p15="http://schemas.microsoft.com/office/powerpoint/2012/main" timeZoneBias="-180">
          <p15:parentCm authorId="1" idx="149"/>
        </p15:threadingInfo>
      </p:ext>
    </p:extLst>
  </p:cm>
  <p:cm authorId="1" dt="2023-01-25T22:56:02.110" idx="162">
    <p:pos x="7630" y="1232"/>
    <p:text>Diffuse vulnerabilities and risks – and the associated emotions and feelings of insecurity – can in fact give rise to conduct that in itself becomes a factor in creating insecurity.</p:text>
    <p:extLst>
      <p:ext uri="{C676402C-5697-4E1C-873F-D02D1690AC5C}">
        <p15:threadingInfo xmlns:p15="http://schemas.microsoft.com/office/powerpoint/2012/main" timeZoneBias="-180">
          <p15:parentCm authorId="1" idx="149"/>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2-06T13:18:44.304" idx="149">
    <p:pos x="7630" y="824"/>
    <p:text/>
    <p:extLst>
      <p:ext uri="{C676402C-5697-4E1C-873F-D02D1690AC5C}">
        <p15:threadingInfo xmlns:p15="http://schemas.microsoft.com/office/powerpoint/2012/main" timeZoneBias="-180"/>
      </p:ext>
    </p:extLst>
  </p:cm>
  <p:cm authorId="1" dt="2022-02-08T22:58:07.701" idx="154">
    <p:pos x="7630" y="960"/>
    <p:text>BRICS is the acronym coined to associate five major emerging economies: Brazil, Russia, India, China, and South Africa. The BRICS members are known for their significant influence on regional affairs. Since 2009, the governments of the BRICS states have met annually at formal summits.</p:text>
    <p:extLst>
      <p:ext uri="{C676402C-5697-4E1C-873F-D02D1690AC5C}">
        <p15:threadingInfo xmlns:p15="http://schemas.microsoft.com/office/powerpoint/2012/main" timeZoneBias="-180">
          <p15:parentCm authorId="1" idx="149"/>
        </p15:threadingInfo>
      </p:ext>
    </p:extLst>
  </p:cm>
  <p:cm authorId="1" dt="2022-02-09T10:25:46.693" idx="157">
    <p:pos x="7630" y="1096"/>
    <p:text>The Group of Seven is an inter-governmental political forum consisting of Canada, France, Germany, Italy, Japan, the United Kingdom, and the United States.</p:text>
    <p:extLst>
      <p:ext uri="{C676402C-5697-4E1C-873F-D02D1690AC5C}">
        <p15:threadingInfo xmlns:p15="http://schemas.microsoft.com/office/powerpoint/2012/main" timeZoneBias="-180">
          <p15:parentCm authorId="1" idx="149"/>
        </p15:threadingInfo>
      </p:ext>
    </p:extLst>
  </p:cm>
  <p:cm authorId="1" dt="2022-08-28T14:10:11.033" idx="159">
    <p:pos x="7630" y="1232"/>
    <p:text>BRICS is the acronym coined to associate five major emerging economies: Brazil, Russia, India, China and South Africa. The BRICS members are known for their significant influence on world affairs. Since 2009, the governments of the BRICS states have met annually at formal summits.</p:text>
    <p:extLst>
      <p:ext uri="{C676402C-5697-4E1C-873F-D02D1690AC5C}">
        <p15:threadingInfo xmlns:p15="http://schemas.microsoft.com/office/powerpoint/2012/main" timeZoneBias="-180">
          <p15:parentCm authorId="1" idx="149"/>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2-06T13:18:44.304" idx="149">
    <p:pos x="7630" y="824"/>
    <p:text/>
    <p:extLst>
      <p:ext uri="{C676402C-5697-4E1C-873F-D02D1690AC5C}">
        <p15:threadingInfo xmlns:p15="http://schemas.microsoft.com/office/powerpoint/2012/main" timeZoneBias="-180"/>
      </p:ext>
    </p:extLst>
  </p:cm>
  <p:cm authorId="1" dt="2022-02-09T13:15:59.621" idx="158">
    <p:pos x="7630" y="960"/>
    <p:text>How did Trump affect foreign policy?
The Trump administration often used economic pressure to advance its foreign policy goals. Trump's import tariffs agitated trade partners and triggered a trade war with China. He also signed the United States–Mexico–Canada Agreement (USMCA), a continental trade agreement which replaced NAFTA</p:text>
    <p:extLst>
      <p:ext uri="{C676402C-5697-4E1C-873F-D02D1690AC5C}">
        <p15:threadingInfo xmlns:p15="http://schemas.microsoft.com/office/powerpoint/2012/main" timeZoneBias="-180">
          <p15:parentCm authorId="1" idx="149"/>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1D484-D700-4CA2-A685-077F0169E0A6}" type="datetimeFigureOut">
              <a:rPr lang="en-US" smtClean="0"/>
              <a:t>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A76FB-DC18-4E9E-B102-5778B51A901C}" type="slidenum">
              <a:rPr lang="en-US" smtClean="0"/>
              <a:t>‹#›</a:t>
            </a:fld>
            <a:endParaRPr lang="en-US"/>
          </a:p>
        </p:txBody>
      </p:sp>
    </p:spTree>
    <p:extLst>
      <p:ext uri="{BB962C8B-B14F-4D97-AF65-F5344CB8AC3E}">
        <p14:creationId xmlns:p14="http://schemas.microsoft.com/office/powerpoint/2010/main" val="282533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5D1DC3D5-E373-48C6-B524-F8A1DE8E8123}" type="datetimeFigureOut">
              <a:rPr lang="en-GB" smtClean="0"/>
              <a:t>04/02/2024</a:t>
            </a:fld>
            <a:endParaRPr lang="en-GB"/>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GB"/>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767E44D-E0FB-4C34-9259-98CE540F91DB}" type="slidenum">
              <a:rPr lang="en-GB" smtClean="0"/>
              <a:t>‹#›</a:t>
            </a:fld>
            <a:endParaRPr lang="en-GB"/>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7750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1DC3D5-E373-48C6-B524-F8A1DE8E8123}" type="datetimeFigureOut">
              <a:rPr lang="en-GB" smtClean="0"/>
              <a:t>04/02/2024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67E44D-E0FB-4C34-9259-98CE540F91DB}" type="slidenum">
              <a:rPr lang="en-GB" smtClean="0"/>
              <a:t>‹#›</a:t>
            </a:fld>
            <a:endParaRPr lang="en-GB"/>
          </a:p>
        </p:txBody>
      </p:sp>
    </p:spTree>
    <p:extLst>
      <p:ext uri="{BB962C8B-B14F-4D97-AF65-F5344CB8AC3E}">
        <p14:creationId xmlns:p14="http://schemas.microsoft.com/office/powerpoint/2010/main" val="33797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5D1DC3D5-E373-48C6-B524-F8A1DE8E8123}" type="datetimeFigureOut">
              <a:rPr lang="en-GB" smtClean="0"/>
              <a:t>04/02/2024</a:t>
            </a:fld>
            <a:endParaRPr lang="en-GB"/>
          </a:p>
        </p:txBody>
      </p:sp>
      <p:sp>
        <p:nvSpPr>
          <p:cNvPr id="5" name="Footer Placeholder 4"/>
          <p:cNvSpPr>
            <a:spLocks noGrp="1"/>
          </p:cNvSpPr>
          <p:nvPr>
            <p:ph type="ftr" sz="quarter" idx="11"/>
          </p:nvPr>
        </p:nvSpPr>
        <p:spPr>
          <a:xfrm>
            <a:off x="2933699" y="6296615"/>
            <a:ext cx="5959577" cy="365125"/>
          </a:xfrm>
        </p:spPr>
        <p:txBody>
          <a:bodyPr/>
          <a:lstStyle/>
          <a:p>
            <a:endParaRPr lang="en-GB"/>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767E44D-E0FB-4C34-9259-98CE540F91DB}" type="slidenum">
              <a:rPr lang="en-GB" smtClean="0"/>
              <a:t>‹#›</a:t>
            </a:fld>
            <a:endParaRPr lang="en-GB"/>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808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1DC3D5-E373-48C6-B524-F8A1DE8E8123}" type="datetimeFigureOut">
              <a:rPr lang="en-GB" smtClean="0"/>
              <a:t>04/02/2024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67E44D-E0FB-4C34-9259-98CE540F91DB}" type="slidenum">
              <a:rPr lang="en-GB" smtClean="0"/>
              <a:t>‹#›</a:t>
            </a:fld>
            <a:endParaRPr lang="en-GB"/>
          </a:p>
        </p:txBody>
      </p:sp>
    </p:spTree>
    <p:extLst>
      <p:ext uri="{BB962C8B-B14F-4D97-AF65-F5344CB8AC3E}">
        <p14:creationId xmlns:p14="http://schemas.microsoft.com/office/powerpoint/2010/main" val="252619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5D1DC3D5-E373-48C6-B524-F8A1DE8E8123}" type="datetimeFigureOut">
              <a:rPr lang="en-GB" smtClean="0"/>
              <a:t>04/02/2024</a:t>
            </a:fld>
            <a:endParaRPr lang="en-GB"/>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GB"/>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767E44D-E0FB-4C34-9259-98CE540F91DB}" type="slidenum">
              <a:rPr lang="en-GB" smtClean="0"/>
              <a:t>‹#›</a:t>
            </a:fld>
            <a:endParaRPr lang="en-GB"/>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62834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1DC3D5-E373-48C6-B524-F8A1DE8E8123}" type="datetimeFigureOut">
              <a:rPr lang="en-GB" smtClean="0"/>
              <a:t>04/02/2024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67E44D-E0FB-4C34-9259-98CE540F91DB}" type="slidenum">
              <a:rPr lang="en-GB" smtClean="0"/>
              <a:t>‹#›</a:t>
            </a:fld>
            <a:endParaRPr lang="en-GB"/>
          </a:p>
        </p:txBody>
      </p:sp>
    </p:spTree>
    <p:extLst>
      <p:ext uri="{BB962C8B-B14F-4D97-AF65-F5344CB8AC3E}">
        <p14:creationId xmlns:p14="http://schemas.microsoft.com/office/powerpoint/2010/main" val="759091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1DC3D5-E373-48C6-B524-F8A1DE8E8123}" type="datetimeFigureOut">
              <a:rPr lang="en-GB" smtClean="0"/>
              <a:t>04/02/2024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67E44D-E0FB-4C34-9259-98CE540F91DB}" type="slidenum">
              <a:rPr lang="en-GB" smtClean="0"/>
              <a:t>‹#›</a:t>
            </a:fld>
            <a:endParaRPr lang="en-GB"/>
          </a:p>
        </p:txBody>
      </p:sp>
    </p:spTree>
    <p:extLst>
      <p:ext uri="{BB962C8B-B14F-4D97-AF65-F5344CB8AC3E}">
        <p14:creationId xmlns:p14="http://schemas.microsoft.com/office/powerpoint/2010/main" val="424255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1DC3D5-E373-48C6-B524-F8A1DE8E8123}" type="datetimeFigureOut">
              <a:rPr lang="en-GB" smtClean="0"/>
              <a:t>04/02/2024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67E44D-E0FB-4C34-9259-98CE540F91DB}" type="slidenum">
              <a:rPr lang="en-GB" smtClean="0"/>
              <a:t>‹#›</a:t>
            </a:fld>
            <a:endParaRPr lang="en-GB"/>
          </a:p>
        </p:txBody>
      </p:sp>
    </p:spTree>
    <p:extLst>
      <p:ext uri="{BB962C8B-B14F-4D97-AF65-F5344CB8AC3E}">
        <p14:creationId xmlns:p14="http://schemas.microsoft.com/office/powerpoint/2010/main" val="1539625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5D1DC3D5-E373-48C6-B524-F8A1DE8E8123}" type="datetimeFigureOut">
              <a:rPr lang="en-GB" smtClean="0"/>
              <a:t>04/02/2024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67E44D-E0FB-4C34-9259-98CE540F91DB}" type="slidenum">
              <a:rPr lang="en-GB" smtClean="0"/>
              <a:t>‹#›</a:t>
            </a:fld>
            <a:endParaRPr lang="en-GB"/>
          </a:p>
        </p:txBody>
      </p:sp>
    </p:spTree>
    <p:extLst>
      <p:ext uri="{BB962C8B-B14F-4D97-AF65-F5344CB8AC3E}">
        <p14:creationId xmlns:p14="http://schemas.microsoft.com/office/powerpoint/2010/main" val="1693536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5D1DC3D5-E373-48C6-B524-F8A1DE8E8123}" type="datetimeFigureOut">
              <a:rPr lang="en-GB" smtClean="0"/>
              <a:t>04/02/2024</a:t>
            </a:fld>
            <a:endParaRPr lang="en-GB"/>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767E44D-E0FB-4C34-9259-98CE540F91DB}" type="slidenum">
              <a:rPr lang="en-GB" smtClean="0"/>
              <a:t>‹#›</a:t>
            </a:fld>
            <a:endParaRPr lang="en-GB"/>
          </a:p>
        </p:txBody>
      </p:sp>
    </p:spTree>
    <p:extLst>
      <p:ext uri="{BB962C8B-B14F-4D97-AF65-F5344CB8AC3E}">
        <p14:creationId xmlns:p14="http://schemas.microsoft.com/office/powerpoint/2010/main" val="2153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5D1DC3D5-E373-48C6-B524-F8A1DE8E8123}" type="datetimeFigureOut">
              <a:rPr lang="en-GB" smtClean="0"/>
              <a:t>04/02/2024</a:t>
            </a:fld>
            <a:endParaRPr lang="en-GB"/>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767E44D-E0FB-4C34-9259-98CE540F91DB}" type="slidenum">
              <a:rPr lang="en-GB" smtClean="0"/>
              <a:t>‹#›</a:t>
            </a:fld>
            <a:endParaRPr lang="en-GB"/>
          </a:p>
        </p:txBody>
      </p:sp>
    </p:spTree>
    <p:extLst>
      <p:ext uri="{BB962C8B-B14F-4D97-AF65-F5344CB8AC3E}">
        <p14:creationId xmlns:p14="http://schemas.microsoft.com/office/powerpoint/2010/main" val="778993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5D1DC3D5-E373-48C6-B524-F8A1DE8E8123}" type="datetimeFigureOut">
              <a:rPr lang="en-GB" smtClean="0"/>
              <a:t>04/02/2024</a:t>
            </a:fld>
            <a:endParaRPr lang="en-GB"/>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GB"/>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767E44D-E0FB-4C34-9259-98CE540F91DB}" type="slidenum">
              <a:rPr lang="en-GB" smtClean="0"/>
              <a:t>‹#›</a:t>
            </a:fld>
            <a:endParaRPr lang="en-GB"/>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866712"/>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hallaw.mohammed@su.edu.krd"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atimes.com/travel/la-xpm-2001-sep-12-na-sept-11-attack-201105-01-story.html" TargetMode="External"/><Relationship Id="rId2" Type="http://schemas.openxmlformats.org/officeDocument/2006/relationships/hyperlink" Target="https://link.springer.com/chapter/10.1007/978-3-030-37606-2_2#Fn1" TargetMode="Externa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4.jfif"/></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rgc.org/risk-governance/irgc-risk-governance-framework/" TargetMode="Externa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1" y="2013710"/>
            <a:ext cx="8859754" cy="1200329"/>
          </a:xfrm>
          <a:prstGeom prst="rect">
            <a:avLst/>
          </a:prstGeom>
          <a:solidFill>
            <a:schemeClr val="accent4">
              <a:lumMod val="20000"/>
              <a:lumOff val="80000"/>
            </a:schemeClr>
          </a:solidFill>
        </p:spPr>
        <p:txBody>
          <a:bodyPr wrap="square" rtlCol="0">
            <a:sp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Contemporary policies and issues of national security</a:t>
            </a:r>
          </a:p>
        </p:txBody>
      </p:sp>
      <p:sp>
        <p:nvSpPr>
          <p:cNvPr id="6" name="TextBox 5"/>
          <p:cNvSpPr txBox="1"/>
          <p:nvPr/>
        </p:nvSpPr>
        <p:spPr>
          <a:xfrm>
            <a:off x="197287" y="3507067"/>
            <a:ext cx="11994713" cy="3108543"/>
          </a:xfrm>
          <a:prstGeom prst="rect">
            <a:avLst/>
          </a:prstGeom>
          <a:solidFill>
            <a:schemeClr val="accent4">
              <a:lumMod val="20000"/>
              <a:lumOff val="80000"/>
            </a:schemeClr>
          </a:solid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Second: Some special events that changed the nature and structure of security in an interconnected world.</a:t>
            </a:r>
          </a:p>
          <a:p>
            <a:pPr algn="ctr"/>
            <a:endParaRPr lang="en-US" sz="2800" dirty="0">
              <a:solidFill>
                <a:srgbClr val="002060"/>
              </a:solidFill>
              <a:latin typeface="Times New Roman" panose="02020603050405020304" pitchFamily="18" charset="0"/>
              <a:cs typeface="Times New Roman" panose="02020603050405020304" pitchFamily="18" charset="0"/>
            </a:endParaRPr>
          </a:p>
          <a:p>
            <a:pPr algn="ctr"/>
            <a:r>
              <a:rPr lang="en-US" sz="2800" dirty="0">
                <a:solidFill>
                  <a:srgbClr val="002060"/>
                </a:solidFill>
                <a:latin typeface="Times New Roman" panose="02020603050405020304" pitchFamily="18" charset="0"/>
                <a:cs typeface="Times New Roman" panose="02020603050405020304" pitchFamily="18" charset="0"/>
              </a:rPr>
              <a:t>Dr. Shallaw A Mohammed</a:t>
            </a:r>
          </a:p>
          <a:p>
            <a:pPr algn="ctr"/>
            <a:endParaRPr lang="en-US" sz="2800" dirty="0">
              <a:solidFill>
                <a:srgbClr val="002060"/>
              </a:solidFill>
              <a:latin typeface="Times New Roman" panose="02020603050405020304" pitchFamily="18" charset="0"/>
              <a:cs typeface="Times New Roman" panose="02020603050405020304" pitchFamily="18" charset="0"/>
            </a:endParaRPr>
          </a:p>
          <a:p>
            <a:pPr algn="ctr"/>
            <a:r>
              <a:rPr lang="en-US" sz="2800" dirty="0" err="1">
                <a:solidFill>
                  <a:srgbClr val="002060"/>
                </a:solidFill>
                <a:latin typeface="Times New Roman" panose="02020603050405020304" pitchFamily="18" charset="0"/>
                <a:cs typeface="Times New Roman" panose="02020603050405020304" pitchFamily="18" charset="0"/>
                <a:hlinkClick r:id="rId2"/>
              </a:rPr>
              <a:t>Shallaw.mohammed@su.edu.krd</a:t>
            </a:r>
            <a:r>
              <a:rPr lang="en-US" sz="2800" dirty="0">
                <a:solidFill>
                  <a:srgbClr val="002060"/>
                </a:solidFill>
                <a:latin typeface="Times New Roman" panose="02020603050405020304" pitchFamily="18" charset="0"/>
                <a:cs typeface="Times New Roman" panose="02020603050405020304" pitchFamily="18" charset="0"/>
              </a:rPr>
              <a:t> </a:t>
            </a:r>
            <a:endParaRPr lang="en-US" sz="2800" dirty="0">
              <a:solidFill>
                <a:srgbClr val="1F0957"/>
              </a:solidFill>
              <a:latin typeface="Times New Roman" panose="02020603050405020304" pitchFamily="18" charset="0"/>
              <a:cs typeface="Times New Roman" panose="02020603050405020304" pitchFamily="18" charset="0"/>
            </a:endParaRPr>
          </a:p>
          <a:p>
            <a:pPr algn="ctr"/>
            <a:r>
              <a:rPr lang="en-US" sz="2800" dirty="0">
                <a:solidFill>
                  <a:srgbClr val="002060"/>
                </a:solidFill>
                <a:latin typeface="Times New Roman" panose="02020603050405020304" pitchFamily="18" charset="0"/>
                <a:cs typeface="Times New Roman" panose="02020603050405020304" pitchFamily="18" charset="0"/>
              </a:rPr>
              <a:t>Spring Semester (2024)</a:t>
            </a:r>
          </a:p>
        </p:txBody>
      </p:sp>
      <p:pic>
        <p:nvPicPr>
          <p:cNvPr id="7"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912" t="2588" r="7883" b="2749"/>
          <a:stretch/>
        </p:blipFill>
        <p:spPr>
          <a:xfrm>
            <a:off x="128016" y="139191"/>
            <a:ext cx="1929384" cy="1874519"/>
          </a:xfrm>
        </p:spPr>
      </p:pic>
      <p:sp>
        <p:nvSpPr>
          <p:cNvPr id="8" name="Title 1"/>
          <p:cNvSpPr txBox="1">
            <a:spLocks/>
          </p:cNvSpPr>
          <p:nvPr/>
        </p:nvSpPr>
        <p:spPr>
          <a:xfrm>
            <a:off x="8174852" y="300383"/>
            <a:ext cx="3911835" cy="1232770"/>
          </a:xfrm>
          <a:prstGeom prst="rect">
            <a:avLst/>
          </a:prstGeom>
          <a:solidFill>
            <a:schemeClr val="bg1"/>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err="1">
                <a:solidFill>
                  <a:srgbClr val="002060"/>
                </a:solidFill>
                <a:latin typeface="Times New Roman" panose="02020603050405020304" pitchFamily="18" charset="0"/>
                <a:cs typeface="Times New Roman" panose="02020603050405020304" pitchFamily="18" charset="0"/>
              </a:rPr>
              <a:t>Salahaddin</a:t>
            </a:r>
            <a:r>
              <a:rPr lang="en-US" sz="2000" b="1" dirty="0">
                <a:solidFill>
                  <a:srgbClr val="002060"/>
                </a:solidFill>
                <a:latin typeface="Times New Roman" panose="02020603050405020304" pitchFamily="18" charset="0"/>
                <a:cs typeface="Times New Roman" panose="02020603050405020304" pitchFamily="18" charset="0"/>
              </a:rPr>
              <a:t> University/ College of Political Science</a:t>
            </a:r>
            <a:br>
              <a:rPr lang="en-US" sz="2000" b="1" dirty="0">
                <a:solidFill>
                  <a:srgbClr val="002060"/>
                </a:solidFill>
                <a:latin typeface="Times New Roman" panose="02020603050405020304" pitchFamily="18" charset="0"/>
                <a:cs typeface="Times New Roman" panose="02020603050405020304" pitchFamily="18" charset="0"/>
              </a:rPr>
            </a:br>
            <a:r>
              <a:rPr lang="en-US" sz="2000" b="1" dirty="0">
                <a:solidFill>
                  <a:srgbClr val="002060"/>
                </a:solidFill>
                <a:latin typeface="Times New Roman" panose="02020603050405020304" pitchFamily="18" charset="0"/>
                <a:cs typeface="Times New Roman" panose="02020603050405020304" pitchFamily="18" charset="0"/>
              </a:rPr>
              <a:t>D. Diplomacy &amp; International Relations </a:t>
            </a:r>
            <a:endParaRPr lang="en-US" sz="1800" dirty="0"/>
          </a:p>
        </p:txBody>
      </p:sp>
    </p:spTree>
    <p:extLst>
      <p:ext uri="{BB962C8B-B14F-4D97-AF65-F5344CB8AC3E}">
        <p14:creationId xmlns:p14="http://schemas.microsoft.com/office/powerpoint/2010/main" val="1051652879"/>
      </p:ext>
    </p:extLst>
  </p:cSld>
  <p:clrMapOvr>
    <a:masterClrMapping/>
  </p:clrMapOvr>
  <mc:AlternateContent xmlns:mc="http://schemas.openxmlformats.org/markup-compatibility/2006" xmlns:p14="http://schemas.microsoft.com/office/powerpoint/2010/main">
    <mc:Choice Requires="p14">
      <p:transition spd="slow" p14:dur="425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207" y="501247"/>
            <a:ext cx="10058400" cy="892973"/>
          </a:xfrm>
          <a:solidFill>
            <a:schemeClr val="bg2">
              <a:lumMod val="90000"/>
            </a:schemeClr>
          </a:solidFill>
        </p:spPr>
        <p:txBody>
          <a:bodyPr>
            <a:normAutofit/>
          </a:bodyPr>
          <a:lstStyle/>
          <a:p>
            <a:pPr algn="ctr"/>
            <a:r>
              <a:rPr lang="en-US" sz="3600" dirty="0">
                <a:solidFill>
                  <a:srgbClr val="C00000"/>
                </a:solidFill>
                <a:latin typeface="Times New Roman" panose="02020603050405020304" pitchFamily="18" charset="0"/>
                <a:cs typeface="Times New Roman" panose="02020603050405020304" pitchFamily="18" charset="0"/>
              </a:rPr>
              <a:t>Bibliography </a:t>
            </a:r>
          </a:p>
        </p:txBody>
      </p:sp>
      <p:sp>
        <p:nvSpPr>
          <p:cNvPr id="3" name="Content Placeholder 2"/>
          <p:cNvSpPr>
            <a:spLocks noGrp="1"/>
          </p:cNvSpPr>
          <p:nvPr>
            <p:ph idx="1"/>
          </p:nvPr>
        </p:nvSpPr>
        <p:spPr>
          <a:xfrm>
            <a:off x="324851" y="1901953"/>
            <a:ext cx="11439144" cy="3154679"/>
          </a:xfrm>
          <a:solidFill>
            <a:schemeClr val="accent3">
              <a:lumMod val="20000"/>
              <a:lumOff val="80000"/>
            </a:schemeClr>
          </a:solidFill>
        </p:spPr>
        <p:txBody>
          <a:bodyPr>
            <a:normAutofit lnSpcReduction="10000"/>
          </a:bodyPr>
          <a:lstStyle/>
          <a:p>
            <a:pPr marL="457200" indent="-457200" algn="just">
              <a:buFont typeface="+mj-lt"/>
              <a:buAutoNum type="arabicPeriod"/>
            </a:pPr>
            <a:endParaRPr lang="en-US"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dirty="0">
                <a:latin typeface="Times New Roman" panose="02020603050405020304" pitchFamily="18" charset="0"/>
                <a:cs typeface="Times New Roman" panose="02020603050405020304" pitchFamily="18" charset="0"/>
              </a:rPr>
              <a:t>Hirsch </a:t>
            </a:r>
            <a:r>
              <a:rPr lang="en-US" dirty="0" err="1">
                <a:latin typeface="Times New Roman" panose="02020603050405020304" pitchFamily="18" charset="0"/>
                <a:cs typeface="Times New Roman" panose="02020603050405020304" pitchFamily="18" charset="0"/>
              </a:rPr>
              <a:t>Ballin</a:t>
            </a:r>
            <a:r>
              <a:rPr lang="en-US" dirty="0">
                <a:latin typeface="Times New Roman" panose="02020603050405020304" pitchFamily="18" charset="0"/>
                <a:cs typeface="Times New Roman" panose="02020603050405020304" pitchFamily="18" charset="0"/>
              </a:rPr>
              <a:t>, Ernst, </a:t>
            </a:r>
            <a:r>
              <a:rPr lang="en-US" dirty="0" err="1">
                <a:latin typeface="Times New Roman" panose="02020603050405020304" pitchFamily="18" charset="0"/>
                <a:cs typeface="Times New Roman" panose="02020603050405020304" pitchFamily="18" charset="0"/>
              </a:rPr>
              <a:t>Huub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Dijstelbloem</a:t>
            </a:r>
            <a:r>
              <a:rPr lang="en-US" dirty="0">
                <a:latin typeface="Times New Roman" panose="02020603050405020304" pitchFamily="18" charset="0"/>
                <a:cs typeface="Times New Roman" panose="02020603050405020304" pitchFamily="18" charset="0"/>
              </a:rPr>
              <a:t>, and Peter de </a:t>
            </a:r>
            <a:r>
              <a:rPr lang="en-US" dirty="0" err="1">
                <a:latin typeface="Times New Roman" panose="02020603050405020304" pitchFamily="18" charset="0"/>
                <a:cs typeface="Times New Roman" panose="02020603050405020304" pitchFamily="18" charset="0"/>
              </a:rPr>
              <a:t>Goede</a:t>
            </a:r>
            <a:r>
              <a:rPr lang="en-US" dirty="0">
                <a:latin typeface="Times New Roman" panose="02020603050405020304" pitchFamily="18" charset="0"/>
                <a:cs typeface="Times New Roman" panose="02020603050405020304" pitchFamily="18" charset="0"/>
              </a:rPr>
              <a:t>. Security in an interconnected world: A strategic vision for </a:t>
            </a:r>
            <a:r>
              <a:rPr lang="en-US" dirty="0" err="1">
                <a:latin typeface="Times New Roman" panose="02020603050405020304" pitchFamily="18" charset="0"/>
                <a:cs typeface="Times New Roman" panose="02020603050405020304" pitchFamily="18" charset="0"/>
              </a:rPr>
              <a:t>defence</a:t>
            </a:r>
            <a:r>
              <a:rPr lang="en-US" dirty="0">
                <a:latin typeface="Times New Roman" panose="02020603050405020304" pitchFamily="18" charset="0"/>
                <a:cs typeface="Times New Roman" panose="02020603050405020304" pitchFamily="18" charset="0"/>
              </a:rPr>
              <a:t> policy. Springer Nature, 2020. Chapter2. </a:t>
            </a:r>
          </a:p>
          <a:p>
            <a:pPr marL="457200" indent="-457200" algn="just">
              <a:buFont typeface="+mj-lt"/>
              <a:buAutoNum type="arabicPeriod"/>
            </a:pPr>
            <a:r>
              <a:rPr lang="en-US" dirty="0">
                <a:latin typeface="Times New Roman" panose="02020603050405020304" pitchFamily="18" charset="0"/>
                <a:cs typeface="Times New Roman" panose="02020603050405020304" pitchFamily="18" charset="0"/>
              </a:rPr>
              <a:t>Jones, Peter. "Structuring Middle East Security." Survival 51, no. 6 (2009): 105-122.</a:t>
            </a:r>
          </a:p>
          <a:p>
            <a:pPr marL="457200" indent="-457200" algn="just">
              <a:buFont typeface="+mj-lt"/>
              <a:buAutoNum type="arabicPeriod"/>
            </a:pPr>
            <a:r>
              <a:rPr lang="en-US" dirty="0" err="1">
                <a:latin typeface="Times New Roman" panose="02020603050405020304" pitchFamily="18" charset="0"/>
                <a:cs typeface="Times New Roman" panose="02020603050405020304" pitchFamily="18" charset="0"/>
              </a:rPr>
              <a:t>Møller</a:t>
            </a:r>
            <a:r>
              <a:rPr lang="en-US" dirty="0">
                <a:latin typeface="Times New Roman" panose="02020603050405020304" pitchFamily="18" charset="0"/>
                <a:cs typeface="Times New Roman" panose="02020603050405020304" pitchFamily="18" charset="0"/>
              </a:rPr>
              <a:t>, B. (2000). The concept of security: The pros and cons of expansion and contraction. Copenhagen Peace Research Institute.</a:t>
            </a:r>
          </a:p>
          <a:p>
            <a:pPr marL="457200" indent="-457200" algn="just">
              <a:buFont typeface="+mj-lt"/>
              <a:buAutoNum type="arabicPeriod"/>
            </a:pPr>
            <a:r>
              <a:rPr lang="en-US" dirty="0" err="1">
                <a:solidFill>
                  <a:schemeClr val="tx1"/>
                </a:solidFill>
                <a:latin typeface="Times New Roman" panose="02020603050405020304" pitchFamily="18" charset="0"/>
                <a:cs typeface="Times New Roman" panose="02020603050405020304" pitchFamily="18" charset="0"/>
              </a:rPr>
              <a:t>Mosala</a:t>
            </a:r>
            <a:r>
              <a:rPr lang="en-US" dirty="0">
                <a:solidFill>
                  <a:schemeClr val="tx1"/>
                </a:solidFill>
                <a:latin typeface="Times New Roman" panose="02020603050405020304" pitchFamily="18" charset="0"/>
                <a:cs typeface="Times New Roman" panose="02020603050405020304" pitchFamily="18" charset="0"/>
              </a:rPr>
              <a:t>, Abram, The Impact of </a:t>
            </a:r>
            <a:r>
              <a:rPr lang="en-US" dirty="0" err="1">
                <a:solidFill>
                  <a:schemeClr val="tx1"/>
                </a:solidFill>
                <a:latin typeface="Times New Roman" panose="02020603050405020304" pitchFamily="18" charset="0"/>
                <a:cs typeface="Times New Roman" panose="02020603050405020304" pitchFamily="18" charset="0"/>
              </a:rPr>
              <a:t>Globalisation</a:t>
            </a:r>
            <a:r>
              <a:rPr lang="en-US" dirty="0">
                <a:solidFill>
                  <a:schemeClr val="tx1"/>
                </a:solidFill>
                <a:latin typeface="Times New Roman" panose="02020603050405020304" pitchFamily="18" charset="0"/>
                <a:cs typeface="Times New Roman" panose="02020603050405020304" pitchFamily="18" charset="0"/>
              </a:rPr>
              <a:t> on Security, Munich, GRIN </a:t>
            </a:r>
            <a:r>
              <a:rPr lang="en-US" dirty="0" err="1">
                <a:solidFill>
                  <a:schemeClr val="tx1"/>
                </a:solidFill>
                <a:latin typeface="Times New Roman" panose="02020603050405020304" pitchFamily="18" charset="0"/>
                <a:cs typeface="Times New Roman" panose="02020603050405020304" pitchFamily="18" charset="0"/>
              </a:rPr>
              <a:t>Verlag</a:t>
            </a:r>
            <a:r>
              <a:rPr lang="en-US" dirty="0">
                <a:solidFill>
                  <a:schemeClr val="tx1"/>
                </a:solidFill>
                <a:latin typeface="Times New Roman" panose="02020603050405020304" pitchFamily="18" charset="0"/>
                <a:cs typeface="Times New Roman" panose="02020603050405020304" pitchFamily="18" charset="0"/>
              </a:rPr>
              <a:t>, 2001. https://www.grin.com/document/376713</a:t>
            </a:r>
          </a:p>
        </p:txBody>
      </p:sp>
    </p:spTree>
    <p:extLst>
      <p:ext uri="{BB962C8B-B14F-4D97-AF65-F5344CB8AC3E}">
        <p14:creationId xmlns:p14="http://schemas.microsoft.com/office/powerpoint/2010/main" val="3851401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658" y="68869"/>
            <a:ext cx="12034681" cy="954107"/>
          </a:xfrm>
          <a:prstGeom prst="rect">
            <a:avLst/>
          </a:prstGeom>
          <a:solidFill>
            <a:schemeClr val="accent2">
              <a:lumMod val="20000"/>
              <a:lumOff val="80000"/>
            </a:schemeClr>
          </a:solidFill>
        </p:spPr>
        <p:txBody>
          <a:bodyPr wrap="square" rtlCol="0">
            <a:spAutoFit/>
          </a:bodyPr>
          <a:lstStyle/>
          <a:p>
            <a:pPr lvl="3" algn="ctr"/>
            <a:r>
              <a:rPr lang="en-US" sz="3200" b="1" dirty="0">
                <a:solidFill>
                  <a:srgbClr val="C00000"/>
                </a:solidFill>
                <a:latin typeface="Times New Roman" panose="02020603050405020304" pitchFamily="18" charset="0"/>
                <a:cs typeface="Times New Roman" panose="02020603050405020304" pitchFamily="18" charset="0"/>
              </a:rPr>
              <a:t>First: Globalization</a:t>
            </a:r>
            <a:endParaRPr lang="en-US" sz="2000" dirty="0">
              <a:latin typeface="Times New Roman" panose="02020603050405020304" pitchFamily="18" charset="0"/>
              <a:cs typeface="Times New Roman" panose="02020603050405020304" pitchFamily="18" charset="0"/>
            </a:endParaRPr>
          </a:p>
          <a:p>
            <a:pPr lvl="3" algn="ctr"/>
            <a:r>
              <a:rPr lang="en-US" sz="2400" dirty="0">
                <a:latin typeface="Times New Roman" panose="02020603050405020304" pitchFamily="18" charset="0"/>
                <a:cs typeface="Times New Roman" panose="02020603050405020304" pitchFamily="18" charset="0"/>
              </a:rPr>
              <a:t>(From the second half of the twentieth century to the present day)</a:t>
            </a:r>
          </a:p>
        </p:txBody>
      </p:sp>
      <p:sp>
        <p:nvSpPr>
          <p:cNvPr id="8" name="TextBox 7"/>
          <p:cNvSpPr txBox="1"/>
          <p:nvPr/>
        </p:nvSpPr>
        <p:spPr>
          <a:xfrm>
            <a:off x="78659" y="1022976"/>
            <a:ext cx="7596631" cy="5847755"/>
          </a:xfrm>
          <a:prstGeom prst="rect">
            <a:avLst/>
          </a:prstGeom>
          <a:solidFill>
            <a:schemeClr val="bg2">
              <a:lumMod val="90000"/>
            </a:schemeClr>
          </a:solidFill>
        </p:spPr>
        <p:txBody>
          <a:bodyPr wrap="square" rtlCol="0">
            <a:spAutoFit/>
          </a:bodyPr>
          <a:lstStyle/>
          <a:p>
            <a:pPr algn="ctr"/>
            <a:r>
              <a:rPr lang="en-US" sz="2200" b="1" dirty="0">
                <a:latin typeface="Times New Roman" panose="02020603050405020304" pitchFamily="18" charset="0"/>
                <a:cs typeface="Times New Roman" panose="02020603050405020304" pitchFamily="18" charset="0"/>
              </a:rPr>
              <a:t>The relationship between globalization and security is widening.</a:t>
            </a:r>
          </a:p>
          <a:p>
            <a:pPr algn="ctr"/>
            <a:endParaRPr lang="en-US" sz="2200" b="1" dirty="0">
              <a:latin typeface="Times New Roman" panose="02020603050405020304" pitchFamily="18" charset="0"/>
              <a:cs typeface="Times New Roman" panose="02020603050405020304" pitchFamily="18" charset="0"/>
            </a:endParaRPr>
          </a:p>
          <a:p>
            <a:pPr algn="ctr"/>
            <a:r>
              <a:rPr lang="en-US" sz="2200" b="1" dirty="0">
                <a:solidFill>
                  <a:srgbClr val="C00000"/>
                </a:solidFill>
                <a:latin typeface="Times New Roman" panose="02020603050405020304" pitchFamily="18" charset="0"/>
                <a:cs typeface="Times New Roman" panose="02020603050405020304" pitchFamily="18" charset="0"/>
              </a:rPr>
              <a:t>As a result of globalization, the state is no longer able to fully provide security to its citizens.</a:t>
            </a:r>
          </a:p>
          <a:p>
            <a:pPr algn="just"/>
            <a:r>
              <a:rPr lang="en-US" sz="2200" dirty="0">
                <a:latin typeface="Times New Roman" panose="02020603050405020304" pitchFamily="18" charset="0"/>
                <a:cs typeface="Times New Roman" panose="02020603050405020304" pitchFamily="18" charset="0"/>
              </a:rPr>
              <a:t> 1-Some scholars assert that the link between globalization and security is imposed from the outside and is transforming the security environment within which states operate. Consequently, the state is portrayed as having a diminished capacity to produce security.</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2-The opposing view holds that such accounts of the relations between globalization and security are deeply flawed and misleading, since they project an image of globalization as a </a:t>
            </a:r>
            <a:r>
              <a:rPr lang="en-US" sz="2200" b="1" dirty="0">
                <a:latin typeface="Times New Roman" panose="02020603050405020304" pitchFamily="18" charset="0"/>
                <a:cs typeface="Times New Roman" panose="02020603050405020304" pitchFamily="18" charset="0"/>
              </a:rPr>
              <a:t>disembodied</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process taking place over and beyond states, and simply impacting upon states</a:t>
            </a:r>
            <a:r>
              <a:rPr lang="en-US" sz="2200" dirty="0">
                <a:latin typeface="Times New Roman" panose="02020603050405020304" pitchFamily="18" charset="0"/>
                <a:cs typeface="Times New Roman" panose="02020603050405020304" pitchFamily="18" charset="0"/>
              </a:rPr>
              <a:t>, as a new constraining influence from the outside (Clark, 1999:107).</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1119" y="1022976"/>
            <a:ext cx="4422221" cy="5197969"/>
          </a:xfrm>
        </p:spPr>
      </p:pic>
      <p:sp>
        <p:nvSpPr>
          <p:cNvPr id="11" name="TextBox 10"/>
          <p:cNvSpPr txBox="1"/>
          <p:nvPr/>
        </p:nvSpPr>
        <p:spPr>
          <a:xfrm>
            <a:off x="7691119" y="6272981"/>
            <a:ext cx="4422222" cy="553998"/>
          </a:xfrm>
          <a:prstGeom prst="rect">
            <a:avLst/>
          </a:prstGeom>
          <a:solidFill>
            <a:schemeClr val="bg1">
              <a:lumMod val="85000"/>
            </a:schemeClr>
          </a:solidFill>
        </p:spPr>
        <p:txBody>
          <a:bodyPr wrap="square" rtlCol="0">
            <a:spAutoFit/>
          </a:bodyPr>
          <a:lstStyle/>
          <a:p>
            <a:pPr algn="ctr"/>
            <a:r>
              <a:rPr lang="en-US" sz="1000" b="1" dirty="0">
                <a:latin typeface="Times New Roman" panose="02020603050405020304" pitchFamily="18" charset="0"/>
                <a:cs typeface="Times New Roman" panose="02020603050405020304" pitchFamily="18" charset="0"/>
              </a:rPr>
              <a:t>Fig. 2.3</a:t>
            </a:r>
            <a:r>
              <a:rPr lang="en-US" sz="1000" dirty="0">
                <a:latin typeface="Times New Roman" panose="02020603050405020304" pitchFamily="18" charset="0"/>
                <a:cs typeface="Times New Roman" panose="02020603050405020304" pitchFamily="18" charset="0"/>
              </a:rPr>
              <a:t>Fragile states. (Source: </a:t>
            </a:r>
            <a:r>
              <a:rPr lang="en-US" sz="1000" cap="small" dirty="0" err="1">
                <a:latin typeface="Times New Roman" panose="02020603050405020304" pitchFamily="18" charset="0"/>
                <a:cs typeface="Times New Roman" panose="02020603050405020304" pitchFamily="18" charset="0"/>
              </a:rPr>
              <a:t>oecd</a:t>
            </a:r>
            <a:r>
              <a:rPr lang="en-US" sz="1000" dirty="0">
                <a:latin typeface="Times New Roman" panose="02020603050405020304" pitchFamily="18" charset="0"/>
                <a:cs typeface="Times New Roman" panose="02020603050405020304" pitchFamily="18" charset="0"/>
              </a:rPr>
              <a:t>, </a:t>
            </a:r>
            <a:r>
              <a:rPr lang="en-US" sz="1000" i="1" dirty="0">
                <a:latin typeface="Times New Roman" panose="02020603050405020304" pitchFamily="18" charset="0"/>
                <a:cs typeface="Times New Roman" panose="02020603050405020304" pitchFamily="18" charset="0"/>
              </a:rPr>
              <a:t>States of fragility 201</a:t>
            </a:r>
            <a:r>
              <a:rPr lang="en-US" sz="1000" dirty="0">
                <a:latin typeface="Times New Roman" panose="02020603050405020304" pitchFamily="18" charset="0"/>
                <a:cs typeface="Times New Roman" panose="02020603050405020304" pitchFamily="18" charset="0"/>
              </a:rPr>
              <a:t>5: 15; other states, such as Kazakhstan, Uzbekistan and Venezuela, could also be added to the list). Derived from: </a:t>
            </a:r>
            <a:r>
              <a:rPr lang="nl-NL" sz="1000" dirty="0">
                <a:latin typeface="Times New Roman" panose="02020603050405020304" pitchFamily="18" charset="0"/>
                <a:cs typeface="Times New Roman" panose="02020603050405020304" pitchFamily="18" charset="0"/>
              </a:rPr>
              <a:t>Hirsch Ballin E, Dijstelbloem H, de Goede P, 2020.</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111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61195"/>
            <a:ext cx="11336593" cy="1077218"/>
          </a:xfrm>
          <a:prstGeom prst="rect">
            <a:avLst/>
          </a:prstGeom>
          <a:solidFill>
            <a:schemeClr val="accent2">
              <a:lumMod val="20000"/>
              <a:lumOff val="80000"/>
            </a:schemeClr>
          </a:solidFill>
        </p:spPr>
        <p:txBody>
          <a:bodyPr wrap="square" rtlCol="0">
            <a:spAutoFit/>
          </a:bodyPr>
          <a:lstStyle/>
          <a:p>
            <a:pPr lvl="3" algn="ctr"/>
            <a:r>
              <a:rPr lang="en-US" sz="3200" b="1" dirty="0">
                <a:solidFill>
                  <a:srgbClr val="C00000"/>
                </a:solidFill>
                <a:latin typeface="Times New Roman" panose="02020603050405020304" pitchFamily="18" charset="0"/>
                <a:cs typeface="Times New Roman" panose="02020603050405020304" pitchFamily="18" charset="0"/>
              </a:rPr>
              <a:t>Second: The Cold War</a:t>
            </a:r>
          </a:p>
          <a:p>
            <a:pPr lvl="3" algn="ct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8827" y="1314808"/>
            <a:ext cx="6823586" cy="5016758"/>
          </a:xfrm>
          <a:prstGeom prst="rect">
            <a:avLst/>
          </a:prstGeom>
          <a:solidFill>
            <a:schemeClr val="bg2">
              <a:lumMod val="90000"/>
            </a:schemeClr>
          </a:solidFill>
        </p:spPr>
        <p:txBody>
          <a:bodyPr wrap="square" rtlCol="0">
            <a:spAutoFit/>
          </a:bodyPr>
          <a:lstStyle/>
          <a:p>
            <a:pPr algn="ctr"/>
            <a:endParaRPr lang="en-US" sz="20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Since the 1980s, and to an even greater extent since the end of the Cold War, there has been a significant increase in concern for human rights and for economic and social development (</a:t>
            </a:r>
            <a:r>
              <a:rPr lang="en-US" sz="2000" i="1" dirty="0">
                <a:latin typeface="Times New Roman" panose="02020603050405020304" pitchFamily="18" charset="0"/>
                <a:cs typeface="Times New Roman" panose="02020603050405020304" pitchFamily="18" charset="0"/>
              </a:rPr>
              <a:t>human security</a:t>
            </a:r>
            <a:r>
              <a:rPr lang="en-US" sz="2000" dirty="0">
                <a:latin typeface="Times New Roman" panose="02020603050405020304" pitchFamily="18" charset="0"/>
                <a:cs typeface="Times New Roman" panose="02020603050405020304" pitchFamily="18" charset="0"/>
              </a:rPr>
              <a:t>). </a:t>
            </a: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n-US" sz="2000" b="1" dirty="0">
                <a:solidFill>
                  <a:srgbClr val="C00000"/>
                </a:solidFill>
                <a:latin typeface="Times New Roman" panose="02020603050405020304" pitchFamily="18" charset="0"/>
                <a:cs typeface="Times New Roman" panose="02020603050405020304" pitchFamily="18" charset="0"/>
              </a:rPr>
              <a:t>National and international security </a:t>
            </a:r>
            <a:r>
              <a:rPr lang="en-US" sz="2000" dirty="0">
                <a:latin typeface="Times New Roman" panose="02020603050405020304" pitchFamily="18" charset="0"/>
                <a:cs typeface="Times New Roman" panose="02020603050405020304" pitchFamily="18" charset="0"/>
              </a:rPr>
              <a:t>are therefore linked to the security of the society and the individual. The security of the nation state is not a goal in itself, but is for the benefit of the society.</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For example, </a:t>
            </a:r>
            <a:r>
              <a:rPr lang="en-US" sz="2000" b="1" dirty="0">
                <a:latin typeface="Times New Roman" panose="02020603050405020304" pitchFamily="18" charset="0"/>
                <a:cs typeface="Times New Roman" panose="02020603050405020304" pitchFamily="18" charset="0"/>
              </a:rPr>
              <a:t>the bipolar Cold War </a:t>
            </a:r>
            <a:r>
              <a:rPr lang="en-US" sz="2000" dirty="0">
                <a:latin typeface="Times New Roman" panose="02020603050405020304" pitchFamily="18" charset="0"/>
                <a:cs typeface="Times New Roman" panose="02020603050405020304" pitchFamily="18" charset="0"/>
              </a:rPr>
              <a:t>was followed by a </a:t>
            </a:r>
            <a:r>
              <a:rPr lang="en-US" sz="2000" b="1" dirty="0">
                <a:latin typeface="Times New Roman" panose="02020603050405020304" pitchFamily="18" charset="0"/>
                <a:cs typeface="Times New Roman" panose="02020603050405020304" pitchFamily="18" charset="0"/>
              </a:rPr>
              <a:t>unipolar world order, </a:t>
            </a:r>
            <a:r>
              <a:rPr lang="en-US" sz="2000" dirty="0">
                <a:latin typeface="Times New Roman" panose="02020603050405020304" pitchFamily="18" charset="0"/>
                <a:cs typeface="Times New Roman" panose="02020603050405020304" pitchFamily="18" charset="0"/>
              </a:rPr>
              <a:t>in which issues such as human security and the importance of multilateral institutions gained wider recognition, at least in many Western countries</a:t>
            </a:r>
            <a:r>
              <a:rPr lang="en-US" sz="2000" dirty="0"/>
              <a:t>.</a:t>
            </a:r>
            <a:endParaRPr lang="en-US"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059561" y="6272981"/>
            <a:ext cx="5053780" cy="246221"/>
          </a:xfrm>
          <a:prstGeom prst="rect">
            <a:avLst/>
          </a:prstGeom>
          <a:solidFill>
            <a:schemeClr val="bg1">
              <a:lumMod val="85000"/>
            </a:schemeClr>
          </a:solidFill>
        </p:spPr>
        <p:txBody>
          <a:bodyPr wrap="square" rtlCol="0">
            <a:spAutoFit/>
          </a:bodyPr>
          <a:lstStyle/>
          <a:p>
            <a:pPr algn="ctr"/>
            <a:endParaRPr lang="en-US" sz="10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9561" y="1314808"/>
            <a:ext cx="4762500" cy="4859850"/>
          </a:xfrm>
        </p:spPr>
      </p:pic>
    </p:spTree>
    <p:extLst>
      <p:ext uri="{BB962C8B-B14F-4D97-AF65-F5344CB8AC3E}">
        <p14:creationId xmlns:p14="http://schemas.microsoft.com/office/powerpoint/2010/main" val="665837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776" y="166026"/>
            <a:ext cx="11336593" cy="830997"/>
          </a:xfrm>
          <a:prstGeom prst="rect">
            <a:avLst/>
          </a:prstGeom>
          <a:solidFill>
            <a:schemeClr val="accent2">
              <a:lumMod val="20000"/>
              <a:lumOff val="80000"/>
            </a:schemeClr>
          </a:solidFill>
        </p:spPr>
        <p:txBody>
          <a:bodyPr wrap="square" rtlCol="0">
            <a:spAutoFit/>
          </a:bodyPr>
          <a:lstStyle/>
          <a:p>
            <a:pPr algn="ctr">
              <a:buFontTx/>
              <a:buChar char="-"/>
            </a:pPr>
            <a:r>
              <a:rPr lang="en-US" sz="2800" b="1" dirty="0">
                <a:solidFill>
                  <a:srgbClr val="C00000"/>
                </a:solidFill>
                <a:latin typeface="Times New Roman" panose="02020603050405020304" pitchFamily="18" charset="0"/>
                <a:cs typeface="Times New Roman" panose="02020603050405020304" pitchFamily="18" charset="0"/>
              </a:rPr>
              <a:t>Third: 11 September 2001</a:t>
            </a:r>
          </a:p>
          <a:p>
            <a:pPr algn="ctr">
              <a:buFontTx/>
              <a:buChar char="-"/>
            </a:pP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37745" y="1307690"/>
            <a:ext cx="7229855" cy="5170646"/>
          </a:xfrm>
          <a:prstGeom prst="rect">
            <a:avLst/>
          </a:prstGeom>
          <a:solidFill>
            <a:schemeClr val="bg2">
              <a:lumMod val="90000"/>
            </a:schemeClr>
          </a:solidFill>
        </p:spPr>
        <p:txBody>
          <a:bodyPr wrap="square" rtlCol="0">
            <a:spAutoFit/>
          </a:bodyPr>
          <a:lstStyle/>
          <a:p>
            <a:pPr algn="ctr"/>
            <a:endParaRPr lang="en-US" sz="2200" b="1"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Since 11 September 2001, the blurring of the boundaries between internal and external security has also entered the debate about security policy</a:t>
            </a:r>
            <a:r>
              <a:rPr lang="en-US" sz="2200" u="sng" baseline="30000" dirty="0">
                <a:latin typeface="Times New Roman" panose="02020603050405020304" pitchFamily="18" charset="0"/>
                <a:cs typeface="Times New Roman" panose="02020603050405020304" pitchFamily="18" charset="0"/>
                <a:hlinkClick r:id="rId2"/>
              </a:rPr>
              <a:t>1</a:t>
            </a:r>
            <a:r>
              <a:rPr lang="en-US" sz="2200" dirty="0">
                <a:latin typeface="Times New Roman" panose="02020603050405020304" pitchFamily="18" charset="0"/>
                <a:cs typeface="Times New Roman" panose="02020603050405020304" pitchFamily="18" charset="0"/>
              </a:rPr>
              <a:t> with the realization that non-state actors such as </a:t>
            </a:r>
            <a:r>
              <a:rPr lang="en-US" sz="2200" b="1" dirty="0">
                <a:latin typeface="Times New Roman" panose="02020603050405020304" pitchFamily="18" charset="0"/>
                <a:cs typeface="Times New Roman" panose="02020603050405020304" pitchFamily="18" charset="0"/>
              </a:rPr>
              <a:t>Al Qaida and </a:t>
            </a:r>
            <a:r>
              <a:rPr lang="en-US" sz="2200" b="1" dirty="0" err="1">
                <a:latin typeface="Times New Roman" panose="02020603050405020304" pitchFamily="18" charset="0"/>
                <a:cs typeface="Times New Roman" panose="02020603050405020304" pitchFamily="18" charset="0"/>
              </a:rPr>
              <a:t>Da’esh</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have come to form part of the landscape of security and insecurity.</a:t>
            </a: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The sovereignty of states over their own territory only offers limited protection against transnational networks of this type.</a:t>
            </a: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An adequate geographic concept of security encompasses both the territories defined by </a:t>
            </a:r>
            <a:r>
              <a:rPr lang="en-US" sz="2200" b="1" dirty="0">
                <a:latin typeface="Times New Roman" panose="02020603050405020304" pitchFamily="18" charset="0"/>
                <a:cs typeface="Times New Roman" panose="02020603050405020304" pitchFamily="18" charset="0"/>
              </a:rPr>
              <a:t>individual states </a:t>
            </a:r>
            <a:r>
              <a:rPr lang="en-US" sz="2200" dirty="0">
                <a:latin typeface="Times New Roman" panose="02020603050405020304" pitchFamily="18" charset="0"/>
                <a:cs typeface="Times New Roman" panose="02020603050405020304" pitchFamily="18" charset="0"/>
              </a:rPr>
              <a:t>and the </a:t>
            </a:r>
            <a:r>
              <a:rPr lang="en-US" sz="2200" b="1" dirty="0">
                <a:latin typeface="Times New Roman" panose="02020603050405020304" pitchFamily="18" charset="0"/>
                <a:cs typeface="Times New Roman" panose="02020603050405020304" pitchFamily="18" charset="0"/>
              </a:rPr>
              <a:t>networks that override</a:t>
            </a:r>
            <a:r>
              <a:rPr lang="en-US" sz="2200" dirty="0">
                <a:latin typeface="Times New Roman" panose="02020603050405020304" pitchFamily="18" charset="0"/>
                <a:cs typeface="Times New Roman" panose="02020603050405020304" pitchFamily="18" charset="0"/>
              </a:rPr>
              <a:t> the borders between states.</a:t>
            </a:r>
          </a:p>
        </p:txBody>
      </p:sp>
      <p:sp>
        <p:nvSpPr>
          <p:cNvPr id="11" name="TextBox 10"/>
          <p:cNvSpPr txBox="1"/>
          <p:nvPr/>
        </p:nvSpPr>
        <p:spPr>
          <a:xfrm>
            <a:off x="7576458" y="6272980"/>
            <a:ext cx="4536884" cy="400110"/>
          </a:xfrm>
          <a:prstGeom prst="rect">
            <a:avLst/>
          </a:prstGeom>
          <a:solidFill>
            <a:schemeClr val="bg1">
              <a:lumMod val="85000"/>
            </a:schemeClr>
          </a:solidFill>
        </p:spPr>
        <p:txBody>
          <a:bodyPr wrap="square" rtlCol="0">
            <a:spAutoFit/>
          </a:bodyPr>
          <a:lstStyle/>
          <a:p>
            <a:pPr algn="ctr"/>
            <a:r>
              <a:rPr lang="en-US" sz="1000" b="1" dirty="0">
                <a:latin typeface="Times New Roman" panose="02020603050405020304" pitchFamily="18" charset="0"/>
                <a:cs typeface="Times New Roman" panose="02020603050405020304" pitchFamily="18" charset="0"/>
              </a:rPr>
              <a:t>Source: </a:t>
            </a:r>
            <a:r>
              <a:rPr lang="en-US" sz="1000" b="1" dirty="0">
                <a:latin typeface="Times New Roman" panose="02020603050405020304" pitchFamily="18" charset="0"/>
                <a:cs typeface="Times New Roman" panose="02020603050405020304" pitchFamily="18" charset="0"/>
                <a:hlinkClick r:id="rId3"/>
              </a:rPr>
              <a:t>https://www.latimes.com/travel/la-xpm-2001-sep-12-na-sept-11-attack-201105-01-story.html</a:t>
            </a:r>
            <a:r>
              <a:rPr lang="en-US" sz="1000" b="1" dirty="0">
                <a:latin typeface="Times New Roman" panose="02020603050405020304" pitchFamily="18" charset="0"/>
                <a:cs typeface="Times New Roman" panose="02020603050405020304" pitchFamily="18" charset="0"/>
              </a:rPr>
              <a:t> </a:t>
            </a:r>
            <a:endParaRPr lang="en-US" sz="10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576457" y="1152356"/>
            <a:ext cx="4536884" cy="5120625"/>
          </a:xfrm>
        </p:spPr>
      </p:pic>
    </p:spTree>
    <p:extLst>
      <p:ext uri="{BB962C8B-B14F-4D97-AF65-F5344CB8AC3E}">
        <p14:creationId xmlns:p14="http://schemas.microsoft.com/office/powerpoint/2010/main" val="1796290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61195"/>
            <a:ext cx="11336593" cy="892552"/>
          </a:xfrm>
          <a:prstGeom prst="rect">
            <a:avLst/>
          </a:prstGeom>
          <a:solidFill>
            <a:schemeClr val="accent2">
              <a:lumMod val="20000"/>
              <a:lumOff val="80000"/>
            </a:schemeClr>
          </a:solidFill>
        </p:spPr>
        <p:txBody>
          <a:bodyPr wrap="square" rtlCol="0">
            <a:spAutoFit/>
          </a:bodyPr>
          <a:lstStyle/>
          <a:p>
            <a:pPr algn="ctr">
              <a:buFontTx/>
              <a:buChar char="-"/>
            </a:pPr>
            <a:r>
              <a:rPr lang="en-US" sz="3200" b="1" dirty="0">
                <a:solidFill>
                  <a:srgbClr val="C00000"/>
                </a:solidFill>
                <a:latin typeface="Times New Roman" panose="02020603050405020304" pitchFamily="18" charset="0"/>
                <a:cs typeface="Times New Roman" panose="02020603050405020304" pitchFamily="18" charset="0"/>
              </a:rPr>
              <a:t>Forth: Transnational issues</a:t>
            </a:r>
          </a:p>
          <a:p>
            <a:pPr algn="ct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7986" y="1120878"/>
            <a:ext cx="6184491" cy="5478423"/>
          </a:xfrm>
          <a:prstGeom prst="rect">
            <a:avLst/>
          </a:prstGeom>
          <a:solidFill>
            <a:schemeClr val="bg2">
              <a:lumMod val="90000"/>
            </a:schemeClr>
          </a:solidFill>
        </p:spPr>
        <p:txBody>
          <a:bodyPr wrap="square" rtlCol="0">
            <a:spAutoFit/>
          </a:bodyPr>
          <a:lstStyle/>
          <a:p>
            <a:pPr algn="ctr"/>
            <a:endParaRPr lang="en-US" sz="2200" b="1"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Transnational issues such as </a:t>
            </a:r>
            <a:r>
              <a:rPr lang="en-US" sz="2200" b="1" dirty="0">
                <a:latin typeface="Times New Roman" panose="02020603050405020304" pitchFamily="18" charset="0"/>
                <a:cs typeface="Times New Roman" panose="02020603050405020304" pitchFamily="18" charset="0"/>
              </a:rPr>
              <a:t>migration, terrorism and climate change </a:t>
            </a:r>
            <a:r>
              <a:rPr lang="en-US" sz="2200" dirty="0">
                <a:latin typeface="Times New Roman" panose="02020603050405020304" pitchFamily="18" charset="0"/>
                <a:cs typeface="Times New Roman" panose="02020603050405020304" pitchFamily="18" charset="0"/>
              </a:rPr>
              <a:t>also mean that security is increasingly a matter for regional and international communities of states, such as the EU and NATO. </a:t>
            </a: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For example: Dutch security policy is part of European and North Atlantic security policy, although that does not mean that the Netherlands cannot set its own priorities within the security strategies of these alliances. </a:t>
            </a:r>
          </a:p>
          <a:p>
            <a:pPr algn="just"/>
            <a:endParaRPr lang="en-US"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479459" y="6213409"/>
            <a:ext cx="5633881" cy="400110"/>
          </a:xfrm>
          <a:prstGeom prst="rect">
            <a:avLst/>
          </a:prstGeom>
          <a:solidFill>
            <a:schemeClr val="bg2">
              <a:lumMod val="90000"/>
            </a:schemeClr>
          </a:solid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The European Union after the January 2020 departure of the UK and Gibraltar (pre-Brexit version here). Map by Evan </a:t>
            </a:r>
            <a:r>
              <a:rPr lang="en-US" sz="1000" dirty="0" err="1">
                <a:latin typeface="Times New Roman" panose="02020603050405020304" pitchFamily="18" charset="0"/>
                <a:cs typeface="Times New Roman" panose="02020603050405020304" pitchFamily="18" charset="0"/>
              </a:rPr>
              <a:t>Centanni</a:t>
            </a:r>
            <a:r>
              <a:rPr lang="en-US" sz="1000" dirty="0">
                <a:latin typeface="Times New Roman" panose="02020603050405020304" pitchFamily="18" charset="0"/>
                <a:cs typeface="Times New Roman" panose="02020603050405020304" pitchFamily="18" charset="0"/>
              </a:rPr>
              <a:t>, from blank map by </a:t>
            </a:r>
            <a:r>
              <a:rPr lang="en-US" sz="1000" dirty="0" err="1">
                <a:latin typeface="Times New Roman" panose="02020603050405020304" pitchFamily="18" charset="0"/>
                <a:cs typeface="Times New Roman" panose="02020603050405020304" pitchFamily="18" charset="0"/>
              </a:rPr>
              <a:t>Ssolbergj</a:t>
            </a:r>
            <a:r>
              <a:rPr lang="en-US" sz="1000" dirty="0">
                <a:latin typeface="Times New Roman" panose="02020603050405020304" pitchFamily="18" charset="0"/>
                <a:cs typeface="Times New Roman" panose="02020603050405020304" pitchFamily="18" charset="0"/>
              </a:rPr>
              <a:t>. License: CC BY-SA</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79459" y="1120878"/>
            <a:ext cx="5633882" cy="5092532"/>
          </a:xfrm>
        </p:spPr>
      </p:pic>
    </p:spTree>
    <p:extLst>
      <p:ext uri="{BB962C8B-B14F-4D97-AF65-F5344CB8AC3E}">
        <p14:creationId xmlns:p14="http://schemas.microsoft.com/office/powerpoint/2010/main" val="2577084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61195"/>
            <a:ext cx="11336593" cy="892552"/>
          </a:xfrm>
          <a:prstGeom prst="rect">
            <a:avLst/>
          </a:prstGeom>
          <a:solidFill>
            <a:schemeClr val="accent2">
              <a:lumMod val="20000"/>
              <a:lumOff val="80000"/>
            </a:schemeClr>
          </a:solidFill>
        </p:spPr>
        <p:txBody>
          <a:bodyPr wrap="square" rtlCol="0">
            <a:spAutoFit/>
          </a:bodyPr>
          <a:lstStyle/>
          <a:p>
            <a:pPr algn="ctr">
              <a:buFontTx/>
              <a:buChar char="-"/>
            </a:pPr>
            <a:r>
              <a:rPr lang="en-US" sz="3200" b="1" dirty="0">
                <a:solidFill>
                  <a:srgbClr val="C00000"/>
                </a:solidFill>
                <a:latin typeface="Times New Roman" panose="02020603050405020304" pitchFamily="18" charset="0"/>
                <a:cs typeface="Times New Roman" panose="02020603050405020304" pitchFamily="18" charset="0"/>
              </a:rPr>
              <a:t>Fifth: Risk governance framework</a:t>
            </a:r>
          </a:p>
          <a:p>
            <a:pPr algn="ctr">
              <a:buFontTx/>
              <a:buChar char="-"/>
            </a:pP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0" y="1091381"/>
            <a:ext cx="6538452" cy="5878532"/>
          </a:xfrm>
          <a:prstGeom prst="rect">
            <a:avLst/>
          </a:prstGeom>
          <a:solidFill>
            <a:schemeClr val="bg2">
              <a:lumMod val="90000"/>
            </a:schemeClr>
          </a:solidFill>
        </p:spPr>
        <p:txBody>
          <a:bodyPr wrap="square" rtlCol="0">
            <a:spAutoFit/>
          </a:bodyPr>
          <a:lstStyle/>
          <a:p>
            <a:pPr algn="just"/>
            <a:r>
              <a:rPr lang="en-US" sz="2200" b="1" dirty="0">
                <a:latin typeface="Times New Roman" panose="02020603050405020304" pitchFamily="18" charset="0"/>
                <a:cs typeface="Times New Roman" panose="02020603050405020304" pitchFamily="18" charset="0"/>
              </a:rPr>
              <a:t>Risk governance framework </a:t>
            </a:r>
            <a:r>
              <a:rPr lang="en-US" sz="2200" dirty="0">
                <a:latin typeface="Times New Roman" panose="02020603050405020304" pitchFamily="18" charset="0"/>
                <a:cs typeface="Times New Roman" panose="02020603050405020304" pitchFamily="18" charset="0"/>
              </a:rPr>
              <a:t>is a comprehensive approach to help understand, analyze and manage important risk issues for which there are deficits (shortfall ) in risk governance structures and processes. ... </a:t>
            </a: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en-US" sz="2200" b="1" dirty="0">
                <a:solidFill>
                  <a:srgbClr val="C00000"/>
                </a:solidFill>
                <a:latin typeface="Times New Roman" panose="02020603050405020304" pitchFamily="18" charset="0"/>
                <a:cs typeface="Times New Roman" panose="02020603050405020304" pitchFamily="18" charset="0"/>
              </a:rPr>
              <a:t>Researchers call for improved governance to clarify, classify and confront emerging systemic risks.</a:t>
            </a:r>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The rise of risk governance is part of a trend towards ‘securitization’, by which we mean the enormous increase in recent years in concern for security, both in the sense of a desired situation and in the sense of policy or other activities aimed at achieving it.</a:t>
            </a:r>
          </a:p>
          <a:p>
            <a:pPr algn="just"/>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642988" y="6331303"/>
            <a:ext cx="5431026" cy="400110"/>
          </a:xfrm>
          <a:prstGeom prst="rect">
            <a:avLst/>
          </a:prstGeom>
          <a:solidFill>
            <a:schemeClr val="bg1">
              <a:lumMod val="85000"/>
            </a:schemeClr>
          </a:solid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hlinkClick r:id="rId2"/>
              </a:rPr>
              <a:t>https://irgc.org/risk-governance/irgc-risk-governance-framework/</a:t>
            </a:r>
            <a:endParaRPr lang="en-US" sz="1000" dirty="0">
              <a:latin typeface="Times New Roman" panose="02020603050405020304" pitchFamily="18" charset="0"/>
              <a:cs typeface="Times New Roman" panose="02020603050405020304" pitchFamily="18" charset="0"/>
            </a:endParaRPr>
          </a:p>
          <a:p>
            <a:pPr algn="ctr"/>
            <a:endParaRPr lang="en-US" sz="10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42987" y="1091381"/>
            <a:ext cx="5431026" cy="5239922"/>
          </a:xfrm>
        </p:spPr>
      </p:pic>
    </p:spTree>
    <p:extLst>
      <p:ext uri="{BB962C8B-B14F-4D97-AF65-F5344CB8AC3E}">
        <p14:creationId xmlns:p14="http://schemas.microsoft.com/office/powerpoint/2010/main" val="2830914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61195"/>
            <a:ext cx="11336593" cy="1569660"/>
          </a:xfrm>
          <a:prstGeom prst="rect">
            <a:avLst/>
          </a:prstGeom>
          <a:solidFill>
            <a:schemeClr val="accent2">
              <a:lumMod val="20000"/>
              <a:lumOff val="80000"/>
            </a:schemeClr>
          </a:solidFill>
        </p:spPr>
        <p:txBody>
          <a:bodyPr wrap="squar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Sixth: Donald trump and Russian Ukraine war&amp; the relative decline in the power of the West and the emergence of the Brics</a:t>
            </a:r>
          </a:p>
          <a:p>
            <a:pPr algn="ctr"/>
            <a:r>
              <a:rPr lang="en-US" sz="3200" b="1" dirty="0">
                <a:solidFill>
                  <a:srgbClr val="C00000"/>
                </a:solidFill>
                <a:latin typeface="Times New Roman" panose="02020603050405020304" pitchFamily="18" charset="0"/>
                <a:cs typeface="Times New Roman" panose="02020603050405020304" pitchFamily="18" charset="0"/>
              </a:rPr>
              <a:t> countries</a:t>
            </a:r>
          </a:p>
        </p:txBody>
      </p:sp>
      <p:sp>
        <p:nvSpPr>
          <p:cNvPr id="8" name="TextBox 7"/>
          <p:cNvSpPr txBox="1"/>
          <p:nvPr/>
        </p:nvSpPr>
        <p:spPr>
          <a:xfrm>
            <a:off x="98322" y="2117997"/>
            <a:ext cx="6843251" cy="4708981"/>
          </a:xfrm>
          <a:prstGeom prst="rect">
            <a:avLst/>
          </a:prstGeom>
          <a:solidFill>
            <a:schemeClr val="bg2">
              <a:lumMod val="90000"/>
            </a:schemeClr>
          </a:solidFill>
        </p:spPr>
        <p:txBody>
          <a:bodyPr wrap="square" rtlCol="0">
            <a:spAutoFit/>
          </a:bodyPr>
          <a:lstStyle/>
          <a:p>
            <a:pPr algn="ctr"/>
            <a:endParaRPr lang="en-US" sz="20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With the relative decline in the power of the West and the emergence of the brics countries – accelerated by recent developments in the belt of instability around Europe with the rise of Russian Ukraine war and the election </a:t>
            </a:r>
            <a:r>
              <a:rPr lang="en-US" sz="2000">
                <a:latin typeface="Times New Roman" panose="02020603050405020304" pitchFamily="18" charset="0"/>
                <a:cs typeface="Times New Roman" panose="02020603050405020304" pitchFamily="18" charset="0"/>
              </a:rPr>
              <a:t>someone like </a:t>
            </a:r>
            <a:r>
              <a:rPr lang="en-US" sz="2000" dirty="0">
                <a:latin typeface="Times New Roman" panose="02020603050405020304" pitchFamily="18" charset="0"/>
                <a:cs typeface="Times New Roman" panose="02020603050405020304" pitchFamily="18" charset="0"/>
              </a:rPr>
              <a:t>Donald Trump as president of the United States – a multipolar order now seems to be emerging in which the (collective) military defense of territorial integrity is once more growing in importance. </a:t>
            </a: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Traditional power politics or geopolitics seem to have returned (if indeed they ever went away)</a:t>
            </a:r>
          </a:p>
          <a:p>
            <a:pPr algn="just"/>
            <a:r>
              <a:rPr lang="en-US" sz="2000" dirty="0">
                <a:latin typeface="Times New Roman" panose="02020603050405020304" pitchFamily="18" charset="0"/>
                <a:cs typeface="Times New Roman" panose="02020603050405020304" pitchFamily="18" charset="0"/>
              </a:rPr>
              <a:t>. </a:t>
            </a:r>
          </a:p>
        </p:txBody>
      </p:sp>
      <p:sp>
        <p:nvSpPr>
          <p:cNvPr id="11" name="TextBox 10"/>
          <p:cNvSpPr txBox="1"/>
          <p:nvPr/>
        </p:nvSpPr>
        <p:spPr>
          <a:xfrm>
            <a:off x="7059561" y="6272981"/>
            <a:ext cx="5053780" cy="246221"/>
          </a:xfrm>
          <a:prstGeom prst="rect">
            <a:avLst/>
          </a:prstGeom>
          <a:solidFill>
            <a:schemeClr val="bg1">
              <a:lumMod val="85000"/>
            </a:schemeClr>
          </a:solid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Derived from: </a:t>
            </a:r>
            <a:r>
              <a:rPr lang="nl-NL" sz="1000" dirty="0">
                <a:latin typeface="Times New Roman" panose="02020603050405020304" pitchFamily="18" charset="0"/>
                <a:cs typeface="Times New Roman" panose="02020603050405020304" pitchFamily="18" charset="0"/>
              </a:rPr>
              <a:t>Hirsch Ballin E, Dijstelbloem H, de Goede P, 2020.</a:t>
            </a:r>
            <a:endParaRPr lang="en-US" sz="10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9561" y="1848465"/>
            <a:ext cx="5047943" cy="4935793"/>
          </a:xfrm>
        </p:spPr>
      </p:pic>
    </p:spTree>
    <p:extLst>
      <p:ext uri="{BB962C8B-B14F-4D97-AF65-F5344CB8AC3E}">
        <p14:creationId xmlns:p14="http://schemas.microsoft.com/office/powerpoint/2010/main" val="2797617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5303" y="344129"/>
            <a:ext cx="11336593" cy="1200329"/>
          </a:xfrm>
          <a:prstGeom prst="rect">
            <a:avLst/>
          </a:prstGeom>
          <a:solidFill>
            <a:schemeClr val="accent2">
              <a:lumMod val="20000"/>
              <a:lumOff val="80000"/>
            </a:schemeClr>
          </a:solidFill>
        </p:spPr>
        <p:txBody>
          <a:bodyPr wrap="square" rtlCol="0">
            <a:spAutoFit/>
          </a:bodyPr>
          <a:lstStyle/>
          <a:p>
            <a:pPr algn="ctr">
              <a:buFontTx/>
              <a:buChar char="-"/>
            </a:pPr>
            <a:r>
              <a:rPr lang="en-US" sz="3600" b="1" dirty="0">
                <a:solidFill>
                  <a:srgbClr val="FF0000"/>
                </a:solidFill>
                <a:latin typeface="Times New Roman" panose="02020603050405020304" pitchFamily="18" charset="0"/>
                <a:cs typeface="Times New Roman" panose="02020603050405020304" pitchFamily="18" charset="0"/>
              </a:rPr>
              <a:t>Quiz activity</a:t>
            </a:r>
          </a:p>
          <a:p>
            <a:pPr algn="ctr">
              <a:buFontTx/>
              <a:buChar char="-"/>
            </a:pPr>
            <a:r>
              <a:rPr lang="en-US" sz="3600" b="1" dirty="0">
                <a:solidFill>
                  <a:srgbClr val="FF0000"/>
                </a:solidFill>
                <a:latin typeface="Times New Roman" panose="02020603050405020304" pitchFamily="18" charset="0"/>
                <a:cs typeface="Times New Roman" panose="02020603050405020304" pitchFamily="18" charset="0"/>
              </a:rPr>
              <a:t>Donald trump</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7987" y="2467896"/>
            <a:ext cx="6941574" cy="1631216"/>
          </a:xfrm>
          <a:prstGeom prst="rect">
            <a:avLst/>
          </a:prstGeom>
          <a:solidFill>
            <a:schemeClr val="bg2">
              <a:lumMod val="90000"/>
            </a:schemeClr>
          </a:solidFill>
        </p:spPr>
        <p:txBody>
          <a:bodyPr wrap="square" rtlCol="0">
            <a:spAutoFit/>
          </a:bodyPr>
          <a:lstStyle/>
          <a:p>
            <a:pPr algn="ctr"/>
            <a:endParaRPr lang="en-US" sz="2000" b="1" dirty="0">
              <a:latin typeface="Times New Roman" panose="02020603050405020304" pitchFamily="18" charset="0"/>
              <a:cs typeface="Times New Roman" panose="02020603050405020304" pitchFamily="18" charset="0"/>
            </a:endParaRPr>
          </a:p>
          <a:p>
            <a:pPr algn="ctr"/>
            <a:endParaRPr lang="en-US" sz="2000" b="1"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How did Trump affect foreign and security policies?</a:t>
            </a: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059561" y="6272981"/>
            <a:ext cx="5053780" cy="246221"/>
          </a:xfrm>
          <a:prstGeom prst="rect">
            <a:avLst/>
          </a:prstGeom>
          <a:solidFill>
            <a:schemeClr val="bg1">
              <a:lumMod val="85000"/>
            </a:schemeClr>
          </a:solid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Derived from: </a:t>
            </a:r>
            <a:r>
              <a:rPr lang="nl-NL" sz="1000" dirty="0">
                <a:latin typeface="Times New Roman" panose="02020603050405020304" pitchFamily="18" charset="0"/>
                <a:cs typeface="Times New Roman" panose="02020603050405020304" pitchFamily="18" charset="0"/>
              </a:rPr>
              <a:t>Hirsch Ballin E, Dijstelbloem H, de Goede P, 2020.</a:t>
            </a:r>
            <a:endParaRPr lang="en-US" sz="10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9561" y="1622323"/>
            <a:ext cx="5047943" cy="4522481"/>
          </a:xfrm>
        </p:spPr>
      </p:pic>
    </p:spTree>
    <p:extLst>
      <p:ext uri="{BB962C8B-B14F-4D97-AF65-F5344CB8AC3E}">
        <p14:creationId xmlns:p14="http://schemas.microsoft.com/office/powerpoint/2010/main" val="1089973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3666" y="1032387"/>
            <a:ext cx="10235380" cy="5329084"/>
          </a:xfrm>
          <a:solidFill>
            <a:schemeClr val="accent4">
              <a:lumMod val="40000"/>
              <a:lumOff val="60000"/>
            </a:schemeClr>
          </a:solidFill>
        </p:spPr>
        <p:txBody>
          <a:bodyPr>
            <a:normAutofit/>
          </a:bodyPr>
          <a:lstStyle/>
          <a:p>
            <a:pPr marL="0" indent="0" algn="ctr">
              <a:buNone/>
            </a:pPr>
            <a:endParaRPr lang="en-US" sz="6000" dirty="0">
              <a:solidFill>
                <a:srgbClr val="FF0000"/>
              </a:solidFill>
            </a:endParaRPr>
          </a:p>
          <a:p>
            <a:pPr marL="0" indent="0" algn="ctr">
              <a:buNone/>
            </a:pPr>
            <a:r>
              <a:rPr lang="en-US" sz="8000" dirty="0">
                <a:solidFill>
                  <a:srgbClr val="00B050"/>
                </a:solidFill>
                <a:latin typeface="Brush Script MT" panose="03060802040406070304" pitchFamily="66" charset="0"/>
              </a:rPr>
              <a:t>Thanks</a:t>
            </a:r>
          </a:p>
          <a:p>
            <a:pPr marL="0" indent="0" algn="ctr">
              <a:buNone/>
            </a:pPr>
            <a:r>
              <a:rPr lang="en-US" sz="8000" dirty="0">
                <a:solidFill>
                  <a:srgbClr val="FFFF00"/>
                </a:solidFill>
                <a:latin typeface="Times New Roman" panose="02020603050405020304" pitchFamily="18" charset="0"/>
                <a:cs typeface="Times New Roman" panose="02020603050405020304" pitchFamily="18" charset="0"/>
              </a:rPr>
              <a:t>Thanks</a:t>
            </a:r>
          </a:p>
        </p:txBody>
      </p:sp>
    </p:spTree>
    <p:extLst>
      <p:ext uri="{BB962C8B-B14F-4D97-AF65-F5344CB8AC3E}">
        <p14:creationId xmlns:p14="http://schemas.microsoft.com/office/powerpoint/2010/main" val="2553450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8778</TotalTime>
  <Words>988</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Brush Script MT</vt:lpstr>
      <vt:lpstr>Calibri</vt:lpstr>
      <vt:lpstr>Century Schoolbook</vt:lpstr>
      <vt:lpstr>Corbel</vt:lpstr>
      <vt:lpstr>Times New Roman</vt:lpstr>
      <vt:lpstr>Feathered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Bibliography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dc:title>
  <dc:creator>Ameena Blake</dc:creator>
  <cp:lastModifiedBy>Shallaw Mohammed</cp:lastModifiedBy>
  <cp:revision>919</cp:revision>
  <dcterms:created xsi:type="dcterms:W3CDTF">2019-02-05T03:46:34Z</dcterms:created>
  <dcterms:modified xsi:type="dcterms:W3CDTF">2024-02-04T19:34:42Z</dcterms:modified>
</cp:coreProperties>
</file>