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7" r:id="rId3"/>
    <p:sldId id="263" r:id="rId4"/>
    <p:sldId id="268" r:id="rId5"/>
    <p:sldId id="285" r:id="rId6"/>
    <p:sldId id="257" r:id="rId7"/>
    <p:sldId id="271" r:id="rId8"/>
    <p:sldId id="274" r:id="rId9"/>
    <p:sldId id="269" r:id="rId10"/>
    <p:sldId id="270" r:id="rId11"/>
    <p:sldId id="264" r:id="rId12"/>
    <p:sldId id="273" r:id="rId13"/>
    <p:sldId id="276" r:id="rId14"/>
    <p:sldId id="277" r:id="rId15"/>
    <p:sldId id="283" r:id="rId16"/>
    <p:sldId id="280" r:id="rId17"/>
    <p:sldId id="281" r:id="rId18"/>
    <p:sldId id="282" r:id="rId19"/>
    <p:sldId id="284" r:id="rId20"/>
    <p:sldId id="260"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26BF22-9452-4FC4-95EB-8F13890F4E2D}" type="datetimeFigureOut">
              <a:rPr lang="en-US" smtClean="0"/>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4FB81C-165A-4887-93A0-356C6D5DFE16}" type="slidenum">
              <a:rPr lang="en-US" smtClean="0"/>
              <a:t>‹#›</a:t>
            </a:fld>
            <a:endParaRPr lang="en-US"/>
          </a:p>
        </p:txBody>
      </p:sp>
    </p:spTree>
    <p:extLst>
      <p:ext uri="{BB962C8B-B14F-4D97-AF65-F5344CB8AC3E}">
        <p14:creationId xmlns:p14="http://schemas.microsoft.com/office/powerpoint/2010/main" val="2554575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4FB81C-165A-4887-93A0-356C6D5DFE16}" type="slidenum">
              <a:rPr lang="en-US" smtClean="0"/>
              <a:t>5</a:t>
            </a:fld>
            <a:endParaRPr lang="en-US"/>
          </a:p>
        </p:txBody>
      </p:sp>
    </p:spTree>
    <p:extLst>
      <p:ext uri="{BB962C8B-B14F-4D97-AF65-F5344CB8AC3E}">
        <p14:creationId xmlns:p14="http://schemas.microsoft.com/office/powerpoint/2010/main" val="2440585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88CA4E2-4D6D-44E0-BF61-671C857E1E74}" type="slidenum">
              <a:rPr lang="ar-SA" smtClean="0">
                <a:latin typeface="Arial" charset="0"/>
              </a:rPr>
              <a:pPr eaLnBrk="1" hangingPunct="1"/>
              <a:t>15</a:t>
            </a:fld>
            <a:endParaRPr lang="en-US"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Fish Diseases</a:t>
            </a:r>
            <a:endParaRPr lang="en-US" sz="72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2958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28600" y="228600"/>
            <a:ext cx="8763000" cy="6324600"/>
          </a:xfrm>
        </p:spPr>
        <p:txBody>
          <a:bodyPr/>
          <a:lstStyle/>
          <a:p>
            <a:pPr eaLnBrk="1" hangingPunct="1">
              <a:lnSpc>
                <a:spcPct val="90000"/>
              </a:lnSpc>
              <a:buFontTx/>
              <a:buNone/>
            </a:pPr>
            <a:r>
              <a:rPr lang="en-US" sz="2800" dirty="0" smtClean="0"/>
              <a:t>The study of fish diseases and parasites is necessary and important to</a:t>
            </a:r>
          </a:p>
          <a:p>
            <a:pPr eaLnBrk="1" hangingPunct="1">
              <a:lnSpc>
                <a:spcPct val="90000"/>
              </a:lnSpc>
              <a:buFontTx/>
              <a:buNone/>
            </a:pPr>
            <a:r>
              <a:rPr lang="en-US" sz="2800" dirty="0" smtClean="0"/>
              <a:t> </a:t>
            </a:r>
          </a:p>
          <a:p>
            <a:pPr eaLnBrk="1" hangingPunct="1">
              <a:lnSpc>
                <a:spcPct val="90000"/>
              </a:lnSpc>
              <a:buFontTx/>
              <a:buNone/>
            </a:pPr>
            <a:r>
              <a:rPr lang="en-US" sz="2800" dirty="0" smtClean="0"/>
              <a:t>1- Increase the production of pond farms.</a:t>
            </a:r>
          </a:p>
          <a:p>
            <a:pPr eaLnBrk="1" hangingPunct="1">
              <a:lnSpc>
                <a:spcPct val="90000"/>
              </a:lnSpc>
              <a:buFontTx/>
              <a:buNone/>
            </a:pPr>
            <a:r>
              <a:rPr lang="en-US" sz="2800" dirty="0" smtClean="0"/>
              <a:t> </a:t>
            </a:r>
          </a:p>
          <a:p>
            <a:pPr eaLnBrk="1" hangingPunct="1">
              <a:lnSpc>
                <a:spcPct val="90000"/>
              </a:lnSpc>
              <a:buFontTx/>
              <a:buNone/>
            </a:pPr>
            <a:r>
              <a:rPr lang="en-US" sz="2800" dirty="0" smtClean="0"/>
              <a:t>2- Improve the stocks of valuable commercial fisheries in the natural waters.</a:t>
            </a:r>
          </a:p>
          <a:p>
            <a:pPr eaLnBrk="1" hangingPunct="1">
              <a:lnSpc>
                <a:spcPct val="90000"/>
              </a:lnSpc>
              <a:buFontTx/>
              <a:buNone/>
            </a:pPr>
            <a:r>
              <a:rPr lang="en-US" sz="2800" dirty="0" smtClean="0"/>
              <a:t> </a:t>
            </a:r>
          </a:p>
          <a:p>
            <a:pPr eaLnBrk="1" hangingPunct="1">
              <a:lnSpc>
                <a:spcPct val="90000"/>
              </a:lnSpc>
              <a:buFontTx/>
              <a:buNone/>
            </a:pPr>
            <a:r>
              <a:rPr lang="en-US" sz="2800" dirty="0" smtClean="0"/>
              <a:t>3- The possibility of fish adaptation or acclimatization in new sites or localities. </a:t>
            </a:r>
          </a:p>
          <a:p>
            <a:pPr eaLnBrk="1" hangingPunct="1">
              <a:lnSpc>
                <a:spcPct val="90000"/>
              </a:lnSpc>
              <a:buFontTx/>
              <a:buNone/>
            </a:pPr>
            <a:endParaRPr lang="en-US" sz="2800" dirty="0" smtClean="0"/>
          </a:p>
          <a:p>
            <a:pPr eaLnBrk="1" hangingPunct="1">
              <a:lnSpc>
                <a:spcPct val="90000"/>
              </a:lnSpc>
              <a:buFontTx/>
              <a:buNone/>
            </a:pPr>
            <a:r>
              <a:rPr lang="en-US" sz="2800" dirty="0" smtClean="0"/>
              <a:t>4- Fish parasites can be used as pollution indicators with some heavy metals.</a:t>
            </a:r>
          </a:p>
        </p:txBody>
      </p:sp>
    </p:spTree>
    <p:extLst>
      <p:ext uri="{BB962C8B-B14F-4D97-AF65-F5344CB8AC3E}">
        <p14:creationId xmlns:p14="http://schemas.microsoft.com/office/powerpoint/2010/main" val="2798560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 y="1600200"/>
            <a:ext cx="9098280" cy="4525963"/>
          </a:xfrm>
        </p:spPr>
        <p:txBody>
          <a:bodyPr>
            <a:normAutofit/>
          </a:bodyPr>
          <a:lstStyle/>
          <a:p>
            <a:pPr algn="just"/>
            <a:r>
              <a:rPr lang="en-US" dirty="0" smtClean="0">
                <a:latin typeface="Times New Roman" pitchFamily="18" charset="0"/>
                <a:cs typeface="Times New Roman" pitchFamily="18" charset="0"/>
              </a:rPr>
              <a:t>Disease: an</a:t>
            </a:r>
            <a:r>
              <a:rPr lang="en-US" dirty="0">
                <a:latin typeface="Times New Roman" pitchFamily="18" charset="0"/>
                <a:cs typeface="Times New Roman" pitchFamily="18" charset="0"/>
              </a:rPr>
              <a:t> abnormal condition of a part, organ, or system of an organism resulting from various causes, </a:t>
            </a:r>
            <a:r>
              <a:rPr lang="en-US" dirty="0" smtClean="0">
                <a:latin typeface="Times New Roman" pitchFamily="18" charset="0"/>
                <a:cs typeface="Times New Roman" pitchFamily="18" charset="0"/>
              </a:rPr>
              <a:t>such as infection, inflammation, environmental factors, or genetic defect, and characterized by an identifiable group of signs, symptoms or both.</a:t>
            </a: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33592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a:t>
            </a:r>
            <a:r>
              <a:rPr lang="en-US" b="1" dirty="0" smtClean="0"/>
              <a:t>erminology</a:t>
            </a:r>
            <a:endParaRPr lang="en-US" dirty="0"/>
          </a:p>
        </p:txBody>
      </p:sp>
      <p:sp>
        <p:nvSpPr>
          <p:cNvPr id="3" name="Content Placeholder 2"/>
          <p:cNvSpPr>
            <a:spLocks noGrp="1"/>
          </p:cNvSpPr>
          <p:nvPr>
            <p:ph idx="1"/>
          </p:nvPr>
        </p:nvSpPr>
        <p:spPr>
          <a:xfrm>
            <a:off x="228600" y="1600200"/>
            <a:ext cx="8763000" cy="4525963"/>
          </a:xfrm>
        </p:spPr>
        <p:txBody>
          <a:bodyPr/>
          <a:lstStyle/>
          <a:p>
            <a:pPr algn="just">
              <a:lnSpc>
                <a:spcPct val="90000"/>
              </a:lnSpc>
            </a:pPr>
            <a:r>
              <a:rPr lang="en-US" b="1" dirty="0"/>
              <a:t>E</a:t>
            </a:r>
            <a:r>
              <a:rPr lang="en-US" b="1" dirty="0" smtClean="0"/>
              <a:t>pidemiology</a:t>
            </a:r>
            <a:r>
              <a:rPr lang="en-US" dirty="0"/>
              <a:t>:  branch of medicine describing occurrence, distribution and types of diseases in populations of animals at distinct periods of time and at particular places (usually refers to humans</a:t>
            </a:r>
            <a:r>
              <a:rPr lang="en-US" dirty="0" smtClean="0"/>
              <a:t>).</a:t>
            </a:r>
            <a:endParaRPr lang="en-US" dirty="0"/>
          </a:p>
          <a:p>
            <a:pPr algn="just">
              <a:lnSpc>
                <a:spcPct val="90000"/>
              </a:lnSpc>
            </a:pPr>
            <a:r>
              <a:rPr lang="en-US" b="1" dirty="0" err="1"/>
              <a:t>E</a:t>
            </a:r>
            <a:r>
              <a:rPr lang="en-US" b="1" dirty="0" err="1" smtClean="0"/>
              <a:t>pizootiology</a:t>
            </a:r>
            <a:r>
              <a:rPr lang="en-US" dirty="0"/>
              <a:t>:  same as above (non-human)</a:t>
            </a:r>
          </a:p>
          <a:p>
            <a:pPr algn="just">
              <a:lnSpc>
                <a:spcPct val="90000"/>
              </a:lnSpc>
            </a:pPr>
            <a:r>
              <a:rPr lang="en-US" dirty="0"/>
              <a:t>epidemiology is the study of the who, what, when, where, how and why of disease </a:t>
            </a:r>
            <a:r>
              <a:rPr lang="en-US" dirty="0" smtClean="0"/>
              <a:t>outbreaks.</a:t>
            </a:r>
            <a:endParaRPr lang="en-US" dirty="0"/>
          </a:p>
          <a:p>
            <a:pPr algn="just"/>
            <a:endParaRPr lang="en-US" dirty="0"/>
          </a:p>
        </p:txBody>
      </p:sp>
    </p:spTree>
    <p:extLst>
      <p:ext uri="{BB962C8B-B14F-4D97-AF65-F5344CB8AC3E}">
        <p14:creationId xmlns:p14="http://schemas.microsoft.com/office/powerpoint/2010/main" val="1628036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9144000" cy="6858000"/>
          </a:xfrm>
        </p:spPr>
        <p:txBody>
          <a:bodyPr/>
          <a:lstStyle/>
          <a:p>
            <a:pPr eaLnBrk="1" hangingPunct="1"/>
            <a:endParaRPr lang="en-US" smtClean="0"/>
          </a:p>
        </p:txBody>
      </p:sp>
      <p:sp>
        <p:nvSpPr>
          <p:cNvPr id="38915" name="Rectangle 3"/>
          <p:cNvSpPr>
            <a:spLocks noGrp="1" noChangeArrowheads="1"/>
          </p:cNvSpPr>
          <p:nvPr>
            <p:ph type="body" idx="1"/>
          </p:nvPr>
        </p:nvSpPr>
        <p:spPr>
          <a:xfrm>
            <a:off x="0" y="0"/>
            <a:ext cx="9144000" cy="6858000"/>
          </a:xfrm>
        </p:spPr>
        <p:txBody>
          <a:bodyPr/>
          <a:lstStyle/>
          <a:p>
            <a:pPr eaLnBrk="1" hangingPunct="1">
              <a:buFontTx/>
              <a:buNone/>
            </a:pPr>
            <a:r>
              <a:rPr lang="en-US" sz="2400" b="1" u="sng" dirty="0" err="1" smtClean="0"/>
              <a:t>Zoonoses</a:t>
            </a:r>
            <a:r>
              <a:rPr lang="en-US" sz="2400" u="sng" dirty="0" smtClean="0"/>
              <a:t> (singular </a:t>
            </a:r>
            <a:r>
              <a:rPr lang="en-US" sz="2400" b="1" u="sng" dirty="0" smtClean="0"/>
              <a:t>zoonosis)</a:t>
            </a:r>
            <a:r>
              <a:rPr lang="en-US" sz="2400" u="sng" dirty="0" smtClean="0"/>
              <a:t>: </a:t>
            </a:r>
            <a:r>
              <a:rPr lang="en-US" sz="2400" dirty="0" smtClean="0"/>
              <a:t>are infectious diseases of animals (usually vertebrates), that can naturally be transmitted to humans. Common diseases between human and animals.</a:t>
            </a:r>
          </a:p>
          <a:p>
            <a:pPr eaLnBrk="1" hangingPunct="1">
              <a:buFontTx/>
              <a:buNone/>
            </a:pPr>
            <a:endParaRPr lang="en-US" sz="2400" b="1" u="sng" dirty="0" smtClean="0"/>
          </a:p>
          <a:p>
            <a:pPr eaLnBrk="1" hangingPunct="1">
              <a:buFontTx/>
              <a:buNone/>
            </a:pPr>
            <a:r>
              <a:rPr lang="en-US" sz="2400" b="1" u="sng" dirty="0" err="1" smtClean="0"/>
              <a:t>Anthroponosis</a:t>
            </a:r>
            <a:r>
              <a:rPr lang="en-US" sz="2400" b="1" u="sng" dirty="0" smtClean="0"/>
              <a:t>:</a:t>
            </a:r>
            <a:r>
              <a:rPr lang="en-US" sz="2400" dirty="0" smtClean="0"/>
              <a:t> is a term applied to infection with parasitic species infecting human only. </a:t>
            </a:r>
          </a:p>
          <a:p>
            <a:pPr eaLnBrk="1" hangingPunct="1">
              <a:buFontTx/>
              <a:buNone/>
            </a:pPr>
            <a:endParaRPr lang="en-US" sz="2400" dirty="0" smtClean="0"/>
          </a:p>
          <a:p>
            <a:pPr eaLnBrk="1" hangingPunct="1">
              <a:buFontTx/>
              <a:buNone/>
            </a:pPr>
            <a:r>
              <a:rPr lang="en-US" sz="2400" u="sng" dirty="0" err="1" smtClean="0"/>
              <a:t>An</a:t>
            </a:r>
            <a:r>
              <a:rPr lang="en-US" sz="2400" b="1" u="sng" dirty="0" err="1" smtClean="0"/>
              <a:t>throzooponosis</a:t>
            </a:r>
            <a:r>
              <a:rPr lang="en-US" sz="2400" b="1" u="sng" dirty="0" smtClean="0"/>
              <a:t>:</a:t>
            </a:r>
            <a:r>
              <a:rPr lang="en-US" sz="2400" dirty="0" smtClean="0"/>
              <a:t> is an infectious disease in which a disease causing agent carried by humans is transferred to other animals.</a:t>
            </a:r>
          </a:p>
          <a:p>
            <a:pPr eaLnBrk="1" hangingPunct="1">
              <a:buFontTx/>
              <a:buNone/>
            </a:pPr>
            <a:endParaRPr lang="en-US" sz="2400" b="1" u="sng" dirty="0" smtClean="0"/>
          </a:p>
          <a:p>
            <a:pPr eaLnBrk="1" hangingPunct="1">
              <a:buFontTx/>
              <a:buNone/>
            </a:pPr>
            <a:r>
              <a:rPr lang="en-US" sz="2400" b="1" u="sng" dirty="0" err="1" smtClean="0"/>
              <a:t>Zooanthroponosis</a:t>
            </a:r>
            <a:r>
              <a:rPr lang="en-US" sz="2400" b="1" u="sng" dirty="0" smtClean="0"/>
              <a:t>:</a:t>
            </a:r>
            <a:r>
              <a:rPr lang="en-US" sz="2400" dirty="0" smtClean="0"/>
              <a:t> is a term referred to infections in which human is not the principle host, but is an essential link in the life cycle of the parasite. The transmission of disease from animals to humans. </a:t>
            </a:r>
          </a:p>
          <a:p>
            <a:pPr eaLnBrk="1" hangingPunct="1">
              <a:buFontTx/>
              <a:buNone/>
            </a:pPr>
            <a:endParaRPr lang="en-US" dirty="0" smtClean="0"/>
          </a:p>
        </p:txBody>
      </p:sp>
    </p:spTree>
    <p:extLst>
      <p:ext uri="{BB962C8B-B14F-4D97-AF65-F5344CB8AC3E}">
        <p14:creationId xmlns:p14="http://schemas.microsoft.com/office/powerpoint/2010/main" val="1378935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228600" y="990600"/>
            <a:ext cx="8763000" cy="5135563"/>
          </a:xfrm>
        </p:spPr>
        <p:txBody>
          <a:bodyPr/>
          <a:lstStyle/>
          <a:p>
            <a:pPr algn="just" eaLnBrk="1" hangingPunct="1">
              <a:buFontTx/>
              <a:buNone/>
            </a:pPr>
            <a:r>
              <a:rPr lang="en-US" b="1" dirty="0" smtClean="0"/>
              <a:t>Infection</a:t>
            </a:r>
          </a:p>
          <a:p>
            <a:pPr algn="just" eaLnBrk="1" hangingPunct="1">
              <a:buFontTx/>
              <a:buNone/>
            </a:pPr>
            <a:r>
              <a:rPr lang="en-US" dirty="0" smtClean="0"/>
              <a:t>It so- called to refer to the case of exposition to the </a:t>
            </a:r>
            <a:r>
              <a:rPr lang="en-US" dirty="0" err="1" smtClean="0"/>
              <a:t>ecto</a:t>
            </a:r>
            <a:r>
              <a:rPr lang="en-US" dirty="0" smtClean="0"/>
              <a:t> or </a:t>
            </a:r>
            <a:r>
              <a:rPr lang="en-US" dirty="0" err="1" smtClean="0"/>
              <a:t>endo</a:t>
            </a:r>
            <a:r>
              <a:rPr lang="en-US" dirty="0" smtClean="0"/>
              <a:t> parasites (agent), but most of American scientists say this word to refer to the internal infections only, and sue the term </a:t>
            </a:r>
            <a:r>
              <a:rPr lang="en-US" b="1" dirty="0" smtClean="0"/>
              <a:t>infestation </a:t>
            </a:r>
            <a:r>
              <a:rPr lang="en-US" dirty="0" smtClean="0"/>
              <a:t>to refer to the external parasites (agent) infestation.</a:t>
            </a:r>
          </a:p>
        </p:txBody>
      </p:sp>
    </p:spTree>
    <p:extLst>
      <p:ext uri="{BB962C8B-B14F-4D97-AF65-F5344CB8AC3E}">
        <p14:creationId xmlns:p14="http://schemas.microsoft.com/office/powerpoint/2010/main" val="2674152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417638"/>
          </a:xfrm>
        </p:spPr>
        <p:txBody>
          <a:bodyPr>
            <a:normAutofit fontScale="90000"/>
          </a:bodyPr>
          <a:lstStyle/>
          <a:p>
            <a:pPr>
              <a:defRPr/>
            </a:pPr>
            <a:r>
              <a:rPr lang="en-US" b="1" dirty="0" smtClean="0"/>
              <a:t/>
            </a:r>
            <a:br>
              <a:rPr lang="en-US" b="1" dirty="0" smtClean="0"/>
            </a:br>
            <a:r>
              <a:rPr lang="en-US" b="1" dirty="0" smtClean="0"/>
              <a:t>Epidemiological triad</a:t>
            </a:r>
            <a:r>
              <a:rPr lang="en-US" b="1" dirty="0"/>
              <a:t/>
            </a:r>
            <a:br>
              <a:rPr lang="en-US" b="1" dirty="0"/>
            </a:br>
            <a:r>
              <a:rPr lang="en-US" b="1" dirty="0"/>
              <a:t>Infection process </a:t>
            </a:r>
            <a:br>
              <a:rPr lang="en-US" b="1" dirty="0"/>
            </a:br>
            <a:r>
              <a:rPr lang="en-US" b="1" dirty="0" smtClean="0"/>
              <a:t> </a:t>
            </a:r>
            <a:endParaRPr lang="en-US" dirty="0" smtClean="0"/>
          </a:p>
        </p:txBody>
      </p:sp>
      <p:sp>
        <p:nvSpPr>
          <p:cNvPr id="11267" name="Rectangle 3"/>
          <p:cNvSpPr>
            <a:spLocks noGrp="1" noChangeArrowheads="1"/>
          </p:cNvSpPr>
          <p:nvPr>
            <p:ph type="body" idx="1"/>
          </p:nvPr>
        </p:nvSpPr>
        <p:spPr>
          <a:xfrm>
            <a:off x="228600" y="1676400"/>
            <a:ext cx="8610600" cy="4911725"/>
          </a:xfrm>
        </p:spPr>
        <p:txBody>
          <a:bodyPr/>
          <a:lstStyle/>
          <a:p>
            <a:pPr algn="l" rtl="0" eaLnBrk="1" hangingPunct="1">
              <a:defRPr/>
            </a:pPr>
            <a:endParaRPr lang="en-US" sz="4400" dirty="0" smtClean="0"/>
          </a:p>
        </p:txBody>
      </p:sp>
      <p:grpSp>
        <p:nvGrpSpPr>
          <p:cNvPr id="2" name="Group 18"/>
          <p:cNvGrpSpPr>
            <a:grpSpLocks/>
          </p:cNvGrpSpPr>
          <p:nvPr/>
        </p:nvGrpSpPr>
        <p:grpSpPr bwMode="auto">
          <a:xfrm>
            <a:off x="1219200" y="1905000"/>
            <a:ext cx="6705600" cy="4648200"/>
            <a:chOff x="1680" y="1824"/>
            <a:chExt cx="2208" cy="1392"/>
          </a:xfrm>
        </p:grpSpPr>
        <p:grpSp>
          <p:nvGrpSpPr>
            <p:cNvPr id="7173" name="Group 13"/>
            <p:cNvGrpSpPr>
              <a:grpSpLocks/>
            </p:cNvGrpSpPr>
            <p:nvPr/>
          </p:nvGrpSpPr>
          <p:grpSpPr bwMode="auto">
            <a:xfrm>
              <a:off x="1680" y="1824"/>
              <a:ext cx="2208" cy="1392"/>
              <a:chOff x="1680" y="1824"/>
              <a:chExt cx="2208" cy="1392"/>
            </a:xfrm>
          </p:grpSpPr>
          <p:sp>
            <p:nvSpPr>
              <p:cNvPr id="7178" name="Oval 10"/>
              <p:cNvSpPr>
                <a:spLocks noChangeArrowheads="1"/>
              </p:cNvSpPr>
              <p:nvPr/>
            </p:nvSpPr>
            <p:spPr bwMode="auto">
              <a:xfrm>
                <a:off x="2160" y="2304"/>
                <a:ext cx="1296" cy="9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a:p>
            </p:txBody>
          </p:sp>
          <p:grpSp>
            <p:nvGrpSpPr>
              <p:cNvPr id="7179" name="Group 12"/>
              <p:cNvGrpSpPr>
                <a:grpSpLocks/>
              </p:cNvGrpSpPr>
              <p:nvPr/>
            </p:nvGrpSpPr>
            <p:grpSpPr bwMode="auto">
              <a:xfrm>
                <a:off x="1680" y="1824"/>
                <a:ext cx="2208" cy="960"/>
                <a:chOff x="1680" y="1824"/>
                <a:chExt cx="2208" cy="960"/>
              </a:xfrm>
            </p:grpSpPr>
            <p:sp>
              <p:nvSpPr>
                <p:cNvPr id="7180" name="Oval 6"/>
                <p:cNvSpPr>
                  <a:spLocks noChangeArrowheads="1"/>
                </p:cNvSpPr>
                <p:nvPr/>
              </p:nvSpPr>
              <p:spPr bwMode="auto">
                <a:xfrm>
                  <a:off x="1680" y="1872"/>
                  <a:ext cx="1296" cy="9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a:p>
              </p:txBody>
            </p:sp>
            <p:sp>
              <p:nvSpPr>
                <p:cNvPr id="7181" name="Oval 11"/>
                <p:cNvSpPr>
                  <a:spLocks noChangeArrowheads="1"/>
                </p:cNvSpPr>
                <p:nvPr/>
              </p:nvSpPr>
              <p:spPr bwMode="auto">
                <a:xfrm>
                  <a:off x="2592" y="1824"/>
                  <a:ext cx="1296" cy="9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a:p>
              </p:txBody>
            </p:sp>
          </p:grpSp>
        </p:grpSp>
        <p:sp>
          <p:nvSpPr>
            <p:cNvPr id="7174" name="Text Box 14"/>
            <p:cNvSpPr txBox="1">
              <a:spLocks noChangeArrowheads="1"/>
            </p:cNvSpPr>
            <p:nvPr/>
          </p:nvSpPr>
          <p:spPr bwMode="auto">
            <a:xfrm>
              <a:off x="1989" y="2172"/>
              <a:ext cx="31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2000" b="1" dirty="0"/>
                <a:t>Host</a:t>
              </a:r>
            </a:p>
          </p:txBody>
        </p:sp>
        <p:sp>
          <p:nvSpPr>
            <p:cNvPr id="7175" name="Text Box 15"/>
            <p:cNvSpPr txBox="1">
              <a:spLocks noChangeArrowheads="1"/>
            </p:cNvSpPr>
            <p:nvPr/>
          </p:nvSpPr>
          <p:spPr bwMode="auto">
            <a:xfrm>
              <a:off x="3063" y="2055"/>
              <a:ext cx="59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b="1" dirty="0"/>
                <a:t>Agent</a:t>
              </a:r>
            </a:p>
          </p:txBody>
        </p:sp>
        <p:sp>
          <p:nvSpPr>
            <p:cNvPr id="7176" name="Text Box 16"/>
            <p:cNvSpPr txBox="1">
              <a:spLocks noChangeArrowheads="1"/>
            </p:cNvSpPr>
            <p:nvPr/>
          </p:nvSpPr>
          <p:spPr bwMode="auto">
            <a:xfrm>
              <a:off x="2494" y="2849"/>
              <a:ext cx="102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600" b="1" dirty="0"/>
                <a:t>Environment</a:t>
              </a:r>
            </a:p>
          </p:txBody>
        </p:sp>
        <p:sp>
          <p:nvSpPr>
            <p:cNvPr id="7177" name="Text Box 17"/>
            <p:cNvSpPr txBox="1">
              <a:spLocks noChangeArrowheads="1"/>
            </p:cNvSpPr>
            <p:nvPr/>
          </p:nvSpPr>
          <p:spPr bwMode="auto">
            <a:xfrm>
              <a:off x="2624" y="2352"/>
              <a:ext cx="358"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sz="1400" b="1" dirty="0" smtClean="0"/>
                <a:t>Disease</a:t>
              </a:r>
              <a:endParaRPr lang="en-US" sz="1400" b="1" dirty="0"/>
            </a:p>
          </p:txBody>
        </p:sp>
      </p:grpSp>
    </p:spTree>
    <p:extLst>
      <p:ext uri="{BB962C8B-B14F-4D97-AF65-F5344CB8AC3E}">
        <p14:creationId xmlns:p14="http://schemas.microsoft.com/office/powerpoint/2010/main" val="4096504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Host factors</a:t>
            </a:r>
          </a:p>
        </p:txBody>
      </p:sp>
      <p:sp>
        <p:nvSpPr>
          <p:cNvPr id="40963" name="Rectangle 3"/>
          <p:cNvSpPr>
            <a:spLocks noGrp="1" noChangeArrowheads="1"/>
          </p:cNvSpPr>
          <p:nvPr>
            <p:ph type="body" idx="1"/>
          </p:nvPr>
        </p:nvSpPr>
        <p:spPr/>
        <p:txBody>
          <a:bodyPr/>
          <a:lstStyle/>
          <a:p>
            <a:pPr>
              <a:buFontTx/>
              <a:buNone/>
            </a:pPr>
            <a:r>
              <a:rPr lang="en-US" dirty="0"/>
              <a:t>1- Resistance and immunity factors</a:t>
            </a:r>
          </a:p>
          <a:p>
            <a:pPr>
              <a:buFontTx/>
              <a:buNone/>
            </a:pPr>
            <a:r>
              <a:rPr lang="en-US" dirty="0"/>
              <a:t>2- Genetic factors</a:t>
            </a:r>
          </a:p>
          <a:p>
            <a:pPr>
              <a:buFontTx/>
              <a:buNone/>
            </a:pPr>
            <a:r>
              <a:rPr lang="en-US" dirty="0"/>
              <a:t>3- Physiological factors</a:t>
            </a:r>
          </a:p>
          <a:p>
            <a:pPr>
              <a:buFontTx/>
              <a:buNone/>
            </a:pPr>
            <a:r>
              <a:rPr lang="en-US" dirty="0"/>
              <a:t>4- Age factors</a:t>
            </a:r>
          </a:p>
          <a:p>
            <a:pPr>
              <a:buFontTx/>
              <a:buNone/>
            </a:pPr>
            <a:r>
              <a:rPr lang="en-US" dirty="0"/>
              <a:t>5- Sex factors</a:t>
            </a:r>
          </a:p>
          <a:p>
            <a:pPr>
              <a:buFontTx/>
              <a:buNone/>
            </a:pPr>
            <a:r>
              <a:rPr lang="en-US" dirty="0"/>
              <a:t>6- Socio-cultural and habitual factors</a:t>
            </a:r>
          </a:p>
        </p:txBody>
      </p:sp>
    </p:spTree>
    <p:extLst>
      <p:ext uri="{BB962C8B-B14F-4D97-AF65-F5344CB8AC3E}">
        <p14:creationId xmlns:p14="http://schemas.microsoft.com/office/powerpoint/2010/main" val="2690229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Agent </a:t>
            </a:r>
            <a:r>
              <a:rPr lang="en-US" dirty="0"/>
              <a:t>factors</a:t>
            </a:r>
          </a:p>
        </p:txBody>
      </p:sp>
      <p:sp>
        <p:nvSpPr>
          <p:cNvPr id="41987" name="Rectangle 3"/>
          <p:cNvSpPr>
            <a:spLocks noGrp="1" noChangeArrowheads="1"/>
          </p:cNvSpPr>
          <p:nvPr>
            <p:ph type="body" idx="1"/>
          </p:nvPr>
        </p:nvSpPr>
        <p:spPr/>
        <p:txBody>
          <a:bodyPr/>
          <a:lstStyle/>
          <a:p>
            <a:pPr>
              <a:lnSpc>
                <a:spcPct val="90000"/>
              </a:lnSpc>
              <a:buFontTx/>
              <a:buNone/>
            </a:pPr>
            <a:r>
              <a:rPr lang="en-US" sz="2400" dirty="0"/>
              <a:t>1- Type of </a:t>
            </a:r>
            <a:r>
              <a:rPr lang="en-US" sz="2400" dirty="0" smtClean="0"/>
              <a:t>agent </a:t>
            </a:r>
            <a:r>
              <a:rPr lang="en-US" sz="2400" dirty="0"/>
              <a:t>(Agents causing disease)</a:t>
            </a:r>
          </a:p>
          <a:p>
            <a:pPr>
              <a:lnSpc>
                <a:spcPct val="90000"/>
              </a:lnSpc>
              <a:buFontTx/>
              <a:buNone/>
            </a:pPr>
            <a:r>
              <a:rPr lang="en-US" sz="2400" dirty="0"/>
              <a:t>2- Number of </a:t>
            </a:r>
            <a:r>
              <a:rPr lang="en-US" sz="2400" dirty="0" smtClean="0"/>
              <a:t>agent </a:t>
            </a:r>
            <a:r>
              <a:rPr lang="en-US" sz="2400" dirty="0"/>
              <a:t>(Dosage of infection)</a:t>
            </a:r>
          </a:p>
          <a:p>
            <a:pPr>
              <a:lnSpc>
                <a:spcPct val="90000"/>
              </a:lnSpc>
              <a:buFontTx/>
              <a:buNone/>
            </a:pPr>
            <a:r>
              <a:rPr lang="en-US" sz="2400" dirty="0"/>
              <a:t>3- Spore formation</a:t>
            </a:r>
          </a:p>
          <a:p>
            <a:pPr>
              <a:lnSpc>
                <a:spcPct val="90000"/>
              </a:lnSpc>
              <a:buFontTx/>
              <a:buNone/>
            </a:pPr>
            <a:r>
              <a:rPr lang="en-US" sz="2400" dirty="0"/>
              <a:t>4- Viability</a:t>
            </a:r>
          </a:p>
          <a:p>
            <a:pPr>
              <a:lnSpc>
                <a:spcPct val="90000"/>
              </a:lnSpc>
              <a:buFontTx/>
              <a:buNone/>
            </a:pPr>
            <a:r>
              <a:rPr lang="en-US" sz="2400" dirty="0"/>
              <a:t>5- Host specificity</a:t>
            </a:r>
          </a:p>
          <a:p>
            <a:pPr>
              <a:lnSpc>
                <a:spcPct val="90000"/>
              </a:lnSpc>
              <a:buFontTx/>
              <a:buNone/>
            </a:pPr>
            <a:r>
              <a:rPr lang="en-US" sz="2400" dirty="0" smtClean="0"/>
              <a:t>6- Antagonism</a:t>
            </a:r>
            <a:endParaRPr lang="en-US" sz="2400" dirty="0"/>
          </a:p>
          <a:p>
            <a:pPr>
              <a:lnSpc>
                <a:spcPct val="90000"/>
              </a:lnSpc>
              <a:buFontTx/>
              <a:buNone/>
            </a:pPr>
            <a:r>
              <a:rPr lang="en-US" sz="2400" dirty="0"/>
              <a:t>7</a:t>
            </a:r>
            <a:r>
              <a:rPr lang="en-US" sz="2400" dirty="0" smtClean="0"/>
              <a:t>- </a:t>
            </a:r>
            <a:r>
              <a:rPr lang="en-US" sz="2400" dirty="0"/>
              <a:t>Pathogenicity</a:t>
            </a:r>
          </a:p>
          <a:p>
            <a:pPr>
              <a:lnSpc>
                <a:spcPct val="90000"/>
              </a:lnSpc>
              <a:buFontTx/>
              <a:buNone/>
            </a:pPr>
            <a:r>
              <a:rPr lang="en-US" sz="2400" dirty="0"/>
              <a:t>8</a:t>
            </a:r>
            <a:r>
              <a:rPr lang="en-US" sz="2400" dirty="0" smtClean="0"/>
              <a:t>- Toxicity</a:t>
            </a:r>
            <a:endParaRPr lang="en-US" sz="2400" dirty="0"/>
          </a:p>
          <a:p>
            <a:pPr>
              <a:lnSpc>
                <a:spcPct val="90000"/>
              </a:lnSpc>
              <a:buFontTx/>
              <a:buNone/>
            </a:pPr>
            <a:r>
              <a:rPr lang="en-US" sz="2400" dirty="0"/>
              <a:t>9</a:t>
            </a:r>
            <a:r>
              <a:rPr lang="en-US" sz="2400" dirty="0" smtClean="0"/>
              <a:t>- </a:t>
            </a:r>
            <a:r>
              <a:rPr lang="en-US" sz="2400" dirty="0"/>
              <a:t>Tissue selectivity</a:t>
            </a:r>
          </a:p>
        </p:txBody>
      </p:sp>
    </p:spTree>
    <p:extLst>
      <p:ext uri="{BB962C8B-B14F-4D97-AF65-F5344CB8AC3E}">
        <p14:creationId xmlns:p14="http://schemas.microsoft.com/office/powerpoint/2010/main" val="308178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Environmental factors</a:t>
            </a:r>
          </a:p>
        </p:txBody>
      </p:sp>
      <p:sp>
        <p:nvSpPr>
          <p:cNvPr id="43011" name="Rectangle 3"/>
          <p:cNvSpPr>
            <a:spLocks noGrp="1" noChangeArrowheads="1"/>
          </p:cNvSpPr>
          <p:nvPr>
            <p:ph type="body" idx="1"/>
          </p:nvPr>
        </p:nvSpPr>
        <p:spPr>
          <a:xfrm>
            <a:off x="228600" y="1600200"/>
            <a:ext cx="8458200" cy="4525963"/>
          </a:xfrm>
        </p:spPr>
        <p:txBody>
          <a:bodyPr/>
          <a:lstStyle/>
          <a:p>
            <a:pPr>
              <a:buFontTx/>
              <a:buNone/>
            </a:pPr>
            <a:r>
              <a:rPr lang="en-US"/>
              <a:t>1- Physical environment</a:t>
            </a:r>
          </a:p>
          <a:p>
            <a:pPr>
              <a:buFontTx/>
              <a:buNone/>
            </a:pPr>
            <a:r>
              <a:rPr lang="en-US"/>
              <a:t>Geographical, geological and climatic factors</a:t>
            </a:r>
          </a:p>
          <a:p>
            <a:pPr>
              <a:buFontTx/>
              <a:buNone/>
            </a:pPr>
            <a:endParaRPr lang="en-US"/>
          </a:p>
          <a:p>
            <a:pPr>
              <a:buFontTx/>
              <a:buNone/>
            </a:pPr>
            <a:r>
              <a:rPr lang="en-US"/>
              <a:t>2- Biologic environment</a:t>
            </a:r>
          </a:p>
          <a:p>
            <a:pPr>
              <a:buFontTx/>
              <a:buNone/>
            </a:pPr>
            <a:r>
              <a:rPr lang="en-US"/>
              <a:t>3- Socio- cultural environment</a:t>
            </a:r>
          </a:p>
          <a:p>
            <a:pPr>
              <a:buFontTx/>
              <a:buNone/>
            </a:pPr>
            <a:r>
              <a:rPr lang="en-US"/>
              <a:t>4- Economic environment</a:t>
            </a:r>
          </a:p>
        </p:txBody>
      </p:sp>
    </p:spTree>
    <p:extLst>
      <p:ext uri="{BB962C8B-B14F-4D97-AF65-F5344CB8AC3E}">
        <p14:creationId xmlns:p14="http://schemas.microsoft.com/office/powerpoint/2010/main" val="321087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838200" y="249238"/>
          <a:ext cx="7391400" cy="6426200"/>
        </p:xfrm>
        <a:graphic>
          <a:graphicData uri="http://schemas.openxmlformats.org/presentationml/2006/ole">
            <mc:AlternateContent xmlns:mc="http://schemas.openxmlformats.org/markup-compatibility/2006">
              <mc:Choice xmlns:v="urn:schemas-microsoft-com:vml" Requires="v">
                <p:oleObj spid="_x0000_s2062" name="Photo Editor Photo" r:id="rId3" imgW="2771429" imgH="2409524" progId="MSPhotoEd.3">
                  <p:embed/>
                </p:oleObj>
              </mc:Choice>
              <mc:Fallback>
                <p:oleObj name="Photo Editor Photo" r:id="rId3" imgW="2771429" imgH="2409524"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49238"/>
                        <a:ext cx="7391400" cy="642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4327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t>Health: </a:t>
            </a:r>
            <a:r>
              <a:rPr lang="en-US" dirty="0"/>
              <a:t>is a state of complete physical, mental and social well-being and </a:t>
            </a:r>
            <a:r>
              <a:rPr lang="en-US" dirty="0" smtClean="0"/>
              <a:t>not </a:t>
            </a:r>
            <a:r>
              <a:rPr lang="en-US" dirty="0"/>
              <a:t>the absence of </a:t>
            </a:r>
            <a:r>
              <a:rPr lang="en-US" dirty="0" smtClean="0"/>
              <a:t>disease.</a:t>
            </a:r>
          </a:p>
          <a:p>
            <a:pPr algn="just"/>
            <a:endParaRPr lang="en-US" b="1" dirty="0"/>
          </a:p>
          <a:p>
            <a:pPr algn="just"/>
            <a:r>
              <a:rPr lang="en-US" b="1" dirty="0" smtClean="0"/>
              <a:t>Healthy Person: </a:t>
            </a:r>
            <a:r>
              <a:rPr lang="en-US" dirty="0" smtClean="0"/>
              <a:t>is an individual that can protect all his organs and tissues in an active physiological case against the powers or external or enteral factors that try to blocking it continuously. </a:t>
            </a:r>
          </a:p>
          <a:p>
            <a:pPr marL="0" indent="0">
              <a:buNone/>
            </a:pPr>
            <a:endParaRPr lang="en-US" dirty="0"/>
          </a:p>
        </p:txBody>
      </p:sp>
    </p:spTree>
    <p:extLst>
      <p:ext uri="{BB962C8B-B14F-4D97-AF65-F5344CB8AC3E}">
        <p14:creationId xmlns:p14="http://schemas.microsoft.com/office/powerpoint/2010/main" val="2925515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lgn="just">
              <a:lnSpc>
                <a:spcPct val="90000"/>
              </a:lnSpc>
            </a:pPr>
            <a:r>
              <a:rPr lang="en-US" b="1" dirty="0" smtClean="0"/>
              <a:t>Prevalence </a:t>
            </a:r>
            <a:r>
              <a:rPr lang="en-US" b="1" dirty="0"/>
              <a:t>of </a:t>
            </a:r>
            <a:r>
              <a:rPr lang="en-US" b="1" dirty="0" smtClean="0"/>
              <a:t>infection (rate, incidence):</a:t>
            </a:r>
            <a:r>
              <a:rPr lang="en-US" dirty="0" smtClean="0"/>
              <a:t> the </a:t>
            </a:r>
            <a:r>
              <a:rPr lang="en-US" dirty="0"/>
              <a:t>percentage of number of individual of a host species infected with particular parasite species per number of host examined.</a:t>
            </a:r>
          </a:p>
          <a:p>
            <a:pPr algn="just">
              <a:lnSpc>
                <a:spcPct val="90000"/>
              </a:lnSpc>
            </a:pPr>
            <a:endParaRPr lang="en-US" dirty="0"/>
          </a:p>
          <a:p>
            <a:pPr algn="just">
              <a:lnSpc>
                <a:spcPct val="90000"/>
              </a:lnSpc>
            </a:pPr>
            <a:r>
              <a:rPr lang="en-US" b="1" dirty="0" smtClean="0"/>
              <a:t>Prevalence</a:t>
            </a:r>
            <a:r>
              <a:rPr lang="en-US" dirty="0"/>
              <a:t>:  the expression of the frequency of a disease at a particular point in time in relation to the population in which it occurs </a:t>
            </a:r>
            <a:r>
              <a:rPr lang="en-US" dirty="0" smtClean="0"/>
              <a:t>(%) </a:t>
            </a:r>
          </a:p>
          <a:p>
            <a:pPr marL="0" indent="0" algn="just">
              <a:lnSpc>
                <a:spcPct val="90000"/>
              </a:lnSpc>
              <a:buNone/>
            </a:pPr>
            <a:r>
              <a:rPr lang="en-US" dirty="0" smtClean="0"/>
              <a:t>    proportion</a:t>
            </a:r>
            <a:r>
              <a:rPr lang="en-US" dirty="0"/>
              <a:t>:  number </a:t>
            </a:r>
            <a:r>
              <a:rPr lang="en-US" dirty="0" smtClean="0"/>
              <a:t>affected/population</a:t>
            </a:r>
          </a:p>
          <a:p>
            <a:pPr algn="just">
              <a:lnSpc>
                <a:spcPct val="90000"/>
              </a:lnSpc>
            </a:pPr>
            <a:endParaRPr lang="en-US" dirty="0"/>
          </a:p>
          <a:p>
            <a:pPr algn="just">
              <a:lnSpc>
                <a:spcPct val="90000"/>
              </a:lnSpc>
            </a:pPr>
            <a:r>
              <a:rPr lang="en-US" b="1" dirty="0"/>
              <a:t>M</a:t>
            </a:r>
            <a:r>
              <a:rPr lang="en-US" b="1" dirty="0" smtClean="0"/>
              <a:t>ortality</a:t>
            </a:r>
            <a:r>
              <a:rPr lang="en-US" dirty="0"/>
              <a:t>:  the percentage expression of the frequency of deaths over a period of time in the total population (not a rate, a proportion)</a:t>
            </a:r>
          </a:p>
          <a:p>
            <a:endParaRPr lang="en-US" dirty="0"/>
          </a:p>
        </p:txBody>
      </p:sp>
    </p:spTree>
    <p:extLst>
      <p:ext uri="{BB962C8B-B14F-4D97-AF65-F5344CB8AC3E}">
        <p14:creationId xmlns:p14="http://schemas.microsoft.com/office/powerpoint/2010/main" val="2905724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Degree of Infection</a:t>
            </a:r>
            <a:endParaRPr lang="en-US" dirty="0"/>
          </a:p>
        </p:txBody>
      </p:sp>
      <p:sp>
        <p:nvSpPr>
          <p:cNvPr id="3" name="Content Placeholder 2"/>
          <p:cNvSpPr>
            <a:spLocks noGrp="1"/>
          </p:cNvSpPr>
          <p:nvPr>
            <p:ph idx="1"/>
          </p:nvPr>
        </p:nvSpPr>
        <p:spPr>
          <a:xfrm>
            <a:off x="152400" y="1600200"/>
            <a:ext cx="8839200" cy="5257800"/>
          </a:xfrm>
        </p:spPr>
        <p:txBody>
          <a:bodyPr>
            <a:normAutofit fontScale="85000" lnSpcReduction="20000"/>
          </a:bodyPr>
          <a:lstStyle/>
          <a:p>
            <a:pPr algn="just"/>
            <a:r>
              <a:rPr lang="en-US" sz="3100" b="1" dirty="0" smtClean="0">
                <a:latin typeface="Times New Roman" pitchFamily="18" charset="0"/>
                <a:cs typeface="Times New Roman" pitchFamily="18" charset="0"/>
              </a:rPr>
              <a:t>Acute </a:t>
            </a:r>
            <a:r>
              <a:rPr lang="en-US" sz="3100" b="1" dirty="0">
                <a:latin typeface="Times New Roman" pitchFamily="18" charset="0"/>
                <a:cs typeface="Times New Roman" pitchFamily="18" charset="0"/>
              </a:rPr>
              <a:t>disease:  </a:t>
            </a:r>
            <a:r>
              <a:rPr lang="en-US" sz="3100" dirty="0">
                <a:latin typeface="Times New Roman" pitchFamily="18" charset="0"/>
                <a:cs typeface="Times New Roman" pitchFamily="18" charset="0"/>
              </a:rPr>
              <a:t>high degree of mortality in short period of time, external signs might be completely lacking.</a:t>
            </a:r>
          </a:p>
          <a:p>
            <a:pPr marL="0" indent="0" algn="just">
              <a:buNone/>
            </a:pPr>
            <a:r>
              <a:rPr lang="en-US" sz="3100" dirty="0">
                <a:latin typeface="Times New Roman" pitchFamily="18" charset="0"/>
                <a:cs typeface="Times New Roman" pitchFamily="18" charset="0"/>
              </a:rPr>
              <a:t> </a:t>
            </a:r>
          </a:p>
          <a:p>
            <a:pPr algn="just"/>
            <a:r>
              <a:rPr lang="en-US" sz="3100" b="1" dirty="0">
                <a:latin typeface="Times New Roman" pitchFamily="18" charset="0"/>
                <a:cs typeface="Times New Roman" pitchFamily="18" charset="0"/>
              </a:rPr>
              <a:t>Chronic disease:  </a:t>
            </a:r>
            <a:r>
              <a:rPr lang="en-US" sz="3100" dirty="0">
                <a:latin typeface="Times New Roman" pitchFamily="18" charset="0"/>
                <a:cs typeface="Times New Roman" pitchFamily="18" charset="0"/>
              </a:rPr>
              <a:t>disease that is a long-term issue, gradual mortality, difficult to detect a peak. </a:t>
            </a:r>
          </a:p>
          <a:p>
            <a:pPr marL="0" indent="0" algn="just">
              <a:buNone/>
            </a:pPr>
            <a:r>
              <a:rPr lang="en-US" sz="3100" dirty="0">
                <a:latin typeface="Times New Roman" pitchFamily="18" charset="0"/>
                <a:cs typeface="Times New Roman" pitchFamily="18" charset="0"/>
              </a:rPr>
              <a:t> </a:t>
            </a:r>
          </a:p>
          <a:p>
            <a:pPr algn="just"/>
            <a:r>
              <a:rPr lang="en-US" sz="3100" b="1" dirty="0">
                <a:latin typeface="Times New Roman" pitchFamily="18" charset="0"/>
                <a:cs typeface="Times New Roman" pitchFamily="18" charset="0"/>
              </a:rPr>
              <a:t>Latent disease:  </a:t>
            </a:r>
            <a:r>
              <a:rPr lang="en-US" sz="3100" dirty="0">
                <a:latin typeface="Times New Roman" pitchFamily="18" charset="0"/>
                <a:cs typeface="Times New Roman" pitchFamily="18" charset="0"/>
              </a:rPr>
              <a:t>disease agent present, but host shows no outward sign, little or no mortality, sometimes associated with secondary pathogen/ infection.</a:t>
            </a:r>
          </a:p>
          <a:p>
            <a:pPr marL="0" indent="0" algn="just">
              <a:buNone/>
            </a:pPr>
            <a:r>
              <a:rPr lang="en-US" sz="3100" dirty="0">
                <a:latin typeface="Times New Roman" pitchFamily="18" charset="0"/>
                <a:cs typeface="Times New Roman" pitchFamily="18" charset="0"/>
              </a:rPr>
              <a:t> </a:t>
            </a:r>
          </a:p>
          <a:p>
            <a:pPr algn="just"/>
            <a:r>
              <a:rPr lang="en-US" sz="3100" b="1" dirty="0">
                <a:latin typeface="Times New Roman" pitchFamily="18" charset="0"/>
                <a:cs typeface="Times New Roman" pitchFamily="18" charset="0"/>
              </a:rPr>
              <a:t>Incurable disease:</a:t>
            </a:r>
            <a:r>
              <a:rPr lang="en-US" sz="3100" dirty="0">
                <a:latin typeface="Times New Roman" pitchFamily="18" charset="0"/>
                <a:cs typeface="Times New Roman" pitchFamily="18" charset="0"/>
              </a:rPr>
              <a:t> disease that cannot be cured.</a:t>
            </a:r>
          </a:p>
          <a:p>
            <a:pPr marL="0" indent="0" algn="just">
              <a:buNone/>
            </a:pPr>
            <a:r>
              <a:rPr lang="en-US" sz="3100" dirty="0">
                <a:latin typeface="Times New Roman" pitchFamily="18" charset="0"/>
                <a:cs typeface="Times New Roman" pitchFamily="18" charset="0"/>
              </a:rPr>
              <a:t> </a:t>
            </a:r>
          </a:p>
          <a:p>
            <a:pPr algn="just"/>
            <a:r>
              <a:rPr lang="en-US" sz="3100" b="1" dirty="0">
                <a:latin typeface="Times New Roman" pitchFamily="18" charset="0"/>
                <a:cs typeface="Times New Roman" pitchFamily="18" charset="0"/>
              </a:rPr>
              <a:t>Terminal disease:</a:t>
            </a:r>
            <a:r>
              <a:rPr lang="en-US" sz="3100" dirty="0">
                <a:latin typeface="Times New Roman" pitchFamily="18" charset="0"/>
                <a:cs typeface="Times New Roman" pitchFamily="18" charset="0"/>
              </a:rPr>
              <a:t> disease with death as an inevitable result</a:t>
            </a:r>
          </a:p>
          <a:p>
            <a:pPr marL="0" indent="0" algn="just">
              <a:buNone/>
            </a:pPr>
            <a:r>
              <a:rPr lang="en-US" sz="3100" dirty="0">
                <a:latin typeface="Times New Roman" pitchFamily="18" charset="0"/>
                <a:cs typeface="Times New Roman" pitchFamily="18" charset="0"/>
              </a:rPr>
              <a:t> </a:t>
            </a:r>
          </a:p>
          <a:p>
            <a:pPr algn="just"/>
            <a:endParaRPr lang="en-US" dirty="0"/>
          </a:p>
        </p:txBody>
      </p:sp>
    </p:spTree>
    <p:extLst>
      <p:ext uri="{BB962C8B-B14F-4D97-AF65-F5344CB8AC3E}">
        <p14:creationId xmlns:p14="http://schemas.microsoft.com/office/powerpoint/2010/main" val="285822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A disease is a particular abnormal condition, a disorder of a structure or function, that affects part or all of an organism.</a:t>
            </a:r>
          </a:p>
          <a:p>
            <a:pPr algn="just"/>
            <a:endParaRPr lang="en-US" dirty="0"/>
          </a:p>
          <a:p>
            <a:pPr algn="just"/>
            <a:r>
              <a:rPr lang="en-US" dirty="0"/>
              <a:t> The study of disease is called pathology</a:t>
            </a:r>
          </a:p>
        </p:txBody>
      </p:sp>
    </p:spTree>
    <p:extLst>
      <p:ext uri="{BB962C8B-B14F-4D97-AF65-F5344CB8AC3E}">
        <p14:creationId xmlns:p14="http://schemas.microsoft.com/office/powerpoint/2010/main" val="2777232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term disease is from a French origin  (Dis </a:t>
            </a:r>
            <a:r>
              <a:rPr lang="en-US" dirty="0" err="1" smtClean="0"/>
              <a:t>ais</a:t>
            </a:r>
            <a:r>
              <a:rPr lang="en-US" dirty="0" smtClean="0"/>
              <a:t>) and mean (Discomfort), but its used to determine disease disorders cases. </a:t>
            </a:r>
          </a:p>
          <a:p>
            <a:pPr marL="0" indent="0" algn="just">
              <a:buNone/>
            </a:pPr>
            <a:endParaRPr lang="en-US" dirty="0" smtClean="0"/>
          </a:p>
          <a:p>
            <a:pPr algn="just"/>
            <a:r>
              <a:rPr lang="en-US" dirty="0" smtClean="0"/>
              <a:t>In clinical medicine this term used to showing the way to some disorders that have Symptoms and Signs.</a:t>
            </a:r>
            <a:endParaRPr lang="en-US" dirty="0"/>
          </a:p>
        </p:txBody>
      </p:sp>
    </p:spTree>
    <p:extLst>
      <p:ext uri="{BB962C8B-B14F-4D97-AF65-F5344CB8AC3E}">
        <p14:creationId xmlns:p14="http://schemas.microsoft.com/office/powerpoint/2010/main" val="612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b="1" dirty="0"/>
              <a:t>S</a:t>
            </a:r>
            <a:r>
              <a:rPr lang="en-US" b="1" dirty="0" smtClean="0"/>
              <a:t>ymptom</a:t>
            </a:r>
            <a:r>
              <a:rPr lang="en-US" dirty="0"/>
              <a:t> is any subjective evidence of disease, while a </a:t>
            </a:r>
            <a:r>
              <a:rPr lang="en-US" b="1" dirty="0"/>
              <a:t>sign</a:t>
            </a:r>
            <a:r>
              <a:rPr lang="en-US" dirty="0"/>
              <a:t> is any objective evidence of disease. </a:t>
            </a:r>
          </a:p>
          <a:p>
            <a:pPr algn="just"/>
            <a:endParaRPr lang="en-US" dirty="0"/>
          </a:p>
          <a:p>
            <a:pPr algn="just"/>
            <a:r>
              <a:rPr lang="en-US" dirty="0" smtClean="0"/>
              <a:t>Therefore</a:t>
            </a:r>
            <a:r>
              <a:rPr lang="en-US" dirty="0"/>
              <a:t>, a </a:t>
            </a:r>
            <a:r>
              <a:rPr lang="en-US" b="1" dirty="0"/>
              <a:t>symptom</a:t>
            </a:r>
            <a:r>
              <a:rPr lang="en-US" dirty="0"/>
              <a:t> is a phenomenon that is experienced by the individual affected by the </a:t>
            </a:r>
            <a:r>
              <a:rPr lang="en-US" b="1" dirty="0"/>
              <a:t>disease</a:t>
            </a:r>
            <a:r>
              <a:rPr lang="en-US" dirty="0"/>
              <a:t>, while a sign is a phenomenon that can be detected by someone other than the individual affected by the </a:t>
            </a:r>
            <a:r>
              <a:rPr lang="en-US" b="1" dirty="0"/>
              <a:t>disease</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2845376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marL="0" indent="0" algn="just">
              <a:buNone/>
            </a:pPr>
            <a:r>
              <a:rPr lang="en-US" dirty="0" smtClean="0"/>
              <a:t>Diseases: an impairment of the normal state of the living animal or one of its parts that interrupts or modifies the performance of the vital functions, is typically manifested by distinguishing signs and symptoms, and is a response </a:t>
            </a:r>
          </a:p>
          <a:p>
            <a:pPr algn="just">
              <a:buFontTx/>
              <a:buChar char="-"/>
            </a:pPr>
            <a:r>
              <a:rPr lang="en-US" dirty="0"/>
              <a:t>t</a:t>
            </a:r>
            <a:r>
              <a:rPr lang="en-US" dirty="0" smtClean="0"/>
              <a:t>o environmental factors (as malnutrition or climate)</a:t>
            </a:r>
          </a:p>
          <a:p>
            <a:pPr algn="just">
              <a:buFontTx/>
              <a:buChar char="-"/>
            </a:pPr>
            <a:r>
              <a:rPr lang="en-US" dirty="0" smtClean="0"/>
              <a:t>to specific infective agents (as worms, bacteria, or viruses)</a:t>
            </a:r>
          </a:p>
          <a:p>
            <a:pPr algn="just">
              <a:buFontTx/>
              <a:buChar char="-"/>
            </a:pPr>
            <a:r>
              <a:rPr lang="en-US" dirty="0" smtClean="0"/>
              <a:t>to genetic anomalies)</a:t>
            </a:r>
          </a:p>
          <a:p>
            <a:pPr algn="just">
              <a:buFontTx/>
              <a:buChar char="-"/>
            </a:pPr>
            <a:r>
              <a:rPr lang="en-US" dirty="0" smtClean="0"/>
              <a:t>or to combinations of these factors. </a:t>
            </a:r>
            <a:endParaRPr lang="en-US" dirty="0"/>
          </a:p>
        </p:txBody>
      </p:sp>
    </p:spTree>
    <p:extLst>
      <p:ext uri="{BB962C8B-B14F-4D97-AF65-F5344CB8AC3E}">
        <p14:creationId xmlns:p14="http://schemas.microsoft.com/office/powerpoint/2010/main" val="97312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7500" y="560388"/>
            <a:ext cx="8637588" cy="923925"/>
          </a:xfrm>
        </p:spPr>
        <p:txBody>
          <a:bodyPr/>
          <a:lstStyle/>
          <a:p>
            <a:pPr eaLnBrk="1" hangingPunct="1"/>
            <a:r>
              <a:rPr lang="en-US" sz="5400" b="1" dirty="0" smtClean="0">
                <a:solidFill>
                  <a:srgbClr val="66FF33"/>
                </a:solidFill>
              </a:rPr>
              <a:t>Types of Diseases</a:t>
            </a:r>
            <a:endParaRPr lang="en-US" dirty="0" smtClean="0"/>
          </a:p>
        </p:txBody>
      </p:sp>
      <p:sp>
        <p:nvSpPr>
          <p:cNvPr id="6147" name="Rectangle 3"/>
          <p:cNvSpPr>
            <a:spLocks noGrp="1" noChangeArrowheads="1"/>
          </p:cNvSpPr>
          <p:nvPr>
            <p:ph type="body" idx="1"/>
          </p:nvPr>
        </p:nvSpPr>
        <p:spPr>
          <a:noFill/>
        </p:spPr>
        <p:txBody>
          <a:bodyPr>
            <a:normAutofit/>
          </a:bodyPr>
          <a:lstStyle/>
          <a:p>
            <a:pPr marL="609600" indent="-609600" algn="just" eaLnBrk="1" hangingPunct="1">
              <a:lnSpc>
                <a:spcPct val="90000"/>
              </a:lnSpc>
              <a:buFontTx/>
              <a:buAutoNum type="arabicParenR"/>
            </a:pPr>
            <a:r>
              <a:rPr lang="en-US" b="1" dirty="0" smtClean="0"/>
              <a:t>infectious  diseases: due to the action of microorganisms</a:t>
            </a:r>
          </a:p>
          <a:p>
            <a:pPr marL="0" indent="0" algn="just" eaLnBrk="1" hangingPunct="1">
              <a:lnSpc>
                <a:spcPct val="90000"/>
              </a:lnSpc>
              <a:buNone/>
            </a:pPr>
            <a:endParaRPr lang="en-US" b="1" dirty="0" smtClean="0"/>
          </a:p>
          <a:p>
            <a:pPr lvl="1"/>
            <a:r>
              <a:rPr lang="en-US" dirty="0"/>
              <a:t>Can be passed from one fish to another.</a:t>
            </a:r>
            <a:endParaRPr lang="en-US" sz="2000" dirty="0"/>
          </a:p>
          <a:p>
            <a:pPr lvl="1"/>
            <a:r>
              <a:rPr lang="en-US" dirty="0"/>
              <a:t>Caused by germs or pathogens.</a:t>
            </a:r>
            <a:r>
              <a:rPr lang="en-US" sz="3600" b="1" dirty="0"/>
              <a:t> </a:t>
            </a:r>
            <a:endParaRPr lang="en-US" sz="2000" dirty="0"/>
          </a:p>
        </p:txBody>
      </p:sp>
    </p:spTree>
    <p:extLst>
      <p:ext uri="{BB962C8B-B14F-4D97-AF65-F5344CB8AC3E}">
        <p14:creationId xmlns:p14="http://schemas.microsoft.com/office/powerpoint/2010/main" val="2966971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71475"/>
            <a:ext cx="7772400" cy="771525"/>
          </a:xfrm>
        </p:spPr>
        <p:txBody>
          <a:bodyPr/>
          <a:lstStyle/>
          <a:p>
            <a:pPr eaLnBrk="1" hangingPunct="1"/>
            <a:r>
              <a:rPr lang="en-US" b="1" smtClean="0">
                <a:solidFill>
                  <a:srgbClr val="66FF33"/>
                </a:solidFill>
              </a:rPr>
              <a:t>Types of Diseases</a:t>
            </a:r>
            <a:endParaRPr lang="en-US" smtClean="0"/>
          </a:p>
        </p:txBody>
      </p:sp>
      <p:sp>
        <p:nvSpPr>
          <p:cNvPr id="7171" name="Rectangle 3"/>
          <p:cNvSpPr>
            <a:spLocks noGrp="1" noChangeArrowheads="1"/>
          </p:cNvSpPr>
          <p:nvPr>
            <p:ph type="body" idx="1"/>
          </p:nvPr>
        </p:nvSpPr>
        <p:spPr>
          <a:xfrm>
            <a:off x="685800" y="1371600"/>
            <a:ext cx="7772400" cy="4114800"/>
          </a:xfrm>
          <a:noFill/>
        </p:spPr>
        <p:txBody>
          <a:bodyPr>
            <a:normAutofit/>
          </a:bodyPr>
          <a:lstStyle/>
          <a:p>
            <a:pPr algn="just" eaLnBrk="1" hangingPunct="1">
              <a:lnSpc>
                <a:spcPct val="90000"/>
              </a:lnSpc>
              <a:buFontTx/>
              <a:buNone/>
            </a:pPr>
            <a:r>
              <a:rPr lang="en-US" sz="2800" dirty="0" smtClean="0"/>
              <a:t>2) </a:t>
            </a:r>
            <a:r>
              <a:rPr lang="en-US" sz="2800" b="1" dirty="0" smtClean="0"/>
              <a:t>non-infectious:  diseases due to non-living causes (environmental, other)</a:t>
            </a:r>
          </a:p>
          <a:p>
            <a:pPr algn="just" eaLnBrk="1" hangingPunct="1">
              <a:lnSpc>
                <a:spcPct val="90000"/>
              </a:lnSpc>
              <a:buFontTx/>
              <a:buNone/>
            </a:pPr>
            <a:endParaRPr lang="en-US" sz="2800" b="1" dirty="0" smtClean="0"/>
          </a:p>
          <a:p>
            <a:pPr lvl="1"/>
            <a:r>
              <a:rPr lang="en-US" dirty="0"/>
              <a:t>Can’t be spread from one fish another.</a:t>
            </a:r>
            <a:endParaRPr lang="en-US" sz="2000" dirty="0"/>
          </a:p>
          <a:p>
            <a:pPr lvl="1"/>
            <a:r>
              <a:rPr lang="en-US" dirty="0"/>
              <a:t>Not caused by germs or pathogens</a:t>
            </a:r>
            <a:r>
              <a:rPr lang="en-US" dirty="0" smtClean="0"/>
              <a:t>.</a:t>
            </a:r>
            <a:endParaRPr lang="en-US" sz="2000" dirty="0"/>
          </a:p>
        </p:txBody>
      </p:sp>
    </p:spTree>
    <p:extLst>
      <p:ext uri="{BB962C8B-B14F-4D97-AF65-F5344CB8AC3E}">
        <p14:creationId xmlns:p14="http://schemas.microsoft.com/office/powerpoint/2010/main" val="419559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944562"/>
          </a:xfrm>
        </p:spPr>
        <p:txBody>
          <a:bodyPr/>
          <a:lstStyle/>
          <a:p>
            <a:pPr eaLnBrk="1" hangingPunct="1"/>
            <a:r>
              <a:rPr lang="en-US" b="1" smtClean="0"/>
              <a:t>Type of diseases of fishes</a:t>
            </a:r>
          </a:p>
        </p:txBody>
      </p:sp>
      <p:sp>
        <p:nvSpPr>
          <p:cNvPr id="25603" name="Rectangle 3"/>
          <p:cNvSpPr>
            <a:spLocks noGrp="1" noChangeArrowheads="1"/>
          </p:cNvSpPr>
          <p:nvPr>
            <p:ph type="body" idx="1"/>
          </p:nvPr>
        </p:nvSpPr>
        <p:spPr>
          <a:xfrm>
            <a:off x="457200" y="1219200"/>
            <a:ext cx="8229600" cy="4906963"/>
          </a:xfrm>
        </p:spPr>
        <p:txBody>
          <a:bodyPr>
            <a:normAutofit fontScale="92500" lnSpcReduction="10000"/>
          </a:bodyPr>
          <a:lstStyle/>
          <a:p>
            <a:pPr eaLnBrk="1" hangingPunct="1">
              <a:lnSpc>
                <a:spcPct val="80000"/>
              </a:lnSpc>
              <a:buFontTx/>
              <a:buNone/>
            </a:pPr>
            <a:r>
              <a:rPr lang="en-US" sz="1800" b="1" dirty="0" smtClean="0"/>
              <a:t>Infection diseases</a:t>
            </a:r>
          </a:p>
          <a:p>
            <a:pPr eaLnBrk="1" hangingPunct="1">
              <a:lnSpc>
                <a:spcPct val="80000"/>
              </a:lnSpc>
              <a:buFontTx/>
              <a:buNone/>
            </a:pPr>
            <a:r>
              <a:rPr lang="en-US" sz="1800" dirty="0" smtClean="0"/>
              <a:t>1- Viral diseases.</a:t>
            </a:r>
          </a:p>
          <a:p>
            <a:pPr eaLnBrk="1" hangingPunct="1">
              <a:lnSpc>
                <a:spcPct val="80000"/>
              </a:lnSpc>
              <a:buFontTx/>
              <a:buNone/>
            </a:pPr>
            <a:r>
              <a:rPr lang="en-US" sz="1800" dirty="0" smtClean="0"/>
              <a:t>2- Bacterial diseases.</a:t>
            </a:r>
          </a:p>
          <a:p>
            <a:pPr eaLnBrk="1" hangingPunct="1">
              <a:lnSpc>
                <a:spcPct val="80000"/>
              </a:lnSpc>
              <a:buFontTx/>
              <a:buNone/>
            </a:pPr>
            <a:r>
              <a:rPr lang="en-US" sz="1800" dirty="0" smtClean="0"/>
              <a:t>3- Fungal diseases.</a:t>
            </a:r>
          </a:p>
          <a:p>
            <a:pPr eaLnBrk="1" hangingPunct="1">
              <a:lnSpc>
                <a:spcPct val="80000"/>
              </a:lnSpc>
              <a:buFontTx/>
              <a:buNone/>
            </a:pPr>
            <a:r>
              <a:rPr lang="en-US" sz="1800" dirty="0" smtClean="0"/>
              <a:t>4- Parasites diseases.</a:t>
            </a:r>
          </a:p>
          <a:p>
            <a:pPr eaLnBrk="1" hangingPunct="1">
              <a:lnSpc>
                <a:spcPct val="80000"/>
              </a:lnSpc>
            </a:pPr>
            <a:r>
              <a:rPr lang="en-US" sz="1800" dirty="0" smtClean="0"/>
              <a:t>a- Protozoa (kingdom Protista).</a:t>
            </a:r>
          </a:p>
          <a:p>
            <a:pPr eaLnBrk="1" hangingPunct="1">
              <a:lnSpc>
                <a:spcPct val="80000"/>
              </a:lnSpc>
            </a:pPr>
            <a:r>
              <a:rPr lang="en-US" sz="1800" dirty="0" smtClean="0"/>
              <a:t>The remaining groups are in the kingdom </a:t>
            </a:r>
            <a:r>
              <a:rPr lang="en-US" sz="1800" dirty="0" err="1" smtClean="0"/>
              <a:t>Animalia</a:t>
            </a:r>
            <a:r>
              <a:rPr lang="en-US" sz="1800" dirty="0" smtClean="0"/>
              <a:t>. </a:t>
            </a:r>
          </a:p>
          <a:p>
            <a:pPr eaLnBrk="1" hangingPunct="1">
              <a:lnSpc>
                <a:spcPct val="80000"/>
              </a:lnSpc>
            </a:pPr>
            <a:r>
              <a:rPr lang="en-US" sz="1800" dirty="0" smtClean="0"/>
              <a:t>b- </a:t>
            </a:r>
            <a:r>
              <a:rPr lang="en-US" sz="1800" dirty="0" err="1" smtClean="0"/>
              <a:t>Monogenea</a:t>
            </a:r>
            <a:r>
              <a:rPr lang="en-US" sz="1800" dirty="0" smtClean="0"/>
              <a:t> and </a:t>
            </a:r>
            <a:r>
              <a:rPr lang="en-US" sz="1800" dirty="0" err="1" smtClean="0"/>
              <a:t>Aspidocotylea</a:t>
            </a:r>
            <a:r>
              <a:rPr lang="en-US" sz="1800" dirty="0" smtClean="0"/>
              <a:t> (Phylum Platyhelminthes). </a:t>
            </a:r>
          </a:p>
          <a:p>
            <a:pPr eaLnBrk="1" hangingPunct="1">
              <a:lnSpc>
                <a:spcPct val="80000"/>
              </a:lnSpc>
            </a:pPr>
            <a:r>
              <a:rPr lang="en-US" sz="1800" dirty="0" smtClean="0"/>
              <a:t>c- </a:t>
            </a:r>
            <a:r>
              <a:rPr lang="en-US" sz="1800" dirty="0" err="1" smtClean="0"/>
              <a:t>Trematoda</a:t>
            </a:r>
            <a:r>
              <a:rPr lang="en-US" sz="1800" dirty="0" smtClean="0"/>
              <a:t> (Phylum Platyhelminthes). </a:t>
            </a:r>
          </a:p>
          <a:p>
            <a:pPr eaLnBrk="1" hangingPunct="1">
              <a:lnSpc>
                <a:spcPct val="80000"/>
              </a:lnSpc>
            </a:pPr>
            <a:r>
              <a:rPr lang="en-US" sz="1800" dirty="0" smtClean="0"/>
              <a:t>d- </a:t>
            </a:r>
            <a:r>
              <a:rPr lang="en-US" sz="1800" dirty="0" err="1" smtClean="0"/>
              <a:t>Cestoda</a:t>
            </a:r>
            <a:r>
              <a:rPr lang="en-US" sz="1800" dirty="0" smtClean="0"/>
              <a:t> (Phylum Platyhelminthes). </a:t>
            </a:r>
          </a:p>
          <a:p>
            <a:pPr eaLnBrk="1" hangingPunct="1">
              <a:lnSpc>
                <a:spcPct val="80000"/>
              </a:lnSpc>
            </a:pPr>
            <a:r>
              <a:rPr lang="en-US" sz="1800" dirty="0" smtClean="0"/>
              <a:t>e- </a:t>
            </a:r>
            <a:r>
              <a:rPr lang="en-US" sz="1800" dirty="0" err="1" smtClean="0"/>
              <a:t>Nematoda</a:t>
            </a:r>
            <a:r>
              <a:rPr lang="en-US" sz="1800" dirty="0" smtClean="0"/>
              <a:t> (Phylum </a:t>
            </a:r>
            <a:r>
              <a:rPr lang="en-US" sz="1800" dirty="0" err="1" smtClean="0"/>
              <a:t>Nemathelminthes</a:t>
            </a:r>
            <a:r>
              <a:rPr lang="en-US" sz="1800" dirty="0" smtClean="0"/>
              <a:t>). </a:t>
            </a:r>
          </a:p>
          <a:p>
            <a:pPr eaLnBrk="1" hangingPunct="1">
              <a:lnSpc>
                <a:spcPct val="80000"/>
              </a:lnSpc>
            </a:pPr>
            <a:r>
              <a:rPr lang="en-US" sz="1800" dirty="0" smtClean="0"/>
              <a:t>f- </a:t>
            </a:r>
            <a:r>
              <a:rPr lang="en-US" sz="1800" dirty="0" err="1" smtClean="0"/>
              <a:t>Acanthocephala</a:t>
            </a:r>
            <a:r>
              <a:rPr lang="en-US" sz="1800" dirty="0" smtClean="0"/>
              <a:t> (Phylum </a:t>
            </a:r>
            <a:r>
              <a:rPr lang="en-US" sz="1800" dirty="0" err="1" smtClean="0"/>
              <a:t>Acanthocephala</a:t>
            </a:r>
            <a:r>
              <a:rPr lang="en-US" sz="1800" dirty="0" smtClean="0"/>
              <a:t>). </a:t>
            </a:r>
          </a:p>
          <a:p>
            <a:pPr eaLnBrk="1" hangingPunct="1">
              <a:lnSpc>
                <a:spcPct val="80000"/>
              </a:lnSpc>
            </a:pPr>
            <a:r>
              <a:rPr lang="en-US" sz="1800" dirty="0" smtClean="0"/>
              <a:t>g- </a:t>
            </a:r>
            <a:r>
              <a:rPr lang="en-US" sz="1800" dirty="0" err="1" smtClean="0"/>
              <a:t>Hirudinea</a:t>
            </a:r>
            <a:r>
              <a:rPr lang="en-US" sz="1800" dirty="0" smtClean="0"/>
              <a:t> (Phylum Annelida). </a:t>
            </a:r>
          </a:p>
          <a:p>
            <a:pPr eaLnBrk="1" hangingPunct="1">
              <a:lnSpc>
                <a:spcPct val="80000"/>
              </a:lnSpc>
            </a:pPr>
            <a:r>
              <a:rPr lang="en-US" sz="1800" dirty="0" smtClean="0"/>
              <a:t>h- </a:t>
            </a:r>
            <a:r>
              <a:rPr lang="en-US" sz="1800" dirty="0" err="1" smtClean="0"/>
              <a:t>Copepoda</a:t>
            </a:r>
            <a:r>
              <a:rPr lang="en-US" sz="1800" dirty="0" smtClean="0"/>
              <a:t> (Phylum </a:t>
            </a:r>
            <a:r>
              <a:rPr lang="en-US" sz="1800" dirty="0" err="1" smtClean="0"/>
              <a:t>Arthropoda</a:t>
            </a:r>
            <a:r>
              <a:rPr lang="en-US" sz="1800" dirty="0" smtClean="0"/>
              <a:t>). </a:t>
            </a:r>
          </a:p>
          <a:p>
            <a:pPr marL="0" indent="0" eaLnBrk="1" hangingPunct="1">
              <a:lnSpc>
                <a:spcPct val="80000"/>
              </a:lnSpc>
              <a:buNone/>
            </a:pPr>
            <a:endParaRPr lang="en-US" sz="1800" dirty="0" smtClean="0"/>
          </a:p>
          <a:p>
            <a:pPr eaLnBrk="1" hangingPunct="1">
              <a:lnSpc>
                <a:spcPct val="80000"/>
              </a:lnSpc>
            </a:pPr>
            <a:endParaRPr lang="en-US" sz="1800" dirty="0" smtClean="0"/>
          </a:p>
          <a:p>
            <a:pPr marL="0" indent="0" eaLnBrk="1" hangingPunct="1">
              <a:lnSpc>
                <a:spcPct val="80000"/>
              </a:lnSpc>
              <a:buNone/>
            </a:pPr>
            <a:r>
              <a:rPr lang="en-US" sz="1800" b="1" dirty="0" smtClean="0"/>
              <a:t>Non-infection diseases</a:t>
            </a:r>
          </a:p>
          <a:p>
            <a:pPr eaLnBrk="1" hangingPunct="1">
              <a:lnSpc>
                <a:spcPct val="80000"/>
              </a:lnSpc>
              <a:buFontTx/>
              <a:buNone/>
            </a:pPr>
            <a:r>
              <a:rPr lang="en-US" sz="1800" dirty="0"/>
              <a:t>1</a:t>
            </a:r>
            <a:r>
              <a:rPr lang="en-US" sz="1800" dirty="0" smtClean="0"/>
              <a:t>- Dietary deficiency.</a:t>
            </a:r>
          </a:p>
          <a:p>
            <a:pPr eaLnBrk="1" hangingPunct="1">
              <a:lnSpc>
                <a:spcPct val="80000"/>
              </a:lnSpc>
              <a:buFontTx/>
              <a:buNone/>
            </a:pPr>
            <a:r>
              <a:rPr lang="en-US" sz="1800" dirty="0"/>
              <a:t>2</a:t>
            </a:r>
            <a:r>
              <a:rPr lang="en-US" sz="1800" dirty="0" smtClean="0"/>
              <a:t>- Hereditary diseases.</a:t>
            </a:r>
          </a:p>
          <a:p>
            <a:pPr eaLnBrk="1" hangingPunct="1">
              <a:lnSpc>
                <a:spcPct val="80000"/>
              </a:lnSpc>
              <a:buFontTx/>
              <a:buNone/>
            </a:pPr>
            <a:r>
              <a:rPr lang="en-US" sz="1800" dirty="0"/>
              <a:t>3</a:t>
            </a:r>
            <a:r>
              <a:rPr lang="en-US" sz="1800" dirty="0" smtClean="0"/>
              <a:t>- Environmental diseases.</a:t>
            </a:r>
          </a:p>
        </p:txBody>
      </p:sp>
    </p:spTree>
    <p:extLst>
      <p:ext uri="{BB962C8B-B14F-4D97-AF65-F5344CB8AC3E}">
        <p14:creationId xmlns:p14="http://schemas.microsoft.com/office/powerpoint/2010/main" val="2188595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746</Words>
  <Application>Microsoft Office PowerPoint</Application>
  <PresentationFormat>On-screen Show (4:3)</PresentationFormat>
  <Paragraphs>120</Paragraphs>
  <Slides>21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Photo Editor Photo</vt:lpstr>
      <vt:lpstr>Fish Diseases</vt:lpstr>
      <vt:lpstr>PowerPoint Presentation</vt:lpstr>
      <vt:lpstr>PowerPoint Presentation</vt:lpstr>
      <vt:lpstr>PowerPoint Presentation</vt:lpstr>
      <vt:lpstr>PowerPoint Presentation</vt:lpstr>
      <vt:lpstr>PowerPoint Presentation</vt:lpstr>
      <vt:lpstr>Types of Diseases</vt:lpstr>
      <vt:lpstr>Types of Diseases</vt:lpstr>
      <vt:lpstr>Type of diseases of fishes</vt:lpstr>
      <vt:lpstr>PowerPoint Presentation</vt:lpstr>
      <vt:lpstr>PowerPoint Presentation</vt:lpstr>
      <vt:lpstr>Terminology</vt:lpstr>
      <vt:lpstr>PowerPoint Presentation</vt:lpstr>
      <vt:lpstr>PowerPoint Presentation</vt:lpstr>
      <vt:lpstr> Epidemiological triad Infection process   </vt:lpstr>
      <vt:lpstr>Host factors</vt:lpstr>
      <vt:lpstr>Agent factors</vt:lpstr>
      <vt:lpstr>Environmental factors</vt:lpstr>
      <vt:lpstr>PowerPoint Presentation</vt:lpstr>
      <vt:lpstr>PowerPoint Presentation</vt:lpstr>
      <vt:lpstr>Degree of Infection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shamall</dc:creator>
  <cp:lastModifiedBy>baba_wali</cp:lastModifiedBy>
  <cp:revision>40</cp:revision>
  <dcterms:created xsi:type="dcterms:W3CDTF">2006-08-16T00:00:00Z</dcterms:created>
  <dcterms:modified xsi:type="dcterms:W3CDTF">2017-10-25T15:36:25Z</dcterms:modified>
</cp:coreProperties>
</file>