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3" r:id="rId2"/>
    <p:sldId id="257" r:id="rId3"/>
    <p:sldId id="270" r:id="rId4"/>
    <p:sldId id="258" r:id="rId5"/>
    <p:sldId id="259" r:id="rId6"/>
    <p:sldId id="266" r:id="rId7"/>
    <p:sldId id="267" r:id="rId8"/>
    <p:sldId id="268" r:id="rId9"/>
    <p:sldId id="278" r:id="rId10"/>
    <p:sldId id="271" r:id="rId11"/>
    <p:sldId id="272" r:id="rId12"/>
    <p:sldId id="274" r:id="rId13"/>
    <p:sldId id="273" r:id="rId14"/>
    <p:sldId id="279" r:id="rId15"/>
    <p:sldId id="281" r:id="rId16"/>
    <p:sldId id="275" r:id="rId17"/>
    <p:sldId id="277" r:id="rId18"/>
    <p:sldId id="276" r:id="rId19"/>
    <p:sldId id="284" r:id="rId20"/>
    <p:sldId id="262" r:id="rId21"/>
    <p:sldId id="283" r:id="rId22"/>
    <p:sldId id="285" r:id="rId23"/>
    <p:sldId id="286" r:id="rId24"/>
    <p:sldId id="287" r:id="rId2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p:restoredTop sz="94660"/>
  </p:normalViewPr>
  <p:slideViewPr>
    <p:cSldViewPr>
      <p:cViewPr>
        <p:scale>
          <a:sx n="76" d="100"/>
          <a:sy n="76" d="100"/>
        </p:scale>
        <p:origin x="-154" y="9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3231344F-5F35-43C6-B629-F5DED93AA7C0}"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31344F-5F35-43C6-B629-F5DED93AA7C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31344F-5F35-43C6-B629-F5DED93AA7C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31344F-5F35-43C6-B629-F5DED93AA7C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31344F-5F35-43C6-B629-F5DED93AA7C0}"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231344F-5F35-43C6-B629-F5DED93AA7C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231344F-5F35-43C6-B629-F5DED93AA7C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8" name="Slide Number Placeholder 7"/>
          <p:cNvSpPr>
            <a:spLocks noGrp="1"/>
          </p:cNvSpPr>
          <p:nvPr>
            <p:ph type="sldNum" sz="quarter" idx="11"/>
          </p:nvPr>
        </p:nvSpPr>
        <p:spPr/>
        <p:txBody>
          <a:bodyPr/>
          <a:lstStyle/>
          <a:p>
            <a:fld id="{3231344F-5F35-43C6-B629-F5DED93AA7C0}" type="slidenum">
              <a:rPr lang="ar-IQ" smtClean="0"/>
              <a:pPr/>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231344F-5F35-43C6-B629-F5DED93AA7C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5CA1B2-85B3-4199-B081-17B4A16A15C4}" type="datetimeFigureOut">
              <a:rPr lang="ar-IQ" smtClean="0"/>
              <a:pPr/>
              <a:t>05/02/1439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156448" y="6422064"/>
            <a:ext cx="762000" cy="365125"/>
          </a:xfrm>
        </p:spPr>
        <p:txBody>
          <a:bodyPr/>
          <a:lstStyle/>
          <a:p>
            <a:fld id="{3231344F-5F35-43C6-B629-F5DED93AA7C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95CA1B2-85B3-4199-B081-17B4A16A15C4}" type="datetimeFigureOut">
              <a:rPr lang="ar-IQ" smtClean="0"/>
              <a:pPr/>
              <a:t>05/02/1439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231344F-5F35-43C6-B629-F5DED93AA7C0}"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95CA1B2-85B3-4199-B081-17B4A16A15C4}" type="datetimeFigureOut">
              <a:rPr lang="ar-IQ" smtClean="0"/>
              <a:pPr/>
              <a:t>05/02/1439</a:t>
            </a:fld>
            <a:endParaRPr lang="ar-IQ"/>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231344F-5F35-43C6-B629-F5DED93AA7C0}"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714488"/>
            <a:ext cx="8001056" cy="1500198"/>
          </a:xfrm>
        </p:spPr>
        <p:txBody>
          <a:bodyPr>
            <a:normAutofit/>
          </a:bodyPr>
          <a:lstStyle/>
          <a:p>
            <a:pPr algn="ctr" rtl="0"/>
            <a:r>
              <a:rPr sz="3600" smtClean="0">
                <a:latin typeface="Times New Roman" pitchFamily="18" charset="0"/>
                <a:cs typeface="Times New Roman" pitchFamily="18" charset="0"/>
              </a:rPr>
              <a:t>Common disease between fish and humans</a:t>
            </a:r>
            <a:endParaRPr lang="ar-IQ" sz="3600" dirty="0">
              <a:latin typeface="Times New Roman" pitchFamily="18" charset="0"/>
              <a:cs typeface="Times New Roman" pitchFamily="18" charset="0"/>
            </a:endParaRPr>
          </a:p>
        </p:txBody>
      </p:sp>
      <p:pic>
        <p:nvPicPr>
          <p:cNvPr id="8" name="Picture 7" descr="b224-d.gif"/>
          <p:cNvPicPr>
            <a:picLocks noChangeAspect="1"/>
          </p:cNvPicPr>
          <p:nvPr/>
        </p:nvPicPr>
        <p:blipFill>
          <a:blip r:embed="rId2"/>
          <a:stretch>
            <a:fillRect/>
          </a:stretch>
        </p:blipFill>
        <p:spPr>
          <a:xfrm>
            <a:off x="2428860" y="3000372"/>
            <a:ext cx="4152871" cy="2409835"/>
          </a:xfrm>
          <a:prstGeom prst="rect">
            <a:avLst/>
          </a:prstGeom>
        </p:spPr>
      </p:pic>
      <p:sp>
        <p:nvSpPr>
          <p:cNvPr id="3" name="Subtitle 2"/>
          <p:cNvSpPr>
            <a:spLocks noGrp="1"/>
          </p:cNvSpPr>
          <p:nvPr>
            <p:ph type="subTitle" idx="1"/>
          </p:nvPr>
        </p:nvSpPr>
        <p:spPr/>
        <p:txBody>
          <a:bodyPr/>
          <a:lstStyle/>
          <a:p>
            <a:endParaRPr lang="en-US" dirty="0"/>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3600" i="1" dirty="0" err="1" smtClean="0"/>
              <a:t>Heterophyes</a:t>
            </a:r>
            <a:r>
              <a:rPr lang="en-US" sz="3600" i="1" dirty="0" smtClean="0"/>
              <a:t> </a:t>
            </a:r>
            <a:r>
              <a:rPr lang="en-US" sz="3600" i="1" dirty="0" err="1" smtClean="0"/>
              <a:t>heterophyes</a:t>
            </a:r>
            <a:r>
              <a:rPr lang="en-US" sz="3600" dirty="0" smtClean="0"/>
              <a:t> (</a:t>
            </a:r>
            <a:r>
              <a:rPr lang="en-US" sz="3600" dirty="0" err="1" smtClean="0"/>
              <a:t>Trematoda</a:t>
            </a:r>
            <a:r>
              <a:rPr lang="en-US" sz="3600" dirty="0" smtClean="0"/>
              <a:t>)</a:t>
            </a:r>
            <a:endParaRPr lang="ar-IQ" sz="3600" dirty="0"/>
          </a:p>
        </p:txBody>
      </p:sp>
      <p:sp>
        <p:nvSpPr>
          <p:cNvPr id="3" name="Content Placeholder 2"/>
          <p:cNvSpPr>
            <a:spLocks noGrp="1"/>
          </p:cNvSpPr>
          <p:nvPr>
            <p:ph idx="1"/>
          </p:nvPr>
        </p:nvSpPr>
        <p:spPr>
          <a:xfrm>
            <a:off x="457200" y="1600200"/>
            <a:ext cx="7467600" cy="4757758"/>
          </a:xfrm>
        </p:spPr>
        <p:txBody>
          <a:bodyPr/>
          <a:lstStyle/>
          <a:p>
            <a:pPr algn="l" rtl="0">
              <a:buNone/>
            </a:pPr>
            <a:r>
              <a:rPr lang="en-US" dirty="0" smtClean="0"/>
              <a:t>Scientific classification:</a:t>
            </a:r>
          </a:p>
          <a:p>
            <a:pPr algn="l" rtl="0"/>
            <a:r>
              <a:rPr lang="en-US" dirty="0" smtClean="0"/>
              <a:t>Kingdom: </a:t>
            </a:r>
            <a:r>
              <a:rPr lang="en-US" dirty="0" err="1" smtClean="0"/>
              <a:t>Animalia</a:t>
            </a:r>
            <a:r>
              <a:rPr lang="en-US" dirty="0" smtClean="0"/>
              <a:t> </a:t>
            </a:r>
          </a:p>
          <a:p>
            <a:pPr algn="l" rtl="0"/>
            <a:r>
              <a:rPr lang="en-US" dirty="0" smtClean="0"/>
              <a:t>Phylum: </a:t>
            </a:r>
            <a:r>
              <a:rPr lang="en-US" dirty="0" err="1" smtClean="0"/>
              <a:t>Platyhelminthes</a:t>
            </a:r>
            <a:r>
              <a:rPr lang="en-US" dirty="0" smtClean="0"/>
              <a:t> </a:t>
            </a:r>
          </a:p>
          <a:p>
            <a:pPr algn="l" rtl="0"/>
            <a:r>
              <a:rPr lang="en-US" dirty="0" smtClean="0"/>
              <a:t>Class: </a:t>
            </a:r>
            <a:r>
              <a:rPr lang="en-US" dirty="0" err="1" smtClean="0"/>
              <a:t>Trematoda</a:t>
            </a:r>
            <a:r>
              <a:rPr lang="en-US" dirty="0" smtClean="0"/>
              <a:t> </a:t>
            </a:r>
          </a:p>
          <a:p>
            <a:pPr algn="l" rtl="0"/>
            <a:r>
              <a:rPr lang="en-US" dirty="0" smtClean="0"/>
              <a:t>Order: </a:t>
            </a:r>
            <a:r>
              <a:rPr lang="en-US" dirty="0" err="1" smtClean="0"/>
              <a:t>Opisthorchiida</a:t>
            </a:r>
            <a:r>
              <a:rPr lang="en-US" dirty="0" smtClean="0"/>
              <a:t> </a:t>
            </a:r>
          </a:p>
          <a:p>
            <a:pPr algn="l" rtl="0"/>
            <a:r>
              <a:rPr lang="en-US" dirty="0" smtClean="0"/>
              <a:t>Family: </a:t>
            </a:r>
            <a:r>
              <a:rPr lang="en-US" dirty="0" err="1" smtClean="0"/>
              <a:t>Heterophyidae</a:t>
            </a:r>
            <a:r>
              <a:rPr lang="en-US" dirty="0" smtClean="0"/>
              <a:t> </a:t>
            </a:r>
          </a:p>
          <a:p>
            <a:pPr algn="l" rtl="0"/>
            <a:r>
              <a:rPr lang="en-US" dirty="0" smtClean="0"/>
              <a:t>Genus: </a:t>
            </a:r>
            <a:r>
              <a:rPr lang="en-US" i="1" dirty="0" err="1" smtClean="0"/>
              <a:t>Heterophyes</a:t>
            </a:r>
            <a:r>
              <a:rPr lang="en-US" dirty="0" smtClean="0"/>
              <a:t> </a:t>
            </a:r>
          </a:p>
          <a:p>
            <a:pPr algn="l" rtl="0"/>
            <a:r>
              <a:rPr lang="en-US" dirty="0" smtClean="0"/>
              <a:t>Species: </a:t>
            </a:r>
            <a:r>
              <a:rPr lang="en-US" i="1" dirty="0" smtClean="0"/>
              <a:t>H. </a:t>
            </a:r>
            <a:r>
              <a:rPr lang="en-US" i="1" dirty="0" err="1" smtClean="0"/>
              <a:t>heterophyes</a:t>
            </a:r>
            <a:endParaRPr lang="ar-IQ" i="1" dirty="0"/>
          </a:p>
        </p:txBody>
      </p:sp>
      <p:pic>
        <p:nvPicPr>
          <p:cNvPr id="7" name="Picture 6" descr="heterophyes.jpg"/>
          <p:cNvPicPr>
            <a:picLocks noChangeAspect="1"/>
          </p:cNvPicPr>
          <p:nvPr/>
        </p:nvPicPr>
        <p:blipFill>
          <a:blip r:embed="rId2"/>
          <a:stretch>
            <a:fillRect/>
          </a:stretch>
        </p:blipFill>
        <p:spPr>
          <a:xfrm>
            <a:off x="5429256" y="1714488"/>
            <a:ext cx="3270049" cy="3714776"/>
          </a:xfrm>
          <a:prstGeom prst="rect">
            <a:avLst/>
          </a:prstGeom>
        </p:spPr>
      </p:pic>
    </p:spTree>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3600" i="1" dirty="0" err="1" smtClean="0"/>
              <a:t>Heterophyes</a:t>
            </a:r>
            <a:r>
              <a:rPr lang="en-US" sz="3600" i="1" dirty="0" smtClean="0"/>
              <a:t> </a:t>
            </a:r>
            <a:r>
              <a:rPr lang="en-US" sz="3600" i="1" dirty="0" err="1" smtClean="0"/>
              <a:t>heterophyes</a:t>
            </a:r>
            <a:r>
              <a:rPr lang="en-US" sz="3600" dirty="0" smtClean="0"/>
              <a:t> (</a:t>
            </a:r>
            <a:r>
              <a:rPr lang="en-US" sz="3600" dirty="0" err="1" smtClean="0"/>
              <a:t>Trematoda</a:t>
            </a:r>
            <a:r>
              <a:rPr lang="en-US" sz="3600" dirty="0" smtClean="0"/>
              <a:t>)</a:t>
            </a:r>
            <a:endParaRPr lang="ar-IQ" sz="3600" dirty="0"/>
          </a:p>
        </p:txBody>
      </p:sp>
      <p:sp>
        <p:nvSpPr>
          <p:cNvPr id="3" name="Content Placeholder 2"/>
          <p:cNvSpPr>
            <a:spLocks noGrp="1"/>
          </p:cNvSpPr>
          <p:nvPr>
            <p:ph idx="1"/>
          </p:nvPr>
        </p:nvSpPr>
        <p:spPr>
          <a:xfrm>
            <a:off x="457200" y="1600200"/>
            <a:ext cx="3971924" cy="4525963"/>
          </a:xfrm>
        </p:spPr>
        <p:txBody>
          <a:bodyPr>
            <a:normAutofit fontScale="77500" lnSpcReduction="20000"/>
          </a:bodyPr>
          <a:lstStyle/>
          <a:p>
            <a:pPr algn="l" rtl="0"/>
            <a:r>
              <a:rPr lang="en-US" dirty="0" smtClean="0"/>
              <a:t>Is a parasitic worm very small (only 1.7–2 mm long) and live attached at the wall of the intestine. Their body is covered with many spiny scales. Their ventral sucker lies laterally away from the median line.</a:t>
            </a:r>
          </a:p>
          <a:p>
            <a:pPr algn="l" rtl="0"/>
            <a:r>
              <a:rPr lang="en-US" dirty="0" smtClean="0"/>
              <a:t>Infects human by ingesting undercooked or salted fish containing </a:t>
            </a:r>
            <a:r>
              <a:rPr lang="en-US" dirty="0" err="1" smtClean="0"/>
              <a:t>metacercariae</a:t>
            </a:r>
            <a:endParaRPr lang="ar-IQ" dirty="0"/>
          </a:p>
        </p:txBody>
      </p:sp>
      <p:pic>
        <p:nvPicPr>
          <p:cNvPr id="4" name="Picture 3" descr="978-3-540-48996-2_8_Part_Fig3-1452_HTML.jpg"/>
          <p:cNvPicPr>
            <a:picLocks noChangeAspect="1"/>
          </p:cNvPicPr>
          <p:nvPr/>
        </p:nvPicPr>
        <p:blipFill>
          <a:blip r:embed="rId2"/>
          <a:stretch>
            <a:fillRect/>
          </a:stretch>
        </p:blipFill>
        <p:spPr>
          <a:xfrm>
            <a:off x="6858016" y="1785925"/>
            <a:ext cx="1133953" cy="3000397"/>
          </a:xfrm>
          <a:prstGeom prst="rect">
            <a:avLst/>
          </a:prstGeom>
        </p:spPr>
      </p:pic>
      <p:pic>
        <p:nvPicPr>
          <p:cNvPr id="5" name="Picture 4" descr="978-3-540-48996-2_8_Part_Fig2-1452_HTML.jpg"/>
          <p:cNvPicPr>
            <a:picLocks noChangeAspect="1"/>
          </p:cNvPicPr>
          <p:nvPr/>
        </p:nvPicPr>
        <p:blipFill>
          <a:blip r:embed="rId3"/>
          <a:stretch>
            <a:fillRect/>
          </a:stretch>
        </p:blipFill>
        <p:spPr>
          <a:xfrm rot="5400000">
            <a:off x="4472950" y="2456480"/>
            <a:ext cx="2971964" cy="1630855"/>
          </a:xfrm>
          <a:prstGeom prst="rect">
            <a:avLst/>
          </a:prstGeom>
        </p:spPr>
      </p:pic>
      <p:pic>
        <p:nvPicPr>
          <p:cNvPr id="6" name="Picture 5" descr="heterophyes-heterophyes1.jpg"/>
          <p:cNvPicPr>
            <a:picLocks noChangeAspect="1"/>
          </p:cNvPicPr>
          <p:nvPr/>
        </p:nvPicPr>
        <p:blipFill>
          <a:blip r:embed="rId4"/>
          <a:stretch>
            <a:fillRect/>
          </a:stretch>
        </p:blipFill>
        <p:spPr>
          <a:xfrm>
            <a:off x="4566708" y="4857760"/>
            <a:ext cx="4005820" cy="13519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a:t>
            </a:r>
            <a:endParaRPr lang="en-US" dirty="0"/>
          </a:p>
        </p:txBody>
      </p:sp>
      <p:pic>
        <p:nvPicPr>
          <p:cNvPr id="7" name="Content Placeholder 6" descr="Heterophyes_LifeCycle.gif"/>
          <p:cNvPicPr>
            <a:picLocks noGrp="1" noChangeAspect="1"/>
          </p:cNvPicPr>
          <p:nvPr>
            <p:ph idx="1"/>
          </p:nvPr>
        </p:nvPicPr>
        <p:blipFill>
          <a:blip r:embed="rId2"/>
          <a:stretch>
            <a:fillRect/>
          </a:stretch>
        </p:blipFill>
        <p:spPr>
          <a:xfrm>
            <a:off x="1142976" y="1357298"/>
            <a:ext cx="6788909" cy="478634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Symptoms</a:t>
            </a:r>
            <a:r>
              <a:rPr lang="en-US" sz="3600" dirty="0" smtClean="0"/>
              <a:t> :</a:t>
            </a:r>
          </a:p>
        </p:txBody>
      </p:sp>
      <p:sp>
        <p:nvSpPr>
          <p:cNvPr id="3" name="Content Placeholder 2"/>
          <p:cNvSpPr>
            <a:spLocks noGrp="1"/>
          </p:cNvSpPr>
          <p:nvPr>
            <p:ph idx="1"/>
          </p:nvPr>
        </p:nvSpPr>
        <p:spPr>
          <a:xfrm>
            <a:off x="457200" y="1600200"/>
            <a:ext cx="5114932" cy="4525963"/>
          </a:xfrm>
        </p:spPr>
        <p:txBody>
          <a:bodyPr>
            <a:normAutofit lnSpcReduction="10000"/>
          </a:bodyPr>
          <a:lstStyle/>
          <a:p>
            <a:pPr algn="l" rtl="0"/>
            <a:r>
              <a:rPr lang="en-US" sz="2000" dirty="0" smtClean="0"/>
              <a:t>No symptom </a:t>
            </a:r>
            <a:r>
              <a:rPr lang="en-US" sz="2000" dirty="0" smtClean="0">
                <a:solidFill>
                  <a:srgbClr val="00B0F0"/>
                </a:solidFill>
              </a:rPr>
              <a:t>on fish </a:t>
            </a:r>
            <a:r>
              <a:rPr lang="en-US" sz="2000" dirty="0" smtClean="0"/>
              <a:t>(fish is a medium host). </a:t>
            </a:r>
            <a:r>
              <a:rPr lang="en-US" sz="2000" dirty="0" err="1" smtClean="0"/>
              <a:t>Cercariae</a:t>
            </a:r>
            <a:r>
              <a:rPr lang="en-US" sz="2000" dirty="0" smtClean="0"/>
              <a:t> penetrate the skin of fish and </a:t>
            </a:r>
            <a:r>
              <a:rPr lang="en-US" sz="2000" dirty="0" err="1" smtClean="0"/>
              <a:t>encyst</a:t>
            </a:r>
            <a:r>
              <a:rPr lang="en-US" sz="2000" dirty="0" smtClean="0"/>
              <a:t> as </a:t>
            </a:r>
            <a:r>
              <a:rPr lang="en-US" sz="2000" dirty="0" err="1" smtClean="0"/>
              <a:t>metacercariae</a:t>
            </a:r>
            <a:r>
              <a:rPr lang="en-US" sz="2000" dirty="0" smtClean="0"/>
              <a:t> in the tissue of the fish.</a:t>
            </a:r>
          </a:p>
          <a:p>
            <a:pPr algn="l" rtl="0"/>
            <a:r>
              <a:rPr lang="en-US" sz="2000" dirty="0" smtClean="0">
                <a:solidFill>
                  <a:srgbClr val="00B0F0"/>
                </a:solidFill>
              </a:rPr>
              <a:t>In human </a:t>
            </a:r>
            <a:r>
              <a:rPr lang="en-US" sz="2000" dirty="0" smtClean="0"/>
              <a:t>(final host):</a:t>
            </a:r>
          </a:p>
          <a:p>
            <a:pPr lvl="1" algn="l" rtl="0"/>
            <a:r>
              <a:rPr lang="en-US" sz="2000" dirty="0" smtClean="0"/>
              <a:t>Diarrhea and abdominal pain.</a:t>
            </a:r>
          </a:p>
          <a:p>
            <a:pPr lvl="1" algn="l" rtl="0"/>
            <a:r>
              <a:rPr lang="en-US" sz="2000" dirty="0" smtClean="0"/>
              <a:t>The lining of the small intestine may break down.</a:t>
            </a:r>
          </a:p>
          <a:p>
            <a:pPr lvl="1" algn="l" rtl="0"/>
            <a:r>
              <a:rPr lang="en-US" sz="2000" dirty="0" smtClean="0"/>
              <a:t>Permitting the parasite's eggs to enter the bloodstream and be carried to other organs, especially to the heart, liver, and brain, where they can cause serious disease.</a:t>
            </a:r>
          </a:p>
          <a:p>
            <a:pPr lvl="1" algn="l" rtl="0"/>
            <a:r>
              <a:rPr lang="en-US" sz="2000" dirty="0" smtClean="0"/>
              <a:t>Eggs present in the stool (clinical test).</a:t>
            </a:r>
            <a:endParaRPr lang="en-US" sz="2000" dirty="0"/>
          </a:p>
        </p:txBody>
      </p:sp>
      <p:pic>
        <p:nvPicPr>
          <p:cNvPr id="4" name="Picture 3" descr="stomach_ache.jpg"/>
          <p:cNvPicPr>
            <a:picLocks noChangeAspect="1"/>
          </p:cNvPicPr>
          <p:nvPr/>
        </p:nvPicPr>
        <p:blipFill>
          <a:blip r:embed="rId2"/>
          <a:stretch>
            <a:fillRect/>
          </a:stretch>
        </p:blipFill>
        <p:spPr>
          <a:xfrm>
            <a:off x="6500826" y="2571744"/>
            <a:ext cx="1943100" cy="190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457200" y="1600200"/>
            <a:ext cx="8219256" cy="4525963"/>
          </a:xfrm>
        </p:spPr>
        <p:txBody>
          <a:bodyPr/>
          <a:lstStyle/>
          <a:p>
            <a:pPr algn="l" rtl="0"/>
            <a:r>
              <a:rPr lang="en-US" dirty="0" smtClean="0"/>
              <a:t>Treatment is with anthelmintic </a:t>
            </a:r>
            <a:r>
              <a:rPr lang="en-US" dirty="0" err="1" smtClean="0">
                <a:solidFill>
                  <a:srgbClr val="00B0F0"/>
                </a:solidFill>
              </a:rPr>
              <a:t>Praziquantel</a:t>
            </a:r>
            <a:r>
              <a:rPr lang="en-US" dirty="0" smtClean="0"/>
              <a:t> </a:t>
            </a:r>
            <a:endParaRPr lang="en-US" dirty="0"/>
          </a:p>
          <a:p>
            <a:pPr algn="l" rtl="0"/>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err="1" smtClean="0"/>
              <a:t>Diphyllobothrium</a:t>
            </a:r>
            <a:r>
              <a:rPr lang="en-US" sz="4000" i="1" dirty="0" smtClean="0"/>
              <a:t> </a:t>
            </a:r>
            <a:r>
              <a:rPr lang="en-US" sz="4000" i="1" dirty="0" err="1" smtClean="0"/>
              <a:t>latum</a:t>
            </a:r>
            <a:r>
              <a:rPr lang="en-US" sz="4000" dirty="0" smtClean="0"/>
              <a:t> (</a:t>
            </a:r>
            <a:r>
              <a:rPr lang="en-US" sz="4000" dirty="0" err="1" smtClean="0"/>
              <a:t>Cestoda</a:t>
            </a:r>
            <a:r>
              <a:rPr lang="en-US" sz="4000" dirty="0" smtClean="0"/>
              <a:t>)</a:t>
            </a:r>
            <a:endParaRPr lang="en-US" sz="4000" dirty="0"/>
          </a:p>
        </p:txBody>
      </p:sp>
      <p:sp>
        <p:nvSpPr>
          <p:cNvPr id="3" name="Content Placeholder 2"/>
          <p:cNvSpPr>
            <a:spLocks noGrp="1"/>
          </p:cNvSpPr>
          <p:nvPr>
            <p:ph idx="1"/>
          </p:nvPr>
        </p:nvSpPr>
        <p:spPr>
          <a:xfrm>
            <a:off x="457200" y="1600200"/>
            <a:ext cx="7467600" cy="4829196"/>
          </a:xfrm>
        </p:spPr>
        <p:txBody>
          <a:bodyPr>
            <a:normAutofit lnSpcReduction="10000"/>
          </a:bodyPr>
          <a:lstStyle/>
          <a:p>
            <a:pPr algn="l" rtl="0">
              <a:buNone/>
            </a:pPr>
            <a:r>
              <a:rPr lang="en-US" dirty="0" smtClean="0"/>
              <a:t>Scientific classification</a:t>
            </a:r>
          </a:p>
          <a:p>
            <a:pPr algn="l" rtl="0"/>
            <a:r>
              <a:rPr lang="en-US" dirty="0" smtClean="0"/>
              <a:t>Kingdom: </a:t>
            </a:r>
            <a:r>
              <a:rPr lang="en-US" dirty="0" err="1" smtClean="0"/>
              <a:t>Animalia</a:t>
            </a:r>
            <a:endParaRPr lang="en-US" dirty="0" smtClean="0"/>
          </a:p>
          <a:p>
            <a:pPr algn="l" rtl="0"/>
            <a:r>
              <a:rPr lang="en-US" dirty="0" smtClean="0"/>
              <a:t>Phylum: </a:t>
            </a:r>
            <a:r>
              <a:rPr lang="en-US" dirty="0" err="1" smtClean="0"/>
              <a:t>Platyhelminthes</a:t>
            </a:r>
            <a:endParaRPr lang="en-US" dirty="0" smtClean="0"/>
          </a:p>
          <a:p>
            <a:pPr algn="l" rtl="0"/>
            <a:r>
              <a:rPr lang="en-US" dirty="0" smtClean="0"/>
              <a:t>Class: </a:t>
            </a:r>
            <a:r>
              <a:rPr lang="en-US" dirty="0" err="1" smtClean="0"/>
              <a:t>Cestoda</a:t>
            </a:r>
            <a:endParaRPr lang="en-US" dirty="0" smtClean="0"/>
          </a:p>
          <a:p>
            <a:pPr algn="l" rtl="0"/>
            <a:r>
              <a:rPr lang="en-US" dirty="0" smtClean="0"/>
              <a:t>Subclass: </a:t>
            </a:r>
            <a:r>
              <a:rPr lang="en-US" dirty="0" err="1" smtClean="0"/>
              <a:t>Eucestoda</a:t>
            </a:r>
            <a:endParaRPr lang="en-US" dirty="0" smtClean="0"/>
          </a:p>
          <a:p>
            <a:pPr algn="l" rtl="0"/>
            <a:r>
              <a:rPr lang="en-US" dirty="0" smtClean="0"/>
              <a:t>Order: </a:t>
            </a:r>
            <a:r>
              <a:rPr lang="en-US" dirty="0" err="1" smtClean="0"/>
              <a:t>Pseudophyllidea</a:t>
            </a:r>
            <a:endParaRPr lang="en-US" dirty="0" smtClean="0"/>
          </a:p>
          <a:p>
            <a:pPr algn="l" rtl="0"/>
            <a:r>
              <a:rPr lang="en-US" dirty="0" smtClean="0"/>
              <a:t>Family: </a:t>
            </a:r>
            <a:r>
              <a:rPr lang="en-US" dirty="0" err="1" smtClean="0"/>
              <a:t>Diphyllobothriidae</a:t>
            </a:r>
            <a:endParaRPr lang="en-US" dirty="0" smtClean="0"/>
          </a:p>
          <a:p>
            <a:pPr algn="l" rtl="0"/>
            <a:r>
              <a:rPr lang="en-US" dirty="0" err="1" smtClean="0"/>
              <a:t>Genus:</a:t>
            </a:r>
            <a:r>
              <a:rPr lang="en-US" i="1" dirty="0" err="1" smtClean="0"/>
              <a:t>Diphyllobothrium</a:t>
            </a:r>
            <a:r>
              <a:rPr lang="en-US" i="1" dirty="0" smtClean="0"/>
              <a:t> </a:t>
            </a:r>
          </a:p>
          <a:p>
            <a:pPr algn="l" rtl="0"/>
            <a:r>
              <a:rPr lang="en-US" dirty="0" smtClean="0"/>
              <a:t>Species: </a:t>
            </a:r>
            <a:r>
              <a:rPr lang="en-US" sz="3200" i="1" dirty="0" err="1" smtClean="0"/>
              <a:t>Diphyllobothrium</a:t>
            </a:r>
            <a:r>
              <a:rPr lang="en-US" sz="3200" i="1" dirty="0" smtClean="0"/>
              <a:t> </a:t>
            </a:r>
            <a:r>
              <a:rPr lang="en-US" sz="3200" i="1" dirty="0" err="1" smtClean="0"/>
              <a:t>latum</a:t>
            </a:r>
            <a:r>
              <a:rPr lang="en-US" sz="3200" dirty="0" smtClean="0"/>
              <a:t> </a:t>
            </a:r>
            <a:endParaRPr lang="en-US" dirty="0"/>
          </a:p>
        </p:txBody>
      </p:sp>
      <p:pic>
        <p:nvPicPr>
          <p:cNvPr id="4" name="Picture 3" descr="Diphyl_proglottidE.JPG"/>
          <p:cNvPicPr>
            <a:picLocks noChangeAspect="1"/>
          </p:cNvPicPr>
          <p:nvPr/>
        </p:nvPicPr>
        <p:blipFill>
          <a:blip r:embed="rId2"/>
          <a:stretch>
            <a:fillRect/>
          </a:stretch>
        </p:blipFill>
        <p:spPr>
          <a:xfrm>
            <a:off x="5643570" y="1928802"/>
            <a:ext cx="2934374" cy="1176099"/>
          </a:xfrm>
          <a:prstGeom prst="rect">
            <a:avLst/>
          </a:prstGeom>
        </p:spPr>
      </p:pic>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err="1" smtClean="0"/>
              <a:t>Diphyllobothrium</a:t>
            </a:r>
            <a:r>
              <a:rPr lang="en-US" sz="4000" i="1" dirty="0" smtClean="0"/>
              <a:t> </a:t>
            </a:r>
            <a:r>
              <a:rPr lang="en-US" sz="4000" i="1" dirty="0" err="1" smtClean="0"/>
              <a:t>latum</a:t>
            </a:r>
            <a:r>
              <a:rPr lang="en-US" sz="4000" dirty="0" smtClean="0"/>
              <a:t> (</a:t>
            </a:r>
            <a:r>
              <a:rPr lang="en-US" sz="4000" dirty="0" err="1" smtClean="0"/>
              <a:t>Cestoda</a:t>
            </a:r>
            <a:r>
              <a:rPr lang="en-US" sz="4000" dirty="0" smtClean="0"/>
              <a:t>)</a:t>
            </a:r>
            <a:endParaRPr lang="en-US" sz="4000" dirty="0"/>
          </a:p>
        </p:txBody>
      </p:sp>
      <p:sp>
        <p:nvSpPr>
          <p:cNvPr id="3" name="Content Placeholder 2"/>
          <p:cNvSpPr>
            <a:spLocks noGrp="1"/>
          </p:cNvSpPr>
          <p:nvPr>
            <p:ph idx="1"/>
          </p:nvPr>
        </p:nvSpPr>
        <p:spPr>
          <a:xfrm>
            <a:off x="457200" y="1600200"/>
            <a:ext cx="3971924" cy="4525963"/>
          </a:xfrm>
        </p:spPr>
        <p:txBody>
          <a:bodyPr>
            <a:normAutofit fontScale="92500"/>
          </a:bodyPr>
          <a:lstStyle/>
          <a:p>
            <a:pPr algn="l" rtl="0"/>
            <a:r>
              <a:rPr lang="en-US" dirty="0" smtClean="0"/>
              <a:t>The largest tapeworms that can infect people, can grow up to 30 feet long. </a:t>
            </a:r>
          </a:p>
          <a:p>
            <a:pPr algn="l" rtl="0"/>
            <a:r>
              <a:rPr lang="en-US" dirty="0" smtClean="0"/>
              <a:t>Humans can acquire the disease by eating intermediate infected host fish raw or undercooked</a:t>
            </a:r>
          </a:p>
        </p:txBody>
      </p:sp>
      <p:pic>
        <p:nvPicPr>
          <p:cNvPr id="4" name="Picture 3" descr="1200px-Diphyllobothrium_latum_at_Kaunas_zoomuseum.JPG"/>
          <p:cNvPicPr>
            <a:picLocks noChangeAspect="1"/>
          </p:cNvPicPr>
          <p:nvPr/>
        </p:nvPicPr>
        <p:blipFill>
          <a:blip r:embed="rId2"/>
          <a:stretch>
            <a:fillRect/>
          </a:stretch>
        </p:blipFill>
        <p:spPr>
          <a:xfrm>
            <a:off x="5917611" y="1142984"/>
            <a:ext cx="2726355" cy="3429024"/>
          </a:xfrm>
          <a:prstGeom prst="rect">
            <a:avLst/>
          </a:prstGeom>
        </p:spPr>
      </p:pic>
      <p:pic>
        <p:nvPicPr>
          <p:cNvPr id="6" name="Picture 5" descr="home_page_image_diphyllobothrium.jpg"/>
          <p:cNvPicPr>
            <a:picLocks noChangeAspect="1"/>
          </p:cNvPicPr>
          <p:nvPr/>
        </p:nvPicPr>
        <p:blipFill>
          <a:blip r:embed="rId3"/>
          <a:stretch>
            <a:fillRect/>
          </a:stretch>
        </p:blipFill>
        <p:spPr>
          <a:xfrm>
            <a:off x="5857884" y="5000636"/>
            <a:ext cx="2928958" cy="8368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a:t>
            </a:r>
            <a:endParaRPr lang="en-US" dirty="0"/>
          </a:p>
        </p:txBody>
      </p:sp>
      <p:pic>
        <p:nvPicPr>
          <p:cNvPr id="5" name="Content Placeholder 4" descr="D_latum_LifeCycle.png"/>
          <p:cNvPicPr>
            <a:picLocks noGrp="1" noChangeAspect="1"/>
          </p:cNvPicPr>
          <p:nvPr>
            <p:ph idx="1"/>
          </p:nvPr>
        </p:nvPicPr>
        <p:blipFill>
          <a:blip r:embed="rId2"/>
          <a:stretch>
            <a:fillRect/>
          </a:stretch>
        </p:blipFill>
        <p:spPr>
          <a:xfrm>
            <a:off x="1500166" y="1285860"/>
            <a:ext cx="6396062" cy="498617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Symptoms</a:t>
            </a:r>
            <a:r>
              <a:rPr lang="en-US" sz="4000" dirty="0" smtClean="0"/>
              <a:t> </a:t>
            </a:r>
            <a:endParaRPr lang="en-US" sz="4000" dirty="0"/>
          </a:p>
        </p:txBody>
      </p:sp>
      <p:sp>
        <p:nvSpPr>
          <p:cNvPr id="3" name="Content Placeholder 2"/>
          <p:cNvSpPr>
            <a:spLocks noGrp="1"/>
          </p:cNvSpPr>
          <p:nvPr>
            <p:ph idx="1"/>
          </p:nvPr>
        </p:nvSpPr>
        <p:spPr>
          <a:xfrm>
            <a:off x="457200" y="1171572"/>
            <a:ext cx="7758138" cy="4472006"/>
          </a:xfrm>
        </p:spPr>
        <p:txBody>
          <a:bodyPr>
            <a:noAutofit/>
          </a:bodyPr>
          <a:lstStyle/>
          <a:p>
            <a:pPr algn="l" rtl="0"/>
            <a:r>
              <a:rPr lang="en-US" sz="1800" dirty="0" smtClean="0">
                <a:solidFill>
                  <a:srgbClr val="00B0F0"/>
                </a:solidFill>
              </a:rPr>
              <a:t>Fish</a:t>
            </a:r>
            <a:r>
              <a:rPr lang="en-US" sz="1800" dirty="0" smtClean="0"/>
              <a:t> is only a medium host. ingestion of infected crustaceans with larva. Then penetrate the muscle tissue of fish.</a:t>
            </a:r>
          </a:p>
          <a:p>
            <a:pPr algn="l" rtl="0"/>
            <a:r>
              <a:rPr lang="en-US" sz="1800" dirty="0" smtClean="0"/>
              <a:t>In </a:t>
            </a:r>
            <a:r>
              <a:rPr lang="en-US" sz="1800" dirty="0" smtClean="0">
                <a:solidFill>
                  <a:srgbClr val="00B0F0"/>
                </a:solidFill>
              </a:rPr>
              <a:t>human</a:t>
            </a:r>
            <a:r>
              <a:rPr lang="en-US" sz="1800" dirty="0" smtClean="0"/>
              <a:t> causes:</a:t>
            </a:r>
          </a:p>
          <a:p>
            <a:pPr lvl="1" algn="l" rtl="0"/>
            <a:r>
              <a:rPr lang="en-US" sz="1800" dirty="0" smtClean="0"/>
              <a:t>Diarrhea.</a:t>
            </a:r>
          </a:p>
          <a:p>
            <a:pPr lvl="1" algn="l" rtl="0"/>
            <a:r>
              <a:rPr lang="en-US" sz="1800" dirty="0"/>
              <a:t>A</a:t>
            </a:r>
            <a:r>
              <a:rPr lang="en-US" sz="1800" dirty="0" smtClean="0"/>
              <a:t>bdominal pain.</a:t>
            </a:r>
          </a:p>
          <a:p>
            <a:pPr lvl="1" algn="l" rtl="0"/>
            <a:r>
              <a:rPr lang="en-US" sz="1800" dirty="0" smtClean="0"/>
              <a:t>Vomiting.</a:t>
            </a:r>
          </a:p>
          <a:p>
            <a:pPr lvl="1" algn="l" rtl="0"/>
            <a:r>
              <a:rPr lang="en-US" sz="1800" dirty="0"/>
              <a:t>W</a:t>
            </a:r>
            <a:r>
              <a:rPr lang="en-US" sz="1800" dirty="0" smtClean="0"/>
              <a:t>eight loss and fatigue.</a:t>
            </a:r>
          </a:p>
          <a:p>
            <a:pPr lvl="1" algn="l" rtl="0"/>
            <a:r>
              <a:rPr lang="en-US" sz="1800" dirty="0" smtClean="0"/>
              <a:t>Anemia</a:t>
            </a:r>
            <a:endParaRPr lang="en-US" sz="1800" baseline="30000" dirty="0" smtClean="0"/>
          </a:p>
          <a:p>
            <a:pPr lvl="1" algn="l" rtl="0"/>
            <a:r>
              <a:rPr lang="en-US" sz="1800" dirty="0" smtClean="0"/>
              <a:t>can survive for 10 years or more in the human intestine without being detected.</a:t>
            </a:r>
            <a:endParaRPr lang="en-US" sz="1800" baseline="30000" dirty="0" smtClean="0"/>
          </a:p>
          <a:p>
            <a:pPr lvl="1" algn="l" rtl="0"/>
            <a:r>
              <a:rPr lang="en-US" sz="1800" dirty="0" smtClean="0"/>
              <a:t>vitamin B</a:t>
            </a:r>
            <a:r>
              <a:rPr lang="en-US" sz="1800" baseline="-25000" dirty="0" smtClean="0"/>
              <a:t>12</a:t>
            </a:r>
            <a:r>
              <a:rPr lang="en-US" sz="1800" dirty="0" smtClean="0"/>
              <a:t> deficiency due to the parasite absorbing 80% or more of the host’s B</a:t>
            </a:r>
            <a:r>
              <a:rPr lang="en-US" sz="1800" baseline="-25000" dirty="0" smtClean="0"/>
              <a:t>12</a:t>
            </a:r>
            <a:r>
              <a:rPr lang="en-US" sz="1800" dirty="0" smtClean="0"/>
              <a:t> intake.</a:t>
            </a:r>
          </a:p>
          <a:p>
            <a:pPr lvl="1" algn="l" rtl="0"/>
            <a:endParaRPr lang="en-US" sz="1800" dirty="0" smtClean="0"/>
          </a:p>
          <a:p>
            <a:pPr lvl="1" algn="l" rtl="0"/>
            <a:r>
              <a:rPr lang="en-US" sz="1800" dirty="0" smtClean="0"/>
              <a:t>Eggs present in the stool (clinical test).</a:t>
            </a:r>
            <a:endParaRPr lang="en-US" sz="1800" dirty="0"/>
          </a:p>
        </p:txBody>
      </p:sp>
      <p:pic>
        <p:nvPicPr>
          <p:cNvPr id="4" name="Picture 3" descr="mqdefault.jpg"/>
          <p:cNvPicPr>
            <a:picLocks noChangeAspect="1"/>
          </p:cNvPicPr>
          <p:nvPr/>
        </p:nvPicPr>
        <p:blipFill>
          <a:blip r:embed="rId2"/>
          <a:srcRect l="15280" r="14970"/>
          <a:stretch>
            <a:fillRect/>
          </a:stretch>
        </p:blipFill>
        <p:spPr>
          <a:xfrm>
            <a:off x="5429256" y="1857364"/>
            <a:ext cx="2214578" cy="17859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pPr algn="l" rtl="0"/>
            <a:r>
              <a:rPr lang="en-US" dirty="0" err="1" smtClean="0">
                <a:solidFill>
                  <a:srgbClr val="00B0F0"/>
                </a:solidFill>
              </a:rPr>
              <a:t>Praziquantal</a:t>
            </a:r>
            <a:r>
              <a:rPr lang="en-US" dirty="0" smtClean="0"/>
              <a:t> took orally.</a:t>
            </a:r>
          </a:p>
          <a:p>
            <a:pPr algn="l" rtl="0"/>
            <a:r>
              <a:rPr lang="en-US" dirty="0" smtClean="0">
                <a:solidFill>
                  <a:srgbClr val="00B0F0"/>
                </a:solidFill>
              </a:rPr>
              <a:t>vitamin B12 </a:t>
            </a:r>
            <a:r>
              <a:rPr lang="en-US" dirty="0" smtClean="0"/>
              <a:t>injections or supplements to treat the vitamin B12 deficiency and anemia that can occur with this infection.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332657"/>
            <a:ext cx="8329642" cy="4882294"/>
          </a:xfrm>
        </p:spPr>
        <p:txBody>
          <a:bodyPr>
            <a:noAutofit/>
          </a:bodyPr>
          <a:lstStyle/>
          <a:p>
            <a:pPr algn="just" rtl="0"/>
            <a:r>
              <a:rPr lang="en-US" sz="1800" dirty="0" smtClean="0"/>
              <a:t>Common disease between humans and animal called (Zoonosis).</a:t>
            </a:r>
          </a:p>
          <a:p>
            <a:pPr algn="just" rtl="0"/>
            <a:endParaRPr lang="en-US" sz="1800" dirty="0" smtClean="0"/>
          </a:p>
          <a:p>
            <a:pPr algn="just" rtl="0"/>
            <a:r>
              <a:rPr lang="en-US" sz="1800" dirty="0" smtClean="0"/>
              <a:t>‘Zoonosis’ comes from the Greek words ‘zoon’ (animal) and ‘</a:t>
            </a:r>
            <a:r>
              <a:rPr lang="en-US" sz="1800" dirty="0" err="1" smtClean="0"/>
              <a:t>osis</a:t>
            </a:r>
            <a:r>
              <a:rPr lang="en-US" sz="1800" dirty="0" smtClean="0"/>
              <a:t>’ (ill). </a:t>
            </a:r>
          </a:p>
          <a:p>
            <a:pPr algn="just" rtl="0"/>
            <a:endParaRPr lang="en-US" sz="1800" b="1" u="sng" dirty="0" smtClean="0">
              <a:cs typeface="+mj-cs"/>
            </a:endParaRPr>
          </a:p>
          <a:p>
            <a:pPr algn="just" rtl="0"/>
            <a:r>
              <a:rPr lang="en-US" sz="1800" dirty="0" smtClean="0"/>
              <a:t>A </a:t>
            </a:r>
            <a:r>
              <a:rPr lang="en-US" sz="1800" dirty="0" err="1" smtClean="0"/>
              <a:t>zoonoses</a:t>
            </a:r>
            <a:r>
              <a:rPr lang="en-US" sz="1800" dirty="0" smtClean="0"/>
              <a:t> are any diseases or infections that is naturally transmitted from vertebrate animals to humans. Animals thus play an essential role in maintaining </a:t>
            </a:r>
            <a:r>
              <a:rPr lang="en-US" sz="1800" dirty="0" err="1" smtClean="0"/>
              <a:t>zoonotic</a:t>
            </a:r>
            <a:r>
              <a:rPr lang="en-US" sz="1800" dirty="0" smtClean="0"/>
              <a:t> infections in nature. </a:t>
            </a:r>
            <a:r>
              <a:rPr lang="en-US" sz="1800" dirty="0" err="1" smtClean="0"/>
              <a:t>Zoonosis</a:t>
            </a:r>
            <a:r>
              <a:rPr lang="en-US" sz="1800" dirty="0" smtClean="0"/>
              <a:t> may be bacterial, viral, or parasitic, or may involve unconventional agents. As well as being a public health problem, many of the major zoonotic diseases prevent the efficient production of food of animal origin and create obstacles to international trade in animal products.</a:t>
            </a:r>
          </a:p>
          <a:p>
            <a:pPr algn="just" rtl="0"/>
            <a:endParaRPr lang="en-US" sz="1800" dirty="0" smtClean="0"/>
          </a:p>
          <a:p>
            <a:pPr algn="just" rtl="0"/>
            <a:r>
              <a:rPr lang="en-US" sz="1800" dirty="0" smtClean="0"/>
              <a:t>About 75% of human infectious diseases are thought to have come from animals, including wildlife. </a:t>
            </a:r>
            <a:endParaRPr lang="en-US" sz="1800" dirty="0" smtClean="0">
              <a:cs typeface="+mj-cs"/>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i="1" dirty="0" err="1" smtClean="0"/>
              <a:t>Anisakis</a:t>
            </a:r>
            <a:r>
              <a:rPr lang="en-US" i="1" dirty="0" smtClean="0"/>
              <a:t> simplex </a:t>
            </a:r>
            <a:r>
              <a:rPr lang="en-US" dirty="0" smtClean="0"/>
              <a:t>(</a:t>
            </a:r>
            <a:r>
              <a:rPr lang="en-US" dirty="0" err="1" smtClean="0"/>
              <a:t>Nematoda</a:t>
            </a:r>
            <a:r>
              <a:rPr lang="en-US" dirty="0" smtClean="0"/>
              <a:t>)</a:t>
            </a:r>
          </a:p>
        </p:txBody>
      </p:sp>
      <p:sp>
        <p:nvSpPr>
          <p:cNvPr id="9" name="Content Placeholder 8"/>
          <p:cNvSpPr>
            <a:spLocks noGrp="1"/>
          </p:cNvSpPr>
          <p:nvPr>
            <p:ph idx="1"/>
          </p:nvPr>
        </p:nvSpPr>
        <p:spPr/>
        <p:txBody>
          <a:bodyPr/>
          <a:lstStyle/>
          <a:p>
            <a:pPr algn="l" rtl="0"/>
            <a:r>
              <a:rPr lang="en-US" dirty="0" smtClean="0"/>
              <a:t>Scientific classification</a:t>
            </a:r>
          </a:p>
          <a:p>
            <a:pPr algn="l" rtl="0"/>
            <a:r>
              <a:rPr lang="en-US" dirty="0" smtClean="0"/>
              <a:t>Kingdom: </a:t>
            </a:r>
            <a:r>
              <a:rPr lang="en-US" dirty="0" err="1" smtClean="0"/>
              <a:t>Animalia</a:t>
            </a:r>
            <a:endParaRPr lang="en-US" dirty="0" smtClean="0"/>
          </a:p>
          <a:p>
            <a:pPr algn="l" rtl="0"/>
            <a:r>
              <a:rPr lang="en-US" dirty="0" smtClean="0"/>
              <a:t>Phylum: </a:t>
            </a:r>
            <a:r>
              <a:rPr lang="en-US" dirty="0" err="1" smtClean="0"/>
              <a:t>Nematoda</a:t>
            </a:r>
            <a:endParaRPr lang="en-US" dirty="0" smtClean="0"/>
          </a:p>
          <a:p>
            <a:pPr algn="l" rtl="0"/>
            <a:r>
              <a:rPr lang="en-US" dirty="0" smtClean="0"/>
              <a:t>Order: </a:t>
            </a:r>
            <a:r>
              <a:rPr lang="en-US" dirty="0" err="1" smtClean="0"/>
              <a:t>Ascaridida</a:t>
            </a:r>
            <a:endParaRPr lang="en-US" dirty="0" smtClean="0"/>
          </a:p>
          <a:p>
            <a:pPr algn="l" rtl="0"/>
            <a:r>
              <a:rPr lang="en-US" dirty="0" smtClean="0"/>
              <a:t>Family: </a:t>
            </a:r>
            <a:r>
              <a:rPr lang="en-US" dirty="0" err="1" smtClean="0"/>
              <a:t>Anisakidae</a:t>
            </a:r>
            <a:endParaRPr lang="en-US" dirty="0" smtClean="0"/>
          </a:p>
          <a:p>
            <a:pPr algn="l" rtl="0"/>
            <a:r>
              <a:rPr lang="en-US" dirty="0" smtClean="0"/>
              <a:t>Genus: </a:t>
            </a:r>
            <a:r>
              <a:rPr lang="en-US" i="1" dirty="0" err="1" smtClean="0"/>
              <a:t>Anisakis</a:t>
            </a:r>
            <a:endParaRPr lang="en-US" i="1" dirty="0" smtClean="0"/>
          </a:p>
          <a:p>
            <a:pPr algn="l" rtl="0"/>
            <a:r>
              <a:rPr lang="en-US" dirty="0" smtClean="0"/>
              <a:t>Species :</a:t>
            </a:r>
            <a:r>
              <a:rPr lang="en-US" i="1" dirty="0" err="1" smtClean="0"/>
              <a:t>Anisakis</a:t>
            </a:r>
            <a:r>
              <a:rPr lang="en-US" i="1" dirty="0" smtClean="0"/>
              <a:t> simplex </a:t>
            </a:r>
            <a:endParaRPr lang="en-US" dirty="0"/>
          </a:p>
        </p:txBody>
      </p:sp>
      <p:pic>
        <p:nvPicPr>
          <p:cNvPr id="4" name="Picture 3" descr="So4b-08.jpg"/>
          <p:cNvPicPr>
            <a:picLocks noChangeAspect="1"/>
          </p:cNvPicPr>
          <p:nvPr/>
        </p:nvPicPr>
        <p:blipFill>
          <a:blip r:embed="rId2"/>
          <a:stretch>
            <a:fillRect/>
          </a:stretch>
        </p:blipFill>
        <p:spPr>
          <a:xfrm>
            <a:off x="5500694" y="3857628"/>
            <a:ext cx="2625840" cy="1784981"/>
          </a:xfrm>
          <a:prstGeom prst="rect">
            <a:avLst/>
          </a:prstGeom>
        </p:spPr>
      </p:pic>
      <p:pic>
        <p:nvPicPr>
          <p:cNvPr id="5" name="Picture 4" descr="Anisakis.jpg"/>
          <p:cNvPicPr>
            <a:picLocks noChangeAspect="1"/>
          </p:cNvPicPr>
          <p:nvPr/>
        </p:nvPicPr>
        <p:blipFill>
          <a:blip r:embed="rId3" cstate="print"/>
          <a:stretch>
            <a:fillRect/>
          </a:stretch>
        </p:blipFill>
        <p:spPr>
          <a:xfrm>
            <a:off x="5476881" y="1714488"/>
            <a:ext cx="2667019" cy="2000264"/>
          </a:xfrm>
          <a:prstGeom prst="rect">
            <a:avLst/>
          </a:prstGeom>
        </p:spPr>
      </p:pic>
    </p:spTree>
  </p:cSld>
  <p:clrMapOvr>
    <a:masterClrMapping/>
  </p:clrMapOvr>
  <p:transition>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Anisakis</a:t>
            </a:r>
            <a:r>
              <a:rPr lang="en-US" i="1" dirty="0" smtClean="0"/>
              <a:t> simplex </a:t>
            </a:r>
            <a:r>
              <a:rPr lang="en-US" dirty="0" smtClean="0"/>
              <a:t>(</a:t>
            </a:r>
            <a:r>
              <a:rPr lang="en-US" dirty="0" err="1" smtClean="0"/>
              <a:t>Nematoda</a:t>
            </a:r>
            <a:r>
              <a:rPr lang="en-US" dirty="0" smtClean="0"/>
              <a:t>)</a:t>
            </a:r>
            <a:endParaRPr lang="en-US" dirty="0"/>
          </a:p>
        </p:txBody>
      </p:sp>
      <p:sp>
        <p:nvSpPr>
          <p:cNvPr id="3" name="Content Placeholder 2"/>
          <p:cNvSpPr>
            <a:spLocks noGrp="1"/>
          </p:cNvSpPr>
          <p:nvPr>
            <p:ph idx="1"/>
          </p:nvPr>
        </p:nvSpPr>
        <p:spPr>
          <a:xfrm>
            <a:off x="457200" y="1600200"/>
            <a:ext cx="4900618" cy="4525963"/>
          </a:xfrm>
        </p:spPr>
        <p:txBody>
          <a:bodyPr>
            <a:normAutofit fontScale="92500" lnSpcReduction="10000"/>
          </a:bodyPr>
          <a:lstStyle/>
          <a:p>
            <a:pPr algn="l" rtl="0"/>
            <a:r>
              <a:rPr lang="en-US" dirty="0" smtClean="0"/>
              <a:t>Is parasitic nematodes, which have life cycles involving fish and marine mammals.</a:t>
            </a:r>
          </a:p>
          <a:p>
            <a:pPr algn="l" rtl="0"/>
            <a:endParaRPr lang="en-US" dirty="0" smtClean="0"/>
          </a:p>
          <a:p>
            <a:pPr algn="l" rtl="0"/>
            <a:r>
              <a:rPr lang="en-US" sz="3200" dirty="0" smtClean="0"/>
              <a:t>Caused by the eating of raw or undercooked seafood containing larvae of the nematode.</a:t>
            </a:r>
            <a:endParaRPr lang="en-US" dirty="0" smtClean="0"/>
          </a:p>
          <a:p>
            <a:pPr marL="36576" indent="0" algn="l" rtl="0">
              <a:buNone/>
            </a:pPr>
            <a:r>
              <a:rPr lang="en-US" dirty="0" smtClean="0"/>
              <a:t> </a:t>
            </a:r>
            <a:endParaRPr lang="en-US" dirty="0"/>
          </a:p>
        </p:txBody>
      </p:sp>
      <p:pic>
        <p:nvPicPr>
          <p:cNvPr id="4" name="Picture 5" descr="ANd9GcRXZ-8SKOfSaGkbJnGLaGFn8WCs2yh4QSzNXp1nXQnhXnkFi5cwzQ"/>
          <p:cNvPicPr>
            <a:picLocks noChangeAspect="1" noChangeArrowheads="1"/>
          </p:cNvPicPr>
          <p:nvPr/>
        </p:nvPicPr>
        <p:blipFill>
          <a:blip r:embed="rId2"/>
          <a:srcRect/>
          <a:stretch>
            <a:fillRect/>
          </a:stretch>
        </p:blipFill>
        <p:spPr bwMode="auto">
          <a:xfrm>
            <a:off x="5655886" y="1773043"/>
            <a:ext cx="3059517" cy="2036907"/>
          </a:xfrm>
          <a:prstGeom prst="rect">
            <a:avLst/>
          </a:prstGeom>
          <a:noFill/>
          <a:ln w="9525">
            <a:noFill/>
            <a:miter lim="800000"/>
            <a:headEnd/>
            <a:tailEnd/>
          </a:ln>
        </p:spPr>
      </p:pic>
      <p:pic>
        <p:nvPicPr>
          <p:cNvPr id="5" name="Picture 7" descr="ANd9GcRdlNgcfODt2sETalBBeY2GbVGNPEO25hE2PoaXaTBqZggpMsCV"/>
          <p:cNvPicPr>
            <a:picLocks noChangeAspect="1" noChangeArrowheads="1"/>
          </p:cNvPicPr>
          <p:nvPr/>
        </p:nvPicPr>
        <p:blipFill>
          <a:blip r:embed="rId3"/>
          <a:srcRect l="8575" t="7859" r="6332" b="11889"/>
          <a:stretch>
            <a:fillRect/>
          </a:stretch>
        </p:blipFill>
        <p:spPr bwMode="auto">
          <a:xfrm>
            <a:off x="5643570" y="3929066"/>
            <a:ext cx="3071834"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a:t>
            </a:r>
            <a:endParaRPr lang="en-US" dirty="0"/>
          </a:p>
        </p:txBody>
      </p:sp>
      <p:pic>
        <p:nvPicPr>
          <p:cNvPr id="6" name="Content Placeholder 5" descr="Anisakiasis_01.png"/>
          <p:cNvPicPr>
            <a:picLocks noGrp="1" noChangeAspect="1"/>
          </p:cNvPicPr>
          <p:nvPr>
            <p:ph idx="1"/>
          </p:nvPr>
        </p:nvPicPr>
        <p:blipFill>
          <a:blip r:embed="rId2" cstate="print"/>
          <a:stretch>
            <a:fillRect/>
          </a:stretch>
        </p:blipFill>
        <p:spPr>
          <a:xfrm>
            <a:off x="2418654" y="1142984"/>
            <a:ext cx="4082172" cy="53578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Symptoms</a:t>
            </a:r>
            <a:r>
              <a:rPr lang="en-US" sz="4000" dirty="0" smtClean="0"/>
              <a:t> </a:t>
            </a:r>
            <a:endParaRPr lang="en-US" sz="4000" dirty="0"/>
          </a:p>
        </p:txBody>
      </p:sp>
      <p:sp>
        <p:nvSpPr>
          <p:cNvPr id="3" name="Content Placeholder 2"/>
          <p:cNvSpPr>
            <a:spLocks noGrp="1"/>
          </p:cNvSpPr>
          <p:nvPr>
            <p:ph idx="1"/>
          </p:nvPr>
        </p:nvSpPr>
        <p:spPr>
          <a:xfrm>
            <a:off x="457200" y="1171572"/>
            <a:ext cx="5400684" cy="4472006"/>
          </a:xfrm>
        </p:spPr>
        <p:txBody>
          <a:bodyPr>
            <a:noAutofit/>
          </a:bodyPr>
          <a:lstStyle/>
          <a:p>
            <a:pPr algn="l" rtl="0"/>
            <a:r>
              <a:rPr lang="en-US" sz="2400" dirty="0" smtClean="0">
                <a:solidFill>
                  <a:srgbClr val="00B0F0"/>
                </a:solidFill>
              </a:rPr>
              <a:t>In fish</a:t>
            </a:r>
            <a:r>
              <a:rPr lang="en-US" sz="2400" dirty="0" smtClean="0"/>
              <a:t>:</a:t>
            </a:r>
          </a:p>
          <a:p>
            <a:pPr lvl="1" algn="l" rtl="0"/>
            <a:r>
              <a:rPr lang="en-US" sz="1800" dirty="0" smtClean="0"/>
              <a:t>Larva can be seen in the muscle tissue. </a:t>
            </a:r>
          </a:p>
          <a:p>
            <a:pPr lvl="1" algn="l" rtl="0"/>
            <a:r>
              <a:rPr lang="en-US" sz="1800" dirty="0" smtClean="0"/>
              <a:t>Can transmit from fish to another.</a:t>
            </a:r>
          </a:p>
          <a:p>
            <a:pPr algn="l" rtl="0"/>
            <a:endParaRPr lang="en-US" sz="2400" dirty="0" smtClean="0"/>
          </a:p>
          <a:p>
            <a:pPr algn="l" rtl="0"/>
            <a:r>
              <a:rPr lang="en-US" sz="2400" dirty="0" smtClean="0">
                <a:solidFill>
                  <a:srgbClr val="00B0F0"/>
                </a:solidFill>
              </a:rPr>
              <a:t>In human</a:t>
            </a:r>
            <a:r>
              <a:rPr lang="en-US" sz="2400" dirty="0" smtClean="0"/>
              <a:t>: </a:t>
            </a:r>
          </a:p>
          <a:p>
            <a:pPr lvl="1" algn="l" rtl="0"/>
            <a:r>
              <a:rPr lang="en-US" sz="1800" smtClean="0"/>
              <a:t>Abdominal </a:t>
            </a:r>
            <a:r>
              <a:rPr lang="en-US" sz="1800" smtClean="0"/>
              <a:t>pain.</a:t>
            </a:r>
            <a:endParaRPr lang="en-US" sz="1800" dirty="0" smtClean="0"/>
          </a:p>
          <a:p>
            <a:pPr lvl="1" algn="l" rtl="0"/>
            <a:r>
              <a:rPr lang="en-US" sz="1800" dirty="0" smtClean="0"/>
              <a:t>Nausea</a:t>
            </a:r>
          </a:p>
          <a:p>
            <a:pPr lvl="1" algn="l" rtl="0"/>
            <a:r>
              <a:rPr lang="en-US" sz="1800" dirty="0" smtClean="0"/>
              <a:t>Vomiting</a:t>
            </a:r>
          </a:p>
          <a:p>
            <a:pPr lvl="1" algn="l" rtl="0"/>
            <a:r>
              <a:rPr lang="en-US" sz="1800" dirty="0" smtClean="0"/>
              <a:t>Diarrhea</a:t>
            </a:r>
          </a:p>
          <a:p>
            <a:pPr lvl="1" algn="l" rtl="0"/>
            <a:r>
              <a:rPr lang="en-US" sz="1800" dirty="0" smtClean="0"/>
              <a:t>Blood and mucus in stool</a:t>
            </a:r>
          </a:p>
          <a:p>
            <a:pPr lvl="1" algn="l" rtl="0"/>
            <a:r>
              <a:rPr lang="en-US" sz="1800" dirty="0" smtClean="0"/>
              <a:t> Mild fever</a:t>
            </a:r>
          </a:p>
          <a:p>
            <a:pPr lvl="1" algn="l" rtl="0"/>
            <a:r>
              <a:rPr lang="en-US" sz="1800" dirty="0" err="1" smtClean="0"/>
              <a:t>Allerg</a:t>
            </a:r>
            <a:endParaRPr lang="en-US" sz="1800" dirty="0" smtClean="0"/>
          </a:p>
          <a:p>
            <a:pPr algn="l" rtl="0">
              <a:buNone/>
            </a:pPr>
            <a:endParaRPr lang="en-US" sz="2400" dirty="0" smtClean="0"/>
          </a:p>
        </p:txBody>
      </p:sp>
      <p:pic>
        <p:nvPicPr>
          <p:cNvPr id="5" name="Picture 4" descr="Anisakids.jpg"/>
          <p:cNvPicPr>
            <a:picLocks noChangeAspect="1"/>
          </p:cNvPicPr>
          <p:nvPr/>
        </p:nvPicPr>
        <p:blipFill>
          <a:blip r:embed="rId2"/>
          <a:stretch>
            <a:fillRect/>
          </a:stretch>
        </p:blipFill>
        <p:spPr>
          <a:xfrm>
            <a:off x="5000628" y="3196132"/>
            <a:ext cx="3489724" cy="21980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457200" y="1600200"/>
            <a:ext cx="8258204" cy="4525963"/>
          </a:xfrm>
        </p:spPr>
        <p:txBody>
          <a:bodyPr/>
          <a:lstStyle/>
          <a:p>
            <a:pPr algn="l" rtl="0"/>
            <a:endParaRPr lang="en-US" dirty="0" smtClean="0"/>
          </a:p>
          <a:p>
            <a:pPr algn="l" rtl="0"/>
            <a:r>
              <a:rPr lang="en-US" dirty="0" smtClean="0"/>
              <a:t>Infection can lead to small intestinal obstruction, which may require surgery in case of  intestinal perforation.</a:t>
            </a:r>
          </a:p>
          <a:p>
            <a:pPr marL="36576" indent="0" algn="l" rtl="0">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26"/>
            <a:ext cx="8043890" cy="1143000"/>
          </a:xfrm>
        </p:spPr>
        <p:txBody>
          <a:bodyPr>
            <a:noAutofit/>
          </a:bodyPr>
          <a:lstStyle/>
          <a:p>
            <a:r>
              <a:rPr lang="en-US" sz="2800" b="1" dirty="0" err="1" smtClean="0"/>
              <a:t>Zoonotic</a:t>
            </a:r>
            <a:r>
              <a:rPr lang="en-US" sz="2800" b="1" dirty="0" smtClean="0"/>
              <a:t> infections can be divided into:</a:t>
            </a:r>
            <a:br>
              <a:rPr lang="en-US" sz="2800" b="1" dirty="0" smtClean="0"/>
            </a:br>
            <a:endParaRPr lang="ar-IQ" sz="2800" b="1" dirty="0"/>
          </a:p>
        </p:txBody>
      </p:sp>
      <p:sp>
        <p:nvSpPr>
          <p:cNvPr id="3" name="Content Placeholder 2"/>
          <p:cNvSpPr>
            <a:spLocks noGrp="1"/>
          </p:cNvSpPr>
          <p:nvPr>
            <p:ph idx="1"/>
          </p:nvPr>
        </p:nvSpPr>
        <p:spPr>
          <a:xfrm>
            <a:off x="457200" y="1600200"/>
            <a:ext cx="4543428" cy="4525963"/>
          </a:xfrm>
        </p:spPr>
        <p:txBody>
          <a:bodyPr>
            <a:normAutofit lnSpcReduction="10000"/>
          </a:bodyPr>
          <a:lstStyle/>
          <a:p>
            <a:pPr algn="l" rtl="0">
              <a:buNone/>
            </a:pPr>
            <a:r>
              <a:rPr lang="en-US" dirty="0" smtClean="0"/>
              <a:t>a) Topically acquired infections, caused by contact with aquatic animals or their products</a:t>
            </a:r>
          </a:p>
          <a:p>
            <a:pPr algn="l" rtl="0">
              <a:buNone/>
            </a:pPr>
            <a:r>
              <a:rPr lang="en-US" dirty="0" smtClean="0"/>
              <a:t>b) </a:t>
            </a:r>
            <a:r>
              <a:rPr lang="en-US" dirty="0" err="1" smtClean="0"/>
              <a:t>Foodborne</a:t>
            </a:r>
            <a:r>
              <a:rPr lang="en-US" dirty="0" smtClean="0"/>
              <a:t> infections, caused by the ingestion of raw or undercooked aquatic products.</a:t>
            </a:r>
            <a:endParaRPr lang="ar-IQ" dirty="0"/>
          </a:p>
        </p:txBody>
      </p:sp>
      <p:pic>
        <p:nvPicPr>
          <p:cNvPr id="4" name="Picture 3" descr="7a297840e21eb29d2fb400eb18b42296.jpg"/>
          <p:cNvPicPr>
            <a:picLocks noChangeAspect="1"/>
          </p:cNvPicPr>
          <p:nvPr/>
        </p:nvPicPr>
        <p:blipFill>
          <a:blip r:embed="rId2"/>
          <a:stretch>
            <a:fillRect/>
          </a:stretch>
        </p:blipFill>
        <p:spPr>
          <a:xfrm>
            <a:off x="5086827" y="4880159"/>
            <a:ext cx="1730704" cy="1444698"/>
          </a:xfrm>
          <a:prstGeom prst="rect">
            <a:avLst/>
          </a:prstGeom>
        </p:spPr>
      </p:pic>
      <p:pic>
        <p:nvPicPr>
          <p:cNvPr id="5" name="Picture 4" descr="raw-fish500.jpg"/>
          <p:cNvPicPr>
            <a:picLocks noChangeAspect="1"/>
          </p:cNvPicPr>
          <p:nvPr/>
        </p:nvPicPr>
        <p:blipFill>
          <a:blip r:embed="rId3" cstate="print"/>
          <a:stretch>
            <a:fillRect/>
          </a:stretch>
        </p:blipFill>
        <p:spPr>
          <a:xfrm>
            <a:off x="6960407" y="4857759"/>
            <a:ext cx="2000264" cy="1500199"/>
          </a:xfrm>
          <a:prstGeom prst="rect">
            <a:avLst/>
          </a:prstGeom>
        </p:spPr>
      </p:pic>
      <p:pic>
        <p:nvPicPr>
          <p:cNvPr id="6" name="Picture 5" descr="4893987276_fb59118ee5.jpg"/>
          <p:cNvPicPr>
            <a:picLocks noChangeAspect="1"/>
          </p:cNvPicPr>
          <p:nvPr/>
        </p:nvPicPr>
        <p:blipFill>
          <a:blip r:embed="rId4" cstate="print"/>
          <a:stretch>
            <a:fillRect/>
          </a:stretch>
        </p:blipFill>
        <p:spPr>
          <a:xfrm>
            <a:off x="7103283" y="1506109"/>
            <a:ext cx="1857388" cy="1393041"/>
          </a:xfrm>
          <a:prstGeom prst="rect">
            <a:avLst/>
          </a:prstGeom>
        </p:spPr>
      </p:pic>
      <p:pic>
        <p:nvPicPr>
          <p:cNvPr id="7" name="Picture 6" descr="img-pet-owners.jpg"/>
          <p:cNvPicPr>
            <a:picLocks noChangeAspect="1"/>
          </p:cNvPicPr>
          <p:nvPr/>
        </p:nvPicPr>
        <p:blipFill>
          <a:blip r:embed="rId5"/>
          <a:stretch>
            <a:fillRect/>
          </a:stretch>
        </p:blipFill>
        <p:spPr>
          <a:xfrm>
            <a:off x="5103019" y="2987105"/>
            <a:ext cx="3898137" cy="1774050"/>
          </a:xfrm>
          <a:prstGeom prst="rect">
            <a:avLst/>
          </a:prstGeom>
        </p:spPr>
      </p:pic>
      <p:pic>
        <p:nvPicPr>
          <p:cNvPr id="8" name="Picture 7" descr="2009_1021OCTMB120025.jpg"/>
          <p:cNvPicPr>
            <a:picLocks noChangeAspect="1"/>
          </p:cNvPicPr>
          <p:nvPr/>
        </p:nvPicPr>
        <p:blipFill>
          <a:blip r:embed="rId6" cstate="print"/>
          <a:stretch>
            <a:fillRect/>
          </a:stretch>
        </p:blipFill>
        <p:spPr>
          <a:xfrm>
            <a:off x="5143504" y="1491256"/>
            <a:ext cx="1857388" cy="1437677"/>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85804" y="142852"/>
            <a:ext cx="8229600" cy="990600"/>
          </a:xfrm>
        </p:spPr>
        <p:txBody>
          <a:bodyPr>
            <a:normAutofit fontScale="90000"/>
          </a:bodyPr>
          <a:lstStyle/>
          <a:p>
            <a:pPr eaLnBrk="1" hangingPunct="1"/>
            <a:r>
              <a:rPr lang="en-US" sz="4000" b="1" dirty="0" smtClean="0"/>
              <a:t/>
            </a:r>
            <a:br>
              <a:rPr lang="en-US" sz="4000" b="1" dirty="0" smtClean="0"/>
            </a:br>
            <a:r>
              <a:rPr lang="en-US" sz="5100" dirty="0" err="1" smtClean="0"/>
              <a:t>Zoonosis</a:t>
            </a:r>
            <a:r>
              <a:rPr lang="en-US" sz="5100" dirty="0" smtClean="0"/>
              <a:t> in fish</a:t>
            </a:r>
            <a:r>
              <a:rPr lang="en-US" sz="4000" dirty="0" smtClean="0"/>
              <a:t/>
            </a:r>
            <a:br>
              <a:rPr lang="en-US" sz="4000" dirty="0" smtClean="0"/>
            </a:br>
            <a:endParaRPr lang="en-US" sz="4000" dirty="0" smtClean="0"/>
          </a:p>
        </p:txBody>
      </p:sp>
      <p:sp>
        <p:nvSpPr>
          <p:cNvPr id="9219" name="Rectangle 3"/>
          <p:cNvSpPr>
            <a:spLocks noGrp="1" noChangeArrowheads="1"/>
          </p:cNvSpPr>
          <p:nvPr>
            <p:ph idx="1"/>
          </p:nvPr>
        </p:nvSpPr>
        <p:spPr>
          <a:xfrm>
            <a:off x="457200" y="1214422"/>
            <a:ext cx="7467600" cy="4357718"/>
          </a:xfrm>
        </p:spPr>
        <p:txBody>
          <a:bodyPr/>
          <a:lstStyle/>
          <a:p>
            <a:pPr marL="493776" indent="-457200" algn="l" rtl="0">
              <a:lnSpc>
                <a:spcPct val="90000"/>
              </a:lnSpc>
              <a:buNone/>
            </a:pPr>
            <a:r>
              <a:rPr lang="en-US" sz="2400" b="1" dirty="0" smtClean="0"/>
              <a:t>Types of Fish </a:t>
            </a:r>
            <a:r>
              <a:rPr lang="en-US" sz="2400" b="1" dirty="0" err="1" smtClean="0"/>
              <a:t>zoonosis</a:t>
            </a:r>
            <a:r>
              <a:rPr lang="en-US" sz="2400" b="1" dirty="0" smtClean="0"/>
              <a:t>:</a:t>
            </a:r>
          </a:p>
          <a:p>
            <a:pPr marL="493776" indent="-457200" algn="l" rtl="0" eaLnBrk="1" hangingPunct="1">
              <a:lnSpc>
                <a:spcPct val="90000"/>
              </a:lnSpc>
              <a:buFont typeface="+mj-lt"/>
              <a:buAutoNum type="arabicPeriod"/>
            </a:pPr>
            <a:r>
              <a:rPr lang="en-US" sz="2400" b="1" dirty="0" smtClean="0"/>
              <a:t>Bacteria:</a:t>
            </a:r>
            <a:r>
              <a:rPr lang="en-US" sz="2400" dirty="0" smtClean="0"/>
              <a:t> e.g. </a:t>
            </a:r>
            <a:r>
              <a:rPr lang="en-US" sz="2400" i="1" dirty="0" smtClean="0"/>
              <a:t>Mycobacterium </a:t>
            </a:r>
            <a:r>
              <a:rPr lang="en-US" sz="2400" i="1" dirty="0" err="1" smtClean="0"/>
              <a:t>marinum</a:t>
            </a:r>
            <a:r>
              <a:rPr lang="en-US" sz="2400" i="1" dirty="0" smtClean="0"/>
              <a:t>.</a:t>
            </a:r>
          </a:p>
          <a:p>
            <a:pPr marL="493776" indent="-457200" algn="l" rtl="0" eaLnBrk="1" hangingPunct="1">
              <a:lnSpc>
                <a:spcPct val="90000"/>
              </a:lnSpc>
              <a:buFont typeface="+mj-lt"/>
              <a:buAutoNum type="arabicPeriod"/>
            </a:pPr>
            <a:r>
              <a:rPr lang="en-US" sz="2400" b="1" dirty="0" err="1" smtClean="0"/>
              <a:t>Trematodes</a:t>
            </a:r>
            <a:r>
              <a:rPr lang="en-US" sz="2400" b="1" dirty="0" smtClean="0"/>
              <a:t>:</a:t>
            </a:r>
            <a:r>
              <a:rPr lang="en-US" sz="2400" dirty="0" smtClean="0"/>
              <a:t> e.g. </a:t>
            </a:r>
            <a:r>
              <a:rPr lang="en-US" sz="2400" i="1" dirty="0" err="1" smtClean="0"/>
              <a:t>Heterophyes</a:t>
            </a:r>
            <a:r>
              <a:rPr lang="en-US" sz="2400" i="1" dirty="0" smtClean="0"/>
              <a:t> </a:t>
            </a:r>
            <a:r>
              <a:rPr lang="en-US" sz="2400" i="1" dirty="0" err="1" smtClean="0"/>
              <a:t>heterophyes</a:t>
            </a:r>
            <a:r>
              <a:rPr lang="en-US" sz="2400" i="1" dirty="0" smtClean="0"/>
              <a:t>.</a:t>
            </a:r>
          </a:p>
          <a:p>
            <a:pPr marL="493776" indent="-457200" algn="l" rtl="0" eaLnBrk="1" hangingPunct="1">
              <a:lnSpc>
                <a:spcPct val="90000"/>
              </a:lnSpc>
              <a:buFont typeface="+mj-lt"/>
              <a:buAutoNum type="arabicPeriod"/>
            </a:pPr>
            <a:r>
              <a:rPr lang="en-US" sz="2400" b="1" dirty="0" err="1" smtClean="0"/>
              <a:t>Cestodes</a:t>
            </a:r>
            <a:r>
              <a:rPr lang="en-US" sz="2400" b="1" dirty="0" smtClean="0"/>
              <a:t>:</a:t>
            </a:r>
            <a:r>
              <a:rPr lang="en-US" sz="2400" dirty="0" smtClean="0"/>
              <a:t> e.g. </a:t>
            </a:r>
            <a:r>
              <a:rPr lang="en-US" sz="2400" i="1" dirty="0" err="1" smtClean="0"/>
              <a:t>Diphyllobothrium</a:t>
            </a:r>
            <a:r>
              <a:rPr lang="en-US" sz="2400" i="1" dirty="0" smtClean="0"/>
              <a:t> </a:t>
            </a:r>
            <a:r>
              <a:rPr lang="en-US" sz="2400" i="1" dirty="0" err="1" smtClean="0"/>
              <a:t>latum</a:t>
            </a:r>
            <a:r>
              <a:rPr lang="en-US" sz="2400" i="1" dirty="0" smtClean="0"/>
              <a:t>.</a:t>
            </a:r>
          </a:p>
          <a:p>
            <a:pPr marL="493776" indent="-457200" algn="l" rtl="0" eaLnBrk="1" hangingPunct="1">
              <a:lnSpc>
                <a:spcPct val="90000"/>
              </a:lnSpc>
              <a:buFont typeface="+mj-lt"/>
              <a:buAutoNum type="arabicPeriod"/>
            </a:pPr>
            <a:r>
              <a:rPr lang="en-US" sz="2400" b="1" dirty="0" smtClean="0"/>
              <a:t>Nematodes:</a:t>
            </a:r>
            <a:r>
              <a:rPr lang="en-US" sz="2400" dirty="0" smtClean="0"/>
              <a:t> e.g. </a:t>
            </a:r>
            <a:r>
              <a:rPr lang="en-US" sz="2400" i="1" dirty="0" err="1" smtClean="0"/>
              <a:t>Anisakis</a:t>
            </a:r>
            <a:r>
              <a:rPr lang="en-US" sz="2400" i="1" dirty="0" smtClean="0"/>
              <a:t> simplex.</a:t>
            </a:r>
          </a:p>
          <a:p>
            <a:pPr algn="l" rtl="0" eaLnBrk="1" hangingPunct="1">
              <a:lnSpc>
                <a:spcPct val="90000"/>
              </a:lnSpc>
              <a:buFontTx/>
              <a:buNone/>
            </a:pPr>
            <a:endParaRPr lang="en-US" sz="2400" i="1" dirty="0" smtClean="0"/>
          </a:p>
          <a:p>
            <a:pPr algn="l" rtl="0">
              <a:lnSpc>
                <a:spcPct val="90000"/>
              </a:lnSpc>
              <a:buNone/>
            </a:pPr>
            <a:r>
              <a:rPr lang="en-US" sz="2400" dirty="0" smtClean="0"/>
              <a:t>Note</a:t>
            </a:r>
            <a:r>
              <a:rPr lang="en-US" sz="2400" i="1" dirty="0" smtClean="0"/>
              <a:t>: </a:t>
            </a:r>
            <a:r>
              <a:rPr lang="en-US" sz="2400" dirty="0" smtClean="0"/>
              <a:t>There is no evidence in the literature of viral and fungal diseases transmitted from fish to man. There is concern, however, that pathogenic viruses are transmitted from shellfish and that fish may serve as reservoirs for human pathogens</a:t>
            </a:r>
            <a:endParaRPr lang="en-US" sz="2400" i="1" dirty="0" smtClean="0"/>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4000" i="1" dirty="0" smtClean="0"/>
              <a:t>Mycobacterium </a:t>
            </a:r>
            <a:r>
              <a:rPr lang="en-US" sz="4000" i="1" dirty="0" err="1" smtClean="0"/>
              <a:t>marinum</a:t>
            </a:r>
            <a:r>
              <a:rPr lang="en-US" sz="4000" dirty="0" smtClean="0"/>
              <a:t> (Bacteria)</a:t>
            </a:r>
            <a:endParaRPr lang="en-US" sz="4000" i="1" dirty="0" smtClean="0"/>
          </a:p>
        </p:txBody>
      </p:sp>
      <p:sp>
        <p:nvSpPr>
          <p:cNvPr id="13" name="Content Placeholder 2"/>
          <p:cNvSpPr txBox="1">
            <a:spLocks/>
          </p:cNvSpPr>
          <p:nvPr/>
        </p:nvSpPr>
        <p:spPr>
          <a:xfrm>
            <a:off x="457200" y="1600200"/>
            <a:ext cx="5829312" cy="4525963"/>
          </a:xfrm>
          <a:prstGeom prst="rect">
            <a:avLst/>
          </a:prstGeom>
        </p:spPr>
        <p:txBody>
          <a:bodyPr vert="horz">
            <a:normAutofit/>
          </a:bodyPr>
          <a:lstStyle/>
          <a:p>
            <a:pPr marL="420624" lvl="0" indent="-384048" algn="l" rtl="0">
              <a:spcBef>
                <a:spcPct val="20000"/>
              </a:spcBef>
              <a:buClr>
                <a:schemeClr val="accent1"/>
              </a:buClr>
              <a:buSzPct val="80000"/>
            </a:pPr>
            <a:r>
              <a:rPr lang="en-US" sz="2400" dirty="0" smtClean="0"/>
              <a:t>Scientific classification: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20624" lvl="0" indent="-384048" algn="l" rtl="0">
              <a:spcBef>
                <a:spcPct val="20000"/>
              </a:spcBef>
              <a:buClr>
                <a:schemeClr val="accent1"/>
              </a:buClr>
              <a:buSzPct val="80000"/>
              <a:buFont typeface="Wingdings 2"/>
              <a:buChar char=""/>
              <a:defRPr/>
            </a:pPr>
            <a:r>
              <a:rPr lang="en-US" sz="2400" dirty="0"/>
              <a:t>Kingdom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Bacteria</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Phylum: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Actimobacteria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lang="en-US" sz="2400" dirty="0" smtClean="0"/>
          </a:p>
          <a:p>
            <a:pPr marL="420624" lvl="0" indent="-384048" algn="l" rtl="0">
              <a:spcBef>
                <a:spcPct val="20000"/>
              </a:spcBef>
              <a:buClr>
                <a:schemeClr val="accent1"/>
              </a:buClr>
              <a:buSzPct val="80000"/>
              <a:buFont typeface="Wingdings 2"/>
              <a:buChar char=""/>
              <a:defRPr/>
            </a:pPr>
            <a:r>
              <a:rPr lang="en-US" sz="2400" dirty="0" smtClean="0"/>
              <a:t>Family: </a:t>
            </a:r>
            <a:r>
              <a:rPr lang="en-US" sz="2400" dirty="0" err="1" smtClean="0"/>
              <a:t>Mycobacteriaceae</a:t>
            </a:r>
            <a:endParaRPr lang="en-US" sz="2400" dirty="0" smtClean="0"/>
          </a:p>
          <a:p>
            <a:pPr marL="420624" lvl="0" indent="-384048" algn="l" rtl="0">
              <a:spcBef>
                <a:spcPct val="20000"/>
              </a:spcBef>
              <a:buClr>
                <a:schemeClr val="accent1"/>
              </a:buClr>
              <a:buSzPct val="80000"/>
              <a:buFont typeface="Wingdings 2"/>
              <a:buChar char=""/>
              <a:defRPr/>
            </a:pPr>
            <a:r>
              <a:rPr lang="en-US" sz="2400" dirty="0" smtClean="0"/>
              <a:t>Genus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Mycobacterium</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Species: </a:t>
            </a:r>
            <a:r>
              <a:rPr kumimoji="0" lang="en-US" sz="2400" b="1" i="1" u="none" strike="noStrike" kern="1200" cap="none" spc="0" normalizeH="0" baseline="0" noProof="0" dirty="0" smtClean="0">
                <a:ln>
                  <a:noFill/>
                </a:ln>
                <a:solidFill>
                  <a:schemeClr val="tx1"/>
                </a:solidFill>
                <a:effectLst/>
                <a:uLnTx/>
                <a:uFillTx/>
                <a:latin typeface="+mn-lt"/>
                <a:ea typeface="+mn-ea"/>
                <a:cs typeface="+mn-cs"/>
              </a:rPr>
              <a:t>M. </a:t>
            </a:r>
            <a:r>
              <a:rPr kumimoji="0" lang="en-US" sz="2400" b="1" i="1" u="none" strike="noStrike" kern="1200" cap="none" spc="0" normalizeH="0" baseline="0" noProof="0" dirty="0" err="1" smtClean="0">
                <a:ln>
                  <a:noFill/>
                </a:ln>
                <a:solidFill>
                  <a:schemeClr val="tx1"/>
                </a:solidFill>
                <a:effectLst/>
                <a:uLnTx/>
                <a:uFillTx/>
                <a:latin typeface="+mn-lt"/>
                <a:ea typeface="+mn-ea"/>
                <a:cs typeface="+mn-cs"/>
              </a:rPr>
              <a:t>marinum</a:t>
            </a:r>
            <a:endParaRPr kumimoji="0" lang="ar-IQ"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Content Placeholder 10" descr="image_cover.jpg"/>
          <p:cNvPicPr>
            <a:picLocks noChangeAspect="1"/>
          </p:cNvPicPr>
          <p:nvPr/>
        </p:nvPicPr>
        <p:blipFill>
          <a:blip r:embed="rId2"/>
          <a:stretch>
            <a:fillRect/>
          </a:stretch>
        </p:blipFill>
        <p:spPr>
          <a:xfrm>
            <a:off x="5357818" y="1214422"/>
            <a:ext cx="3364992" cy="2523744"/>
          </a:xfrm>
          <a:prstGeom prst="rect">
            <a:avLst/>
          </a:prstGeom>
        </p:spPr>
      </p:pic>
      <p:pic>
        <p:nvPicPr>
          <p:cNvPr id="16" name="Picture 15" descr="ANd9GcT3tYyUMWVA1uj-P6TTLBEogiQHObljV1G85No14dSoTmAXjmv_ew"/>
          <p:cNvPicPr>
            <a:picLocks noChangeAspect="1" noChangeArrowheads="1"/>
          </p:cNvPicPr>
          <p:nvPr/>
        </p:nvPicPr>
        <p:blipFill>
          <a:blip r:embed="rId3"/>
          <a:srcRect/>
          <a:stretch>
            <a:fillRect/>
          </a:stretch>
        </p:blipFill>
        <p:spPr bwMode="auto">
          <a:xfrm>
            <a:off x="5376750" y="3857628"/>
            <a:ext cx="3338654" cy="250033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42460"/>
            <a:ext cx="7467600" cy="1143000"/>
          </a:xfrm>
        </p:spPr>
        <p:txBody>
          <a:bodyPr>
            <a:noAutofit/>
          </a:bodyPr>
          <a:lstStyle/>
          <a:p>
            <a:pPr lvl="0"/>
            <a:r>
              <a:rPr lang="en-US" sz="3600" i="1" dirty="0" smtClean="0"/>
              <a:t>Mycobacterium </a:t>
            </a:r>
            <a:r>
              <a:rPr lang="en-US" sz="3600" i="1" dirty="0" err="1" smtClean="0"/>
              <a:t>marinum</a:t>
            </a:r>
            <a:r>
              <a:rPr lang="en-US" sz="3600" dirty="0" smtClean="0"/>
              <a:t> (Bacteria)</a:t>
            </a:r>
            <a:r>
              <a:rPr lang="en-US" sz="3600" i="1" dirty="0" smtClean="0"/>
              <a:t/>
            </a:r>
            <a:br>
              <a:rPr lang="en-US" sz="3600" i="1" dirty="0" smtClean="0"/>
            </a:br>
            <a:endParaRPr lang="ar-IQ" sz="3600" dirty="0"/>
          </a:p>
        </p:txBody>
      </p:sp>
      <p:sp>
        <p:nvSpPr>
          <p:cNvPr id="3" name="Content Placeholder 2"/>
          <p:cNvSpPr>
            <a:spLocks noGrp="1"/>
          </p:cNvSpPr>
          <p:nvPr>
            <p:ph idx="1"/>
          </p:nvPr>
        </p:nvSpPr>
        <p:spPr>
          <a:xfrm>
            <a:off x="457200" y="1600200"/>
            <a:ext cx="4900618" cy="4525963"/>
          </a:xfrm>
        </p:spPr>
        <p:txBody>
          <a:bodyPr>
            <a:normAutofit/>
          </a:bodyPr>
          <a:lstStyle/>
          <a:p>
            <a:pPr algn="l" rtl="0"/>
            <a:r>
              <a:rPr lang="en-US" sz="2400" b="1" i="1" dirty="0" smtClean="0"/>
              <a:t>Mycobacterium </a:t>
            </a:r>
            <a:r>
              <a:rPr lang="en-US" sz="2400" b="1" i="1" dirty="0" err="1" smtClean="0"/>
              <a:t>marinum</a:t>
            </a:r>
            <a:r>
              <a:rPr lang="en-US" sz="2400" dirty="0" smtClean="0"/>
              <a:t>  is a free-living bacterium,  found in cold or warm, fresh or salted water. which typically affects individuals who work with fish or keep home aquariums.</a:t>
            </a:r>
          </a:p>
          <a:p>
            <a:pPr algn="l" rtl="0"/>
            <a:endParaRPr lang="ar-IQ" sz="2400" dirty="0"/>
          </a:p>
        </p:txBody>
      </p:sp>
      <p:pic>
        <p:nvPicPr>
          <p:cNvPr id="4" name="Content Placeholder 10" descr="image_cover.jpg"/>
          <p:cNvPicPr>
            <a:picLocks noChangeAspect="1"/>
          </p:cNvPicPr>
          <p:nvPr/>
        </p:nvPicPr>
        <p:blipFill>
          <a:blip r:embed="rId2"/>
          <a:stretch>
            <a:fillRect/>
          </a:stretch>
        </p:blipFill>
        <p:spPr>
          <a:xfrm>
            <a:off x="5357818" y="1214422"/>
            <a:ext cx="3364992" cy="2523744"/>
          </a:xfrm>
          <a:prstGeom prst="rect">
            <a:avLst/>
          </a:prstGeom>
        </p:spPr>
      </p:pic>
      <p:pic>
        <p:nvPicPr>
          <p:cNvPr id="5" name="Picture 4" descr="ANd9GcT3tYyUMWVA1uj-P6TTLBEogiQHObljV1G85No14dSoTmAXjmv_ew"/>
          <p:cNvPicPr>
            <a:picLocks noChangeAspect="1" noChangeArrowheads="1"/>
          </p:cNvPicPr>
          <p:nvPr/>
        </p:nvPicPr>
        <p:blipFill>
          <a:blip r:embed="rId3"/>
          <a:srcRect/>
          <a:stretch>
            <a:fillRect/>
          </a:stretch>
        </p:blipFill>
        <p:spPr bwMode="auto">
          <a:xfrm>
            <a:off x="5376750" y="3857628"/>
            <a:ext cx="3338654" cy="2500330"/>
          </a:xfrm>
          <a:prstGeom prst="rect">
            <a:avLst/>
          </a:prstGeom>
          <a:noFill/>
          <a:ln w="9525">
            <a:noFill/>
            <a:miter lim="800000"/>
            <a:headEnd/>
            <a:tailEnd/>
          </a:ln>
        </p:spPr>
      </p:pic>
      <p:sp>
        <p:nvSpPr>
          <p:cNvPr id="7" name="Rectangle 2"/>
          <p:cNvSpPr txBox="1">
            <a:spLocks noChangeArrowheads="1"/>
          </p:cNvSpPr>
          <p:nvPr/>
        </p:nvSpPr>
        <p:spPr>
          <a:xfrm>
            <a:off x="609600" y="427038"/>
            <a:ext cx="7467600" cy="1143000"/>
          </a:xfrm>
          <a:prstGeom prst="rect">
            <a:avLst/>
          </a:prstGeom>
        </p:spPr>
        <p:txBody>
          <a:bodyPr vert="horz" lIns="45720" rIns="45720" anchor="ctr">
            <a:normAutofit fontScale="97500"/>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sz="40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Symptoms in fish </a:t>
            </a:r>
            <a:endParaRPr lang="ar-IQ" dirty="0"/>
          </a:p>
        </p:txBody>
      </p:sp>
      <p:sp>
        <p:nvSpPr>
          <p:cNvPr id="4" name="Content Placeholder 3"/>
          <p:cNvSpPr>
            <a:spLocks noGrp="1"/>
          </p:cNvSpPr>
          <p:nvPr>
            <p:ph idx="1"/>
          </p:nvPr>
        </p:nvSpPr>
        <p:spPr>
          <a:xfrm>
            <a:off x="457200" y="1600200"/>
            <a:ext cx="4543428" cy="4525963"/>
          </a:xfrm>
        </p:spPr>
        <p:txBody>
          <a:bodyPr>
            <a:normAutofit fontScale="92500" lnSpcReduction="10000"/>
          </a:bodyPr>
          <a:lstStyle/>
          <a:p>
            <a:pPr algn="l" rtl="0">
              <a:buNone/>
            </a:pPr>
            <a:r>
              <a:rPr lang="en-US" dirty="0" smtClean="0">
                <a:solidFill>
                  <a:srgbClr val="00B0F0"/>
                </a:solidFill>
              </a:rPr>
              <a:t>In fish</a:t>
            </a:r>
            <a:r>
              <a:rPr lang="en-US" dirty="0" smtClean="0"/>
              <a:t> </a:t>
            </a:r>
            <a:r>
              <a:rPr lang="en-US" i="1" dirty="0" smtClean="0"/>
              <a:t>M. </a:t>
            </a:r>
            <a:r>
              <a:rPr lang="en-US" i="1" dirty="0" err="1" smtClean="0"/>
              <a:t>marinum</a:t>
            </a:r>
            <a:r>
              <a:rPr lang="en-US" i="1" dirty="0" smtClean="0"/>
              <a:t> </a:t>
            </a:r>
            <a:r>
              <a:rPr lang="en-US" dirty="0" smtClean="0"/>
              <a:t>causes:</a:t>
            </a:r>
          </a:p>
          <a:p>
            <a:pPr marL="36576" indent="0" algn="l" rtl="0">
              <a:buNone/>
            </a:pPr>
            <a:endParaRPr lang="en-US" dirty="0" smtClean="0"/>
          </a:p>
          <a:p>
            <a:pPr algn="l" rtl="0"/>
            <a:r>
              <a:rPr lang="en-US" dirty="0" smtClean="0"/>
              <a:t>Loss of scales.</a:t>
            </a:r>
          </a:p>
          <a:p>
            <a:pPr algn="l" rtl="0"/>
            <a:r>
              <a:rPr lang="en-US" dirty="0" smtClean="0"/>
              <a:t>Loss of appetite.</a:t>
            </a:r>
          </a:p>
          <a:p>
            <a:pPr algn="l" rtl="0"/>
            <a:r>
              <a:rPr lang="en-US" dirty="0" smtClean="0"/>
              <a:t>Discoloration.</a:t>
            </a:r>
          </a:p>
          <a:p>
            <a:pPr algn="l" rtl="0"/>
            <a:r>
              <a:rPr lang="en-US" dirty="0" smtClean="0"/>
              <a:t>Apathy.</a:t>
            </a:r>
          </a:p>
          <a:p>
            <a:pPr algn="l" rtl="0"/>
            <a:r>
              <a:rPr lang="en-US" dirty="0" err="1" smtClean="0"/>
              <a:t>Exophthalmus</a:t>
            </a:r>
            <a:r>
              <a:rPr lang="en-US" dirty="0" smtClean="0"/>
              <a:t>.</a:t>
            </a:r>
          </a:p>
          <a:p>
            <a:pPr algn="l" rtl="0"/>
            <a:r>
              <a:rPr lang="en-US" dirty="0" smtClean="0"/>
              <a:t>Skin lesions, ulcers fins, followed by death</a:t>
            </a:r>
          </a:p>
        </p:txBody>
      </p:sp>
      <p:pic>
        <p:nvPicPr>
          <p:cNvPr id="5" name="Picture 5" descr="ANd9GcRqboRJLnhDCKCaefiQv2-Eq7H-o38Nq5JrSL3xqWs4kdi-ReetrUUbh_mhRg"/>
          <p:cNvPicPr>
            <a:picLocks noChangeAspect="1" noChangeArrowheads="1"/>
          </p:cNvPicPr>
          <p:nvPr/>
        </p:nvPicPr>
        <p:blipFill>
          <a:blip r:embed="rId2"/>
          <a:srcRect/>
          <a:stretch>
            <a:fillRect/>
          </a:stretch>
        </p:blipFill>
        <p:spPr bwMode="auto">
          <a:xfrm>
            <a:off x="6286512" y="4786322"/>
            <a:ext cx="2480837" cy="1857388"/>
          </a:xfrm>
          <a:prstGeom prst="rect">
            <a:avLst/>
          </a:prstGeom>
          <a:noFill/>
          <a:ln w="9525">
            <a:noFill/>
            <a:miter lim="800000"/>
            <a:headEnd/>
            <a:tailEnd/>
          </a:ln>
        </p:spPr>
      </p:pic>
      <p:pic>
        <p:nvPicPr>
          <p:cNvPr id="7" name="Picture 6" descr="15048810.jpg"/>
          <p:cNvPicPr>
            <a:picLocks noChangeAspect="1"/>
          </p:cNvPicPr>
          <p:nvPr/>
        </p:nvPicPr>
        <p:blipFill>
          <a:blip r:embed="rId3"/>
          <a:stretch>
            <a:fillRect/>
          </a:stretch>
        </p:blipFill>
        <p:spPr>
          <a:xfrm>
            <a:off x="6286512" y="357166"/>
            <a:ext cx="2500330" cy="2190070"/>
          </a:xfrm>
          <a:prstGeom prst="rect">
            <a:avLst/>
          </a:prstGeom>
        </p:spPr>
      </p:pic>
      <p:pic>
        <p:nvPicPr>
          <p:cNvPr id="8" name="Picture 7" descr="ECmBO77.jpg"/>
          <p:cNvPicPr>
            <a:picLocks noChangeAspect="1"/>
          </p:cNvPicPr>
          <p:nvPr/>
        </p:nvPicPr>
        <p:blipFill>
          <a:blip r:embed="rId4"/>
          <a:stretch>
            <a:fillRect/>
          </a:stretch>
        </p:blipFill>
        <p:spPr>
          <a:xfrm>
            <a:off x="6286532" y="2701538"/>
            <a:ext cx="2500310" cy="19419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in human</a:t>
            </a:r>
            <a:endParaRPr lang="ar-IQ" dirty="0"/>
          </a:p>
        </p:txBody>
      </p:sp>
      <p:sp>
        <p:nvSpPr>
          <p:cNvPr id="4" name="Content Placeholder 3"/>
          <p:cNvSpPr>
            <a:spLocks noGrp="1"/>
          </p:cNvSpPr>
          <p:nvPr>
            <p:ph idx="1"/>
          </p:nvPr>
        </p:nvSpPr>
        <p:spPr>
          <a:xfrm>
            <a:off x="457200" y="1600200"/>
            <a:ext cx="5554960" cy="4525963"/>
          </a:xfrm>
        </p:spPr>
        <p:txBody>
          <a:bodyPr>
            <a:normAutofit/>
          </a:bodyPr>
          <a:lstStyle/>
          <a:p>
            <a:pPr algn="just" rtl="0">
              <a:buNone/>
            </a:pPr>
            <a:r>
              <a:rPr lang="en-US" dirty="0" smtClean="0">
                <a:solidFill>
                  <a:srgbClr val="00B0F0"/>
                </a:solidFill>
              </a:rPr>
              <a:t>In human </a:t>
            </a:r>
            <a:r>
              <a:rPr lang="en-US" i="1" dirty="0" smtClean="0"/>
              <a:t>M. </a:t>
            </a:r>
            <a:r>
              <a:rPr lang="en-US" i="1" dirty="0" err="1" smtClean="0"/>
              <a:t>marinum</a:t>
            </a:r>
            <a:r>
              <a:rPr lang="en-US" i="1" dirty="0" smtClean="0"/>
              <a:t> </a:t>
            </a:r>
            <a:r>
              <a:rPr lang="en-US" dirty="0" smtClean="0"/>
              <a:t>causes:</a:t>
            </a:r>
          </a:p>
          <a:p>
            <a:pPr algn="just" rtl="0"/>
            <a:r>
              <a:rPr lang="fr-FR" dirty="0" err="1" smtClean="0"/>
              <a:t>Granulomatous</a:t>
            </a:r>
            <a:r>
              <a:rPr lang="fr-FR" dirty="0" smtClean="0"/>
              <a:t> inflammation and </a:t>
            </a:r>
            <a:r>
              <a:rPr lang="en-US" dirty="0" smtClean="0"/>
              <a:t>nodular of the skin. </a:t>
            </a:r>
          </a:p>
          <a:p>
            <a:pPr algn="just" rtl="0"/>
            <a:r>
              <a:rPr lang="en-US" dirty="0" smtClean="0"/>
              <a:t>Subcutaneous tissues and tendon sheaths of fingers and hands. </a:t>
            </a:r>
          </a:p>
          <a:p>
            <a:pPr algn="just" rtl="0"/>
            <a:endParaRPr lang="en-US" dirty="0" smtClean="0"/>
          </a:p>
        </p:txBody>
      </p:sp>
      <p:pic>
        <p:nvPicPr>
          <p:cNvPr id="5" name="Picture 9" descr="ANd9GcTDtCqW6UMLlm9fcYkIhX-KNRNuvGx4SnJYK93eusbVbPX_UPW79A"/>
          <p:cNvPicPr>
            <a:picLocks noChangeAspect="1" noChangeArrowheads="1"/>
          </p:cNvPicPr>
          <p:nvPr/>
        </p:nvPicPr>
        <p:blipFill>
          <a:blip r:embed="rId2"/>
          <a:srcRect l="5396" t="7692" r="5569" b="7691"/>
          <a:stretch>
            <a:fillRect/>
          </a:stretch>
        </p:blipFill>
        <p:spPr bwMode="auto">
          <a:xfrm>
            <a:off x="6250793" y="4786322"/>
            <a:ext cx="2464611" cy="1643074"/>
          </a:xfrm>
          <a:prstGeom prst="rect">
            <a:avLst/>
          </a:prstGeom>
          <a:noFill/>
          <a:ln w="9525">
            <a:noFill/>
            <a:miter lim="800000"/>
            <a:headEnd/>
            <a:tailEnd/>
          </a:ln>
        </p:spPr>
      </p:pic>
      <p:pic>
        <p:nvPicPr>
          <p:cNvPr id="6" name="Picture 15" descr="ANd9GcR73pVB4R9Yt1vxXHYJCIqW4mx7y0pzvpfrGRimjTXm3KwsBRsB"/>
          <p:cNvPicPr>
            <a:picLocks noChangeAspect="1" noChangeArrowheads="1"/>
          </p:cNvPicPr>
          <p:nvPr/>
        </p:nvPicPr>
        <p:blipFill>
          <a:blip r:embed="rId3"/>
          <a:srcRect/>
          <a:stretch>
            <a:fillRect/>
          </a:stretch>
        </p:blipFill>
        <p:spPr bwMode="auto">
          <a:xfrm>
            <a:off x="6236642" y="2786058"/>
            <a:ext cx="2467545" cy="1857388"/>
          </a:xfrm>
          <a:prstGeom prst="rect">
            <a:avLst/>
          </a:prstGeom>
          <a:noFill/>
          <a:ln w="9525">
            <a:noFill/>
            <a:miter lim="800000"/>
            <a:headEnd/>
            <a:tailEnd/>
          </a:ln>
        </p:spPr>
      </p:pic>
      <p:pic>
        <p:nvPicPr>
          <p:cNvPr id="7" name="Picture 17" descr="ANd9GcRE-IIH3lU10ei7GVXj3IrQ8Ggwf2mMigT0qHt2fOX5UPlEYC7M"/>
          <p:cNvPicPr>
            <a:picLocks noChangeAspect="1" noChangeArrowheads="1"/>
          </p:cNvPicPr>
          <p:nvPr/>
        </p:nvPicPr>
        <p:blipFill>
          <a:blip r:embed="rId4"/>
          <a:srcRect l="5331" t="5263" r="38697" b="7895"/>
          <a:stretch>
            <a:fillRect/>
          </a:stretch>
        </p:blipFill>
        <p:spPr bwMode="auto">
          <a:xfrm>
            <a:off x="7179488" y="1142984"/>
            <a:ext cx="1500198"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457200" y="1600200"/>
            <a:ext cx="8329642" cy="4525963"/>
          </a:xfrm>
        </p:spPr>
        <p:txBody>
          <a:bodyPr/>
          <a:lstStyle/>
          <a:p>
            <a:pPr algn="l" rtl="0"/>
            <a:r>
              <a:rPr lang="en-US" dirty="0" smtClean="0"/>
              <a:t>treatment of infection by </a:t>
            </a:r>
            <a:r>
              <a:rPr lang="en-US" i="1" dirty="0" smtClean="0"/>
              <a:t>M. </a:t>
            </a:r>
            <a:r>
              <a:rPr lang="en-US" i="1" dirty="0" err="1" smtClean="0"/>
              <a:t>marinum</a:t>
            </a:r>
            <a:r>
              <a:rPr lang="en-US" dirty="0" smtClean="0"/>
              <a:t> is oral antibiotics,  Clarithromycin is currently the preferred antibiotic selection.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911</TotalTime>
  <Words>705</Words>
  <Application>Microsoft Office PowerPoint</Application>
  <PresentationFormat>On-screen Show (4:3)</PresentationFormat>
  <Paragraphs>124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Common disease between fish and humans</vt:lpstr>
      <vt:lpstr>PowerPoint Presentation</vt:lpstr>
      <vt:lpstr>Zoonotic infections can be divided into: </vt:lpstr>
      <vt:lpstr> Zoonosis in fish </vt:lpstr>
      <vt:lpstr>Mycobacterium marinum (Bacteria)</vt:lpstr>
      <vt:lpstr>Mycobacterium marinum (Bacteria) </vt:lpstr>
      <vt:lpstr>Symptoms in fish </vt:lpstr>
      <vt:lpstr>Symptoms in human</vt:lpstr>
      <vt:lpstr>Treatment</vt:lpstr>
      <vt:lpstr>Heterophyes heterophyes (Trematoda)</vt:lpstr>
      <vt:lpstr>Heterophyes heterophyes (Trematoda)</vt:lpstr>
      <vt:lpstr>Life cycle</vt:lpstr>
      <vt:lpstr>Symptoms :</vt:lpstr>
      <vt:lpstr>Treatment</vt:lpstr>
      <vt:lpstr>Diphyllobothrium latum (Cestoda)</vt:lpstr>
      <vt:lpstr>Diphyllobothrium latum (Cestoda)</vt:lpstr>
      <vt:lpstr>Life cycle</vt:lpstr>
      <vt:lpstr>Symptoms </vt:lpstr>
      <vt:lpstr>Treatment</vt:lpstr>
      <vt:lpstr>Anisakis simplex (Nematoda)</vt:lpstr>
      <vt:lpstr>Anisakis simplex (Nematoda)</vt:lpstr>
      <vt:lpstr>Life cycle</vt:lpstr>
      <vt:lpstr>Symptoms </vt:lpstr>
      <vt:lpstr>Treatment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RMN_PH</dc:creator>
  <cp:lastModifiedBy>baba_wali</cp:lastModifiedBy>
  <cp:revision>171</cp:revision>
  <dcterms:created xsi:type="dcterms:W3CDTF">2015-06-07T09:57:02Z</dcterms:created>
  <dcterms:modified xsi:type="dcterms:W3CDTF">2017-10-25T15:04:22Z</dcterms:modified>
</cp:coreProperties>
</file>