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56" r:id="rId2"/>
    <p:sldId id="257" r:id="rId3"/>
    <p:sldId id="281" r:id="rId4"/>
    <p:sldId id="282" r:id="rId5"/>
    <p:sldId id="258" r:id="rId6"/>
    <p:sldId id="259" r:id="rId7"/>
    <p:sldId id="283" r:id="rId8"/>
    <p:sldId id="260" r:id="rId9"/>
    <p:sldId id="284" r:id="rId10"/>
    <p:sldId id="261" r:id="rId11"/>
    <p:sldId id="285" r:id="rId12"/>
    <p:sldId id="271" r:id="rId13"/>
    <p:sldId id="286" r:id="rId14"/>
    <p:sldId id="270" r:id="rId15"/>
    <p:sldId id="262" r:id="rId16"/>
    <p:sldId id="287" r:id="rId17"/>
    <p:sldId id="263" r:id="rId18"/>
    <p:sldId id="288" r:id="rId19"/>
    <p:sldId id="264" r:id="rId20"/>
    <p:sldId id="265" r:id="rId21"/>
    <p:sldId id="266" r:id="rId22"/>
    <p:sldId id="289" r:id="rId23"/>
    <p:sldId id="267" r:id="rId24"/>
    <p:sldId id="290" r:id="rId25"/>
    <p:sldId id="268" r:id="rId26"/>
    <p:sldId id="272" r:id="rId27"/>
    <p:sldId id="291" r:id="rId28"/>
    <p:sldId id="273" r:id="rId29"/>
    <p:sldId id="292" r:id="rId30"/>
    <p:sldId id="275" r:id="rId31"/>
    <p:sldId id="293" r:id="rId32"/>
    <p:sldId id="276" r:id="rId33"/>
    <p:sldId id="294" r:id="rId34"/>
    <p:sldId id="277" r:id="rId35"/>
    <p:sldId id="295" r:id="rId36"/>
    <p:sldId id="278" r:id="rId37"/>
    <p:sldId id="296" r:id="rId38"/>
    <p:sldId id="279" r:id="rId39"/>
    <p:sldId id="297" r:id="rId40"/>
    <p:sldId id="280"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BF9C52-A5D2-45D1-B1C0-C1E5B2281B82}" type="datetimeFigureOut">
              <a:rPr lang="en-US" smtClean="0"/>
              <a:t>4/23/2019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8291CAE-1448-4AE7-BA44-75F02058EB94}" type="slidenum">
              <a:rPr lang="en-US" smtClean="0"/>
              <a:t>‹#›</a:t>
            </a:fld>
            <a:endParaRPr lang="en-US"/>
          </a:p>
        </p:txBody>
      </p:sp>
    </p:spTree>
    <p:extLst>
      <p:ext uri="{BB962C8B-B14F-4D97-AF65-F5344CB8AC3E}">
        <p14:creationId xmlns:p14="http://schemas.microsoft.com/office/powerpoint/2010/main" val="8226293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4/23/2019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457200"/>
            <a:ext cx="7772400" cy="1470025"/>
          </a:xfrm>
        </p:spPr>
        <p:txBody>
          <a:bodyPr/>
          <a:lstStyle/>
          <a:p>
            <a:pPr rtl="1"/>
            <a:r>
              <a:rPr lang="en-US" b="1" dirty="0" smtClean="0">
                <a:solidFill>
                  <a:srgbClr val="FF0000"/>
                </a:solidFill>
              </a:rPr>
              <a:t>        </a:t>
            </a:r>
            <a:r>
              <a:rPr lang="ar-IQ" b="1" dirty="0" smtClean="0">
                <a:solidFill>
                  <a:srgbClr val="FF0000"/>
                </a:solidFill>
              </a:rPr>
              <a:t>النتائج</a:t>
            </a:r>
            <a:r>
              <a:rPr lang="en-US" b="1" dirty="0" smtClean="0">
                <a:solidFill>
                  <a:srgbClr val="FF0000"/>
                </a:solidFill>
              </a:rPr>
              <a:t>       </a:t>
            </a:r>
            <a:r>
              <a:rPr lang="en-US" b="1" dirty="0">
                <a:solidFill>
                  <a:srgbClr val="FF0000"/>
                </a:solidFill>
              </a:rPr>
              <a:t>Results </a:t>
            </a:r>
            <a:r>
              <a:rPr lang="en-US" b="1" dirty="0" smtClean="0">
                <a:solidFill>
                  <a:srgbClr val="FF0000"/>
                </a:solidFill>
              </a:rPr>
              <a:t>  </a:t>
            </a:r>
            <a:r>
              <a:rPr lang="ar-IQ" dirty="0"/>
              <a:t/>
            </a:r>
            <a:br>
              <a:rPr lang="ar-IQ" dirty="0"/>
            </a:br>
            <a:endParaRPr lang="en-US" dirty="0"/>
          </a:p>
        </p:txBody>
      </p:sp>
      <p:sp>
        <p:nvSpPr>
          <p:cNvPr id="3" name="Subtitle 2"/>
          <p:cNvSpPr>
            <a:spLocks noGrp="1"/>
          </p:cNvSpPr>
          <p:nvPr>
            <p:ph type="subTitle" idx="1"/>
          </p:nvPr>
        </p:nvSpPr>
        <p:spPr>
          <a:xfrm>
            <a:off x="228600" y="1828800"/>
            <a:ext cx="8610600" cy="4648200"/>
          </a:xfrm>
        </p:spPr>
        <p:txBody>
          <a:bodyPr/>
          <a:lstStyle/>
          <a:p>
            <a:pPr algn="just" rtl="1"/>
            <a:r>
              <a:rPr lang="ar-IQ" b="1" dirty="0" smtClean="0">
                <a:solidFill>
                  <a:schemeClr val="tx1"/>
                </a:solidFill>
              </a:rPr>
              <a:t>تدرج في هذا الباب (الفصل) نتائج البحث التي تم الحصول عليها دون ذكر اي تعليق عليها او اجراء مقارنة مع نتائج بحوث سابقة، حيث ان التعليق والمقارنة يجب ان تجرى في باب المناقشة</a:t>
            </a:r>
            <a:r>
              <a:rPr lang="ar-SA" b="1" dirty="0" smtClean="0">
                <a:solidFill>
                  <a:schemeClr val="tx1"/>
                </a:solidFill>
              </a:rPr>
              <a:t> الا في حالة الدمج</a:t>
            </a:r>
            <a:r>
              <a:rPr lang="ar-SA" b="1" dirty="0" smtClean="0">
                <a:solidFill>
                  <a:schemeClr val="tx1"/>
                </a:solidFill>
              </a:rPr>
              <a:t>.</a:t>
            </a:r>
            <a:endParaRPr lang="en-US" b="1" dirty="0" smtClean="0">
              <a:solidFill>
                <a:schemeClr val="tx1"/>
              </a:solidFill>
            </a:endParaRPr>
          </a:p>
          <a:p>
            <a:pPr algn="just" rtl="1"/>
            <a:r>
              <a:rPr lang="ar-IQ" dirty="0">
                <a:cs typeface="Ali_K_Samik" pitchFamily="2" charset="-78"/>
              </a:rPr>
              <a:t>لةم بةشةدا باسي ئةنجامةكانى ليَكوَلينةوةكة دةكريَت بة بىَ ئةوةى شرؤظةى بؤ بكريَت وبةراورد بكريَت لةطةل ليَكؤلينةوةكاني ثيَشوو. ضونكة دةبيَت شرؤظة وبةراورد لة بةشى تاوتويَكردن باس بكريَت ،جطة لةوةي كة ئةنجام و تاوتوىَ ثيَكةوة بيَت.</a:t>
            </a:r>
            <a:endParaRPr lang="en-US" dirty="0">
              <a:cs typeface="Ali_K_Samik" pitchFamily="2" charset="-78"/>
            </a:endParaRPr>
          </a:p>
          <a:p>
            <a:pPr algn="just" rtl="1"/>
            <a:endParaRPr lang="en-US" b="1" dirty="0">
              <a:solidFill>
                <a:schemeClr val="tx1"/>
              </a:solidFill>
            </a:endParaRPr>
          </a:p>
        </p:txBody>
      </p:sp>
    </p:spTree>
    <p:extLst>
      <p:ext uri="{BB962C8B-B14F-4D97-AF65-F5344CB8AC3E}">
        <p14:creationId xmlns:p14="http://schemas.microsoft.com/office/powerpoint/2010/main" val="26718026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763000" cy="6400800"/>
          </a:xfrm>
        </p:spPr>
        <p:txBody>
          <a:bodyPr>
            <a:normAutofit lnSpcReduction="10000"/>
          </a:bodyPr>
          <a:lstStyle/>
          <a:p>
            <a:pPr marL="0" indent="0" algn="r" rtl="1">
              <a:buNone/>
            </a:pPr>
            <a:r>
              <a:rPr lang="ar-IQ" dirty="0" smtClean="0"/>
              <a:t>7- طريقة الاشارة للجداول في بابي النتائج والمناقشة مشابهة لطريقة الاشارة للمصادر اي اذا كانت الاشارة تؤلف جزءا من الجملة فلا تذكر كلمة الجدول بين قوسين بل فقط رقمه هو الذي يوضع بين قوسين مثلا</a:t>
            </a:r>
          </a:p>
          <a:p>
            <a:pPr marL="0" indent="0" algn="l">
              <a:buNone/>
            </a:pPr>
            <a:r>
              <a:rPr lang="en-US" dirty="0"/>
              <a:t>As it is shown in Table (3) the overall prevalence of infection in </a:t>
            </a:r>
            <a:r>
              <a:rPr lang="en-US" i="1" dirty="0"/>
              <a:t>C. </a:t>
            </a:r>
            <a:r>
              <a:rPr lang="en-US" i="1" dirty="0" err="1"/>
              <a:t>carpio</a:t>
            </a:r>
            <a:r>
              <a:rPr lang="en-US" dirty="0"/>
              <a:t> from </a:t>
            </a:r>
            <a:r>
              <a:rPr lang="en-US" dirty="0" err="1"/>
              <a:t>Ainkawa</a:t>
            </a:r>
            <a:r>
              <a:rPr lang="en-US" dirty="0"/>
              <a:t> fish hatchery and Lesser </a:t>
            </a:r>
            <a:r>
              <a:rPr lang="en-US" dirty="0" err="1"/>
              <a:t>Zab</a:t>
            </a:r>
            <a:r>
              <a:rPr lang="en-US" dirty="0"/>
              <a:t> river with various parasites was 83.8% and 80% respectively. </a:t>
            </a:r>
            <a:endParaRPr lang="ar-IQ" dirty="0" smtClean="0"/>
          </a:p>
          <a:p>
            <a:pPr marL="0" indent="0" algn="r" rtl="1">
              <a:buNone/>
            </a:pPr>
            <a:r>
              <a:rPr lang="ar-IQ" dirty="0" smtClean="0"/>
              <a:t>اما اذا كانت الاشارة للجدول لا تؤلف جزءا من الجملة، فان كلمة الجدول ورقمه معا يذكران بين قوسين في نهاية الجملة مثلا</a:t>
            </a:r>
          </a:p>
          <a:p>
            <a:pPr marL="0" indent="0" algn="l">
              <a:buNone/>
            </a:pPr>
            <a:r>
              <a:rPr lang="en-US" dirty="0"/>
              <a:t>This species was isolated from the skin and fins of </a:t>
            </a:r>
            <a:r>
              <a:rPr lang="en-US" i="1" dirty="0"/>
              <a:t>C</a:t>
            </a:r>
            <a:r>
              <a:rPr lang="en-US" dirty="0"/>
              <a:t>. </a:t>
            </a:r>
            <a:r>
              <a:rPr lang="en-US" i="1" dirty="0" err="1"/>
              <a:t>carpio</a:t>
            </a:r>
            <a:r>
              <a:rPr lang="en-US" dirty="0"/>
              <a:t> from Lesser </a:t>
            </a:r>
            <a:r>
              <a:rPr lang="en-US" dirty="0" err="1"/>
              <a:t>Zab</a:t>
            </a:r>
            <a:r>
              <a:rPr lang="en-US" dirty="0"/>
              <a:t> river with prevalence of 3.33% (Table 2).</a:t>
            </a:r>
          </a:p>
          <a:p>
            <a:pPr marL="0" indent="0" algn="l">
              <a:buNone/>
            </a:pPr>
            <a:endParaRPr lang="en-US" dirty="0"/>
          </a:p>
        </p:txBody>
      </p:sp>
    </p:spTree>
    <p:extLst>
      <p:ext uri="{BB962C8B-B14F-4D97-AF65-F5344CB8AC3E}">
        <p14:creationId xmlns:p14="http://schemas.microsoft.com/office/powerpoint/2010/main" val="17469980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763000" cy="6400800"/>
          </a:xfrm>
        </p:spPr>
        <p:txBody>
          <a:bodyPr>
            <a:normAutofit fontScale="92500" lnSpcReduction="10000"/>
          </a:bodyPr>
          <a:lstStyle/>
          <a:p>
            <a:pPr marL="0" indent="0" algn="r" rtl="1">
              <a:buNone/>
            </a:pPr>
            <a:r>
              <a:rPr lang="ar-IQ" dirty="0" smtClean="0"/>
              <a:t>7- </a:t>
            </a:r>
            <a:r>
              <a:rPr lang="ar-IQ" dirty="0" smtClean="0">
                <a:cs typeface="Ali_K_Samik" pitchFamily="2" charset="-78"/>
              </a:rPr>
              <a:t>شيَوةي ئاماذة بة خشتة لة بةشي ئةنجامةكان وتاوتويَ كردندا وةك شيَوةي ئاماذة كردنة بة سةرضاوةكانة وة ئةطةر بيَت و ئاماذةكة بةشيَك بيَت لة رستةكة ئةوا خشتةكةلة ناو كةوانة دانانريَت بةلكو تةنها ذمارةكة دةخريَتة ناو كةوانة بؤ نموونة</a:t>
            </a:r>
          </a:p>
          <a:p>
            <a:pPr marL="0" indent="0" algn="r" rtl="1">
              <a:buNone/>
            </a:pPr>
            <a:r>
              <a:rPr lang="en-US" dirty="0" smtClean="0"/>
              <a:t>As </a:t>
            </a:r>
            <a:r>
              <a:rPr lang="en-US" dirty="0"/>
              <a:t>it is shown in Table (3) the overall prevalence of infection in </a:t>
            </a:r>
            <a:r>
              <a:rPr lang="en-US" i="1" dirty="0"/>
              <a:t>C. </a:t>
            </a:r>
            <a:r>
              <a:rPr lang="en-US" i="1" dirty="0" err="1"/>
              <a:t>carpio</a:t>
            </a:r>
            <a:r>
              <a:rPr lang="en-US" dirty="0"/>
              <a:t> from </a:t>
            </a:r>
            <a:r>
              <a:rPr lang="en-US" dirty="0" err="1"/>
              <a:t>Ainkawa</a:t>
            </a:r>
            <a:r>
              <a:rPr lang="en-US" dirty="0"/>
              <a:t> fish hatchery and Lesser </a:t>
            </a:r>
            <a:r>
              <a:rPr lang="en-US" dirty="0" err="1"/>
              <a:t>Zab</a:t>
            </a:r>
            <a:r>
              <a:rPr lang="en-US" dirty="0"/>
              <a:t> river with various parasites was </a:t>
            </a:r>
            <a:r>
              <a:rPr lang="en-US" dirty="0" smtClean="0"/>
              <a:t>83.8</a:t>
            </a:r>
            <a:r>
              <a:rPr lang="en-US" dirty="0"/>
              <a:t>% and 80% respectively. </a:t>
            </a:r>
            <a:endParaRPr lang="ar-IQ" dirty="0" smtClean="0"/>
          </a:p>
          <a:p>
            <a:pPr marL="0" indent="0" algn="r" rtl="1">
              <a:buNone/>
            </a:pPr>
            <a:r>
              <a:rPr lang="ar-IQ" dirty="0" smtClean="0">
                <a:cs typeface="Ali_K_Samik" pitchFamily="2" charset="-78"/>
              </a:rPr>
              <a:t>بةلام </a:t>
            </a:r>
            <a:r>
              <a:rPr lang="ar-IQ" dirty="0">
                <a:cs typeface="Ali_K_Samik" pitchFamily="2" charset="-78"/>
              </a:rPr>
              <a:t>ئةطةر بيَت و ئاماذةكة بةشيَك </a:t>
            </a:r>
            <a:r>
              <a:rPr lang="ar-IQ" dirty="0" smtClean="0">
                <a:cs typeface="Ali_K_Samik" pitchFamily="2" charset="-78"/>
              </a:rPr>
              <a:t>نةبيَت </a:t>
            </a:r>
            <a:r>
              <a:rPr lang="ar-IQ" dirty="0">
                <a:cs typeface="Ali_K_Samik" pitchFamily="2" charset="-78"/>
              </a:rPr>
              <a:t>لة رستةكة ئةوا </a:t>
            </a:r>
            <a:r>
              <a:rPr lang="ar-IQ" dirty="0" smtClean="0">
                <a:cs typeface="Ali_K_Samik" pitchFamily="2" charset="-78"/>
              </a:rPr>
              <a:t>خشتةكةو ذمارةكةلة دةخريَتة </a:t>
            </a:r>
            <a:r>
              <a:rPr lang="ar-IQ" dirty="0">
                <a:cs typeface="Ali_K_Samik" pitchFamily="2" charset="-78"/>
              </a:rPr>
              <a:t>ناو </a:t>
            </a:r>
            <a:r>
              <a:rPr lang="ar-IQ" dirty="0" smtClean="0">
                <a:cs typeface="Ali_K_Samik" pitchFamily="2" charset="-78"/>
              </a:rPr>
              <a:t>كةوانة لة كؤتايي رستةدا </a:t>
            </a:r>
            <a:r>
              <a:rPr lang="ar-IQ" dirty="0">
                <a:cs typeface="Ali_K_Samik" pitchFamily="2" charset="-78"/>
              </a:rPr>
              <a:t>بؤ نموونة</a:t>
            </a:r>
          </a:p>
          <a:p>
            <a:pPr marL="0" indent="0" algn="r" rtl="1">
              <a:buNone/>
            </a:pPr>
            <a:endParaRPr lang="ar-IQ" dirty="0" smtClean="0"/>
          </a:p>
          <a:p>
            <a:pPr marL="0" indent="0" algn="l">
              <a:buNone/>
            </a:pPr>
            <a:r>
              <a:rPr lang="en-US" dirty="0" smtClean="0"/>
              <a:t>This </a:t>
            </a:r>
            <a:r>
              <a:rPr lang="en-US" dirty="0"/>
              <a:t>species was isolated from the skin and fins of </a:t>
            </a:r>
            <a:r>
              <a:rPr lang="en-US" i="1" dirty="0"/>
              <a:t>C</a:t>
            </a:r>
            <a:r>
              <a:rPr lang="en-US" dirty="0"/>
              <a:t>. </a:t>
            </a:r>
            <a:r>
              <a:rPr lang="en-US" i="1" dirty="0" err="1"/>
              <a:t>carpio</a:t>
            </a:r>
            <a:r>
              <a:rPr lang="en-US" dirty="0"/>
              <a:t> from Lesser </a:t>
            </a:r>
            <a:r>
              <a:rPr lang="en-US" dirty="0" err="1"/>
              <a:t>Zab</a:t>
            </a:r>
            <a:r>
              <a:rPr lang="en-US" dirty="0"/>
              <a:t> river with prevalence of 3.33% (Table 2).</a:t>
            </a:r>
          </a:p>
          <a:p>
            <a:pPr marL="0" indent="0" algn="l">
              <a:buNone/>
            </a:pPr>
            <a:endParaRPr lang="en-US" dirty="0"/>
          </a:p>
        </p:txBody>
      </p:sp>
    </p:spTree>
    <p:extLst>
      <p:ext uri="{BB962C8B-B14F-4D97-AF65-F5344CB8AC3E}">
        <p14:creationId xmlns:p14="http://schemas.microsoft.com/office/powerpoint/2010/main" val="18469956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marL="0" indent="0" algn="r" rtl="1">
              <a:buNone/>
            </a:pPr>
            <a:r>
              <a:rPr lang="ar-IQ" dirty="0" smtClean="0"/>
              <a:t>لقد اصبح بالامكان حاليا الاستفادة من الامكانات التي اتاحها الحاسوب وذلك بتهيئة الجداول بحسب الطلب باستخدام برنامج </a:t>
            </a:r>
            <a:r>
              <a:rPr lang="en-US" dirty="0" smtClean="0"/>
              <a:t>Microsoft word</a:t>
            </a:r>
            <a:r>
              <a:rPr lang="ar-IQ" dirty="0" smtClean="0"/>
              <a:t> حيث يتم انشاء جداول بحسب الضفوف والاعمدة </a:t>
            </a:r>
            <a:r>
              <a:rPr lang="en-US" dirty="0" smtClean="0"/>
              <a:t> Rows and columns</a:t>
            </a:r>
            <a:r>
              <a:rPr lang="ar-IQ" dirty="0" smtClean="0"/>
              <a:t> التي يتم طلبها لكل جدول مع التقنيات الاخرى المتاحة مثل حذف الخلايا </a:t>
            </a:r>
            <a:r>
              <a:rPr lang="en-US" dirty="0" smtClean="0"/>
              <a:t>Delete cells</a:t>
            </a:r>
            <a:r>
              <a:rPr lang="ar-IQ" dirty="0" smtClean="0"/>
              <a:t> او دمج خلايا </a:t>
            </a:r>
            <a:r>
              <a:rPr lang="en-US" dirty="0" smtClean="0"/>
              <a:t>Marge cells</a:t>
            </a:r>
            <a:r>
              <a:rPr lang="ar-IQ" dirty="0" smtClean="0"/>
              <a:t> او تقسيم خلايا </a:t>
            </a:r>
            <a:r>
              <a:rPr lang="en-US" dirty="0" smtClean="0"/>
              <a:t>Split cells</a:t>
            </a:r>
            <a:r>
              <a:rPr lang="ar-IQ" smtClean="0"/>
              <a:t> وثظليل الاعمدة وكثير غيرها.</a:t>
            </a:r>
            <a:endParaRPr lang="en-US" dirty="0"/>
          </a:p>
        </p:txBody>
      </p:sp>
    </p:spTree>
    <p:extLst>
      <p:ext uri="{BB962C8B-B14F-4D97-AF65-F5344CB8AC3E}">
        <p14:creationId xmlns:p14="http://schemas.microsoft.com/office/powerpoint/2010/main" val="9346192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marL="0" indent="0" algn="r" rtl="1">
              <a:buNone/>
            </a:pPr>
            <a:r>
              <a:rPr lang="ar-IQ" dirty="0" smtClean="0">
                <a:cs typeface="Ali_K_Samik" pitchFamily="2" charset="-78"/>
              </a:rPr>
              <a:t>ئيستا دةتوانريَ سود لة ثيَشكةوتني كؤمثيوتةر وةربطريَت ئةمةش بة بةكارهيَنانى بؤ دروست كردنى خشتة بة طويَرةى</a:t>
            </a:r>
            <a:r>
              <a:rPr lang="en-US" dirty="0" smtClean="0">
                <a:cs typeface="Ali_K_Samik" pitchFamily="2" charset="-78"/>
              </a:rPr>
              <a:t>  </a:t>
            </a:r>
            <a:r>
              <a:rPr lang="ar-IQ" dirty="0" smtClean="0">
                <a:cs typeface="Ali_K_Samik" pitchFamily="2" charset="-78"/>
              </a:rPr>
              <a:t> كة داواكردنت وة</a:t>
            </a:r>
            <a:r>
              <a:rPr lang="en-US" dirty="0" smtClean="0">
                <a:cs typeface="Ali_K_Samik" pitchFamily="2" charset="-78"/>
              </a:rPr>
              <a:t> </a:t>
            </a:r>
            <a:r>
              <a:rPr lang="ar-IQ" dirty="0" smtClean="0">
                <a:cs typeface="Ali_K_Samik" pitchFamily="2" charset="-78"/>
              </a:rPr>
              <a:t>بةكارهيَنانى بةرنامةي </a:t>
            </a:r>
            <a:r>
              <a:rPr lang="en-US" dirty="0"/>
              <a:t>Microsoft word</a:t>
            </a:r>
            <a:r>
              <a:rPr lang="ar-IQ" dirty="0"/>
              <a:t> </a:t>
            </a:r>
            <a:r>
              <a:rPr lang="ar-IQ" dirty="0" smtClean="0">
                <a:cs typeface="Ali_K_Samik" pitchFamily="2" charset="-78"/>
              </a:rPr>
              <a:t>. خشتة دروست دةكريَت بةطويَرةي  ريَز وستونةكان </a:t>
            </a:r>
            <a:r>
              <a:rPr lang="en-US" dirty="0"/>
              <a:t>Rows and columns</a:t>
            </a:r>
            <a:r>
              <a:rPr lang="ar-IQ" dirty="0"/>
              <a:t> </a:t>
            </a:r>
            <a:r>
              <a:rPr lang="ar-IQ" dirty="0" smtClean="0">
                <a:cs typeface="Ali_K_Samik" pitchFamily="2" charset="-78"/>
              </a:rPr>
              <a:t>كة داوادةكريَت بؤ هةر خشتةيةك  لةطةل ريَكخستنى خشتة وةك لابردنى خانةكان </a:t>
            </a:r>
            <a:r>
              <a:rPr lang="en-US" dirty="0" smtClean="0"/>
              <a:t>Delete cells</a:t>
            </a:r>
            <a:r>
              <a:rPr lang="ar-IQ" dirty="0" smtClean="0"/>
              <a:t> </a:t>
            </a:r>
            <a:r>
              <a:rPr lang="ar-IQ" dirty="0" smtClean="0">
                <a:cs typeface="Ali_K_Samik" pitchFamily="2" charset="-78"/>
              </a:rPr>
              <a:t> يان ثيَكةوةلكاني خانةكان يان دابةش كردني خانةكان وة  تاريك كردنى ستونةكان وهى تر.  </a:t>
            </a:r>
          </a:p>
          <a:p>
            <a:pPr marL="0" indent="0" algn="r" rtl="1">
              <a:buNone/>
            </a:pPr>
            <a:endParaRPr lang="ar-IQ" dirty="0" smtClean="0"/>
          </a:p>
        </p:txBody>
      </p:sp>
    </p:spTree>
    <p:extLst>
      <p:ext uri="{BB962C8B-B14F-4D97-AF65-F5344CB8AC3E}">
        <p14:creationId xmlns:p14="http://schemas.microsoft.com/office/powerpoint/2010/main" val="9448627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152400" y="762000"/>
            <a:ext cx="8763000"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sz="2400">
              <a:ea typeface="Times New Roman" pitchFamily="18" charset="0"/>
              <a:cs typeface="Ali_K_Samik" pitchFamily="2" charset="-78"/>
            </a:endParaRPr>
          </a:p>
          <a:p>
            <a:endParaRPr lang="en-US" sz="2400">
              <a:ea typeface="Times New Roman" pitchFamily="18" charset="0"/>
              <a:cs typeface="Ali_K_Samik" pitchFamily="2" charset="-78"/>
            </a:endParaRPr>
          </a:p>
          <a:p>
            <a:r>
              <a:rPr lang="en-US" sz="2400" b="1">
                <a:solidFill>
                  <a:srgbClr val="FFFF00"/>
                </a:solidFill>
                <a:latin typeface="Calibri" pitchFamily="34" charset="0"/>
                <a:ea typeface="Times New Roman" pitchFamily="18" charset="0"/>
                <a:cs typeface="Ali_K_Samik" pitchFamily="2" charset="-78"/>
              </a:rPr>
              <a:t> </a:t>
            </a:r>
          </a:p>
          <a:p>
            <a:endParaRPr lang="en-US" sz="2400" b="1">
              <a:solidFill>
                <a:srgbClr val="FFFF00"/>
              </a:solidFill>
              <a:latin typeface="Calibri" pitchFamily="34" charset="0"/>
              <a:ea typeface="Times New Roman" pitchFamily="18" charset="0"/>
              <a:cs typeface="Ali_K_Samik" pitchFamily="2" charset="-78"/>
            </a:endParaRPr>
          </a:p>
          <a:p>
            <a:endParaRPr lang="en-US" sz="2400" b="1">
              <a:solidFill>
                <a:srgbClr val="FFFF00"/>
              </a:solidFill>
              <a:latin typeface="Calibri" pitchFamily="34" charset="0"/>
              <a:ea typeface="Times New Roman" pitchFamily="18" charset="0"/>
              <a:cs typeface="Ali_K_Samik" pitchFamily="2" charset="-78"/>
            </a:endParaRPr>
          </a:p>
          <a:p>
            <a:endParaRPr lang="en-US" sz="2400" b="1">
              <a:solidFill>
                <a:srgbClr val="FFFF00"/>
              </a:solidFill>
              <a:latin typeface="Calibri" pitchFamily="34" charset="0"/>
              <a:ea typeface="Times New Roman" pitchFamily="18" charset="0"/>
              <a:cs typeface="Ali_K_Samik" pitchFamily="2" charset="-78"/>
            </a:endParaRPr>
          </a:p>
          <a:p>
            <a:endParaRPr lang="en-US" sz="2400" b="1">
              <a:solidFill>
                <a:srgbClr val="FFFF00"/>
              </a:solidFill>
              <a:latin typeface="Calibri" pitchFamily="34" charset="0"/>
              <a:ea typeface="Times New Roman" pitchFamily="18" charset="0"/>
              <a:cs typeface="Ali_K_Samik" pitchFamily="2" charset="-78"/>
            </a:endParaRPr>
          </a:p>
          <a:p>
            <a:endParaRPr lang="en-US" sz="2400" b="1">
              <a:solidFill>
                <a:srgbClr val="FFFF00"/>
              </a:solidFill>
              <a:latin typeface="Calibri" pitchFamily="34" charset="0"/>
              <a:ea typeface="Times New Roman" pitchFamily="18" charset="0"/>
              <a:cs typeface="Ali_K_Samik" pitchFamily="2" charset="-78"/>
            </a:endParaRPr>
          </a:p>
          <a:p>
            <a:endParaRPr lang="en-US" sz="2400" b="1" u="sng">
              <a:solidFill>
                <a:srgbClr val="FFFF00"/>
              </a:solidFill>
              <a:latin typeface="Calibri" pitchFamily="34" charset="0"/>
              <a:ea typeface="Times New Roman" pitchFamily="18" charset="0"/>
              <a:cs typeface="Ali_K_Samik" pitchFamily="2" charset="-78"/>
            </a:endParaRPr>
          </a:p>
        </p:txBody>
      </p:sp>
      <p:graphicFrame>
        <p:nvGraphicFramePr>
          <p:cNvPr id="4" name="Table 3"/>
          <p:cNvGraphicFramePr>
            <a:graphicFrameLocks noGrp="1"/>
          </p:cNvGraphicFramePr>
          <p:nvPr>
            <p:extLst>
              <p:ext uri="{D42A27DB-BD31-4B8C-83A1-F6EECF244321}">
                <p14:modId xmlns:p14="http://schemas.microsoft.com/office/powerpoint/2010/main" val="2129638888"/>
              </p:ext>
            </p:extLst>
          </p:nvPr>
        </p:nvGraphicFramePr>
        <p:xfrm>
          <a:off x="76200" y="1860548"/>
          <a:ext cx="8991599" cy="3168652"/>
        </p:xfrm>
        <a:graphic>
          <a:graphicData uri="http://schemas.openxmlformats.org/drawingml/2006/table">
            <a:tbl>
              <a:tblPr/>
              <a:tblGrid>
                <a:gridCol w="2402425"/>
                <a:gridCol w="2099207"/>
                <a:gridCol w="874669"/>
                <a:gridCol w="991292"/>
                <a:gridCol w="991292"/>
                <a:gridCol w="816357"/>
                <a:gridCol w="816357"/>
              </a:tblGrid>
              <a:tr h="344418">
                <a:tc rowSpan="2">
                  <a:txBody>
                    <a:bodyPr/>
                    <a:lstStyle/>
                    <a:p>
                      <a:pPr marL="0" marR="0" algn="ctr" rtl="0">
                        <a:lnSpc>
                          <a:spcPct val="115000"/>
                        </a:lnSpc>
                        <a:spcBef>
                          <a:spcPts val="0"/>
                        </a:spcBef>
                        <a:spcAft>
                          <a:spcPts val="0"/>
                        </a:spcAft>
                      </a:pPr>
                      <a:r>
                        <a:rPr lang="en-US" sz="1200" b="1" dirty="0">
                          <a:latin typeface="Times New Roman"/>
                          <a:ea typeface="Times New Roman"/>
                          <a:cs typeface="Arial"/>
                        </a:rPr>
                        <a:t>Parasites</a:t>
                      </a:r>
                    </a:p>
                  </a:txBody>
                  <a:tcPr marL="48714" marR="487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rowSpan="2">
                  <a:txBody>
                    <a:bodyPr/>
                    <a:lstStyle/>
                    <a:p>
                      <a:pPr marL="0" marR="0" algn="ctr" rtl="0">
                        <a:lnSpc>
                          <a:spcPct val="115000"/>
                        </a:lnSpc>
                        <a:spcBef>
                          <a:spcPts val="0"/>
                        </a:spcBef>
                        <a:spcAft>
                          <a:spcPts val="0"/>
                        </a:spcAft>
                      </a:pPr>
                      <a:r>
                        <a:rPr lang="en-US" sz="1200" b="1" dirty="0">
                          <a:latin typeface="Times New Roman"/>
                          <a:ea typeface="Times New Roman"/>
                          <a:cs typeface="Arial"/>
                        </a:rPr>
                        <a:t>Hosts</a:t>
                      </a:r>
                    </a:p>
                  </a:txBody>
                  <a:tcPr marL="48714" marR="487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gridSpan="2">
                  <a:txBody>
                    <a:bodyPr/>
                    <a:lstStyle/>
                    <a:p>
                      <a:pPr marL="0" marR="0" algn="ctr" rtl="0">
                        <a:lnSpc>
                          <a:spcPct val="115000"/>
                        </a:lnSpc>
                        <a:spcBef>
                          <a:spcPts val="0"/>
                        </a:spcBef>
                        <a:spcAft>
                          <a:spcPts val="0"/>
                        </a:spcAft>
                      </a:pPr>
                      <a:r>
                        <a:rPr lang="en-US" sz="1200" b="1">
                          <a:latin typeface="Times New Roman"/>
                          <a:ea typeface="Times New Roman"/>
                          <a:cs typeface="Arial"/>
                        </a:rPr>
                        <a:t>No. of fishes</a:t>
                      </a:r>
                    </a:p>
                  </a:txBody>
                  <a:tcPr marL="48714" marR="487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hMerge="1">
                  <a:txBody>
                    <a:bodyPr/>
                    <a:lstStyle/>
                    <a:p>
                      <a:endParaRPr lang="en-US"/>
                    </a:p>
                  </a:txBody>
                  <a:tcPr/>
                </a:tc>
                <a:tc rowSpan="2">
                  <a:txBody>
                    <a:bodyPr/>
                    <a:lstStyle/>
                    <a:p>
                      <a:pPr marL="0" marR="0" algn="ctr" rtl="0">
                        <a:lnSpc>
                          <a:spcPct val="115000"/>
                        </a:lnSpc>
                        <a:spcBef>
                          <a:spcPts val="0"/>
                        </a:spcBef>
                        <a:spcAft>
                          <a:spcPts val="0"/>
                        </a:spcAft>
                      </a:pPr>
                      <a:r>
                        <a:rPr lang="en-US" sz="1200" b="1">
                          <a:latin typeface="Times New Roman"/>
                          <a:ea typeface="Times New Roman"/>
                          <a:cs typeface="Arial"/>
                        </a:rPr>
                        <a:t>Prevalence</a:t>
                      </a:r>
                    </a:p>
                    <a:p>
                      <a:pPr marL="0" marR="0" algn="ctr" rtl="0">
                        <a:lnSpc>
                          <a:spcPct val="115000"/>
                        </a:lnSpc>
                        <a:spcBef>
                          <a:spcPts val="0"/>
                        </a:spcBef>
                        <a:spcAft>
                          <a:spcPts val="0"/>
                        </a:spcAft>
                      </a:pPr>
                      <a:r>
                        <a:rPr lang="en-US" sz="1200" b="1">
                          <a:latin typeface="Times New Roman"/>
                          <a:ea typeface="Times New Roman"/>
                          <a:cs typeface="Arial"/>
                        </a:rPr>
                        <a:t>(%)</a:t>
                      </a:r>
                    </a:p>
                  </a:txBody>
                  <a:tcPr marL="48714" marR="487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rowSpan="2">
                  <a:txBody>
                    <a:bodyPr/>
                    <a:lstStyle/>
                    <a:p>
                      <a:pPr marL="0" marR="0" algn="ctr" rtl="0">
                        <a:lnSpc>
                          <a:spcPct val="115000"/>
                        </a:lnSpc>
                        <a:spcBef>
                          <a:spcPts val="0"/>
                        </a:spcBef>
                        <a:spcAft>
                          <a:spcPts val="0"/>
                        </a:spcAft>
                      </a:pPr>
                      <a:r>
                        <a:rPr lang="en-US" sz="1200" b="1">
                          <a:latin typeface="Times New Roman"/>
                          <a:ea typeface="Times New Roman"/>
                          <a:cs typeface="Arial"/>
                        </a:rPr>
                        <a:t>Mean intensity</a:t>
                      </a:r>
                    </a:p>
                  </a:txBody>
                  <a:tcPr marL="48714" marR="487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rowSpan="2">
                  <a:txBody>
                    <a:bodyPr/>
                    <a:lstStyle/>
                    <a:p>
                      <a:pPr marL="0" marR="0" algn="ctr" rtl="0">
                        <a:lnSpc>
                          <a:spcPct val="115000"/>
                        </a:lnSpc>
                        <a:spcBef>
                          <a:spcPts val="0"/>
                        </a:spcBef>
                        <a:spcAft>
                          <a:spcPts val="0"/>
                        </a:spcAft>
                      </a:pPr>
                      <a:r>
                        <a:rPr lang="en-US" sz="1200" b="1">
                          <a:latin typeface="Times New Roman"/>
                          <a:ea typeface="Times New Roman"/>
                          <a:cs typeface="Arial"/>
                        </a:rPr>
                        <a:t>Site of infection</a:t>
                      </a:r>
                    </a:p>
                  </a:txBody>
                  <a:tcPr marL="48714" marR="487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r>
              <a:tr h="344418">
                <a:tc vMerge="1">
                  <a:txBody>
                    <a:bodyPr/>
                    <a:lstStyle/>
                    <a:p>
                      <a:endParaRPr lang="en-US"/>
                    </a:p>
                  </a:txBody>
                  <a:tcPr/>
                </a:tc>
                <a:tc vMerge="1">
                  <a:txBody>
                    <a:bodyPr/>
                    <a:lstStyle/>
                    <a:p>
                      <a:endParaRPr lang="en-US"/>
                    </a:p>
                  </a:txBody>
                  <a:tcPr/>
                </a:tc>
                <a:tc>
                  <a:txBody>
                    <a:bodyPr/>
                    <a:lstStyle/>
                    <a:p>
                      <a:pPr marL="0" marR="0" algn="l" rtl="0">
                        <a:lnSpc>
                          <a:spcPct val="115000"/>
                        </a:lnSpc>
                        <a:spcBef>
                          <a:spcPts val="0"/>
                        </a:spcBef>
                        <a:spcAft>
                          <a:spcPts val="0"/>
                        </a:spcAft>
                      </a:pPr>
                      <a:r>
                        <a:rPr lang="en-US" sz="1200" b="1" dirty="0">
                          <a:latin typeface="Times New Roman"/>
                          <a:ea typeface="Times New Roman"/>
                          <a:cs typeface="Arial"/>
                        </a:rPr>
                        <a:t>examined</a:t>
                      </a:r>
                    </a:p>
                  </a:txBody>
                  <a:tcPr marL="48714" marR="487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algn="l" rtl="0">
                        <a:lnSpc>
                          <a:spcPct val="115000"/>
                        </a:lnSpc>
                        <a:spcBef>
                          <a:spcPts val="0"/>
                        </a:spcBef>
                        <a:spcAft>
                          <a:spcPts val="0"/>
                        </a:spcAft>
                      </a:pPr>
                      <a:r>
                        <a:rPr lang="en-US" sz="1200" b="1" dirty="0">
                          <a:latin typeface="Times New Roman"/>
                          <a:ea typeface="Times New Roman"/>
                          <a:cs typeface="Arial"/>
                        </a:rPr>
                        <a:t>infected</a:t>
                      </a:r>
                    </a:p>
                  </a:txBody>
                  <a:tcPr marL="48714" marR="487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vMerge="1">
                  <a:txBody>
                    <a:bodyPr/>
                    <a:lstStyle/>
                    <a:p>
                      <a:endParaRPr lang="en-US"/>
                    </a:p>
                  </a:txBody>
                  <a:tcPr/>
                </a:tc>
                <a:tc vMerge="1">
                  <a:txBody>
                    <a:bodyPr/>
                    <a:lstStyle/>
                    <a:p>
                      <a:endParaRPr lang="en-US"/>
                    </a:p>
                  </a:txBody>
                  <a:tcPr/>
                </a:tc>
                <a:tc vMerge="1">
                  <a:txBody>
                    <a:bodyPr/>
                    <a:lstStyle/>
                    <a:p>
                      <a:endParaRPr lang="en-US"/>
                    </a:p>
                  </a:txBody>
                  <a:tcPr/>
                </a:tc>
              </a:tr>
              <a:tr h="309977">
                <a:tc rowSpan="2">
                  <a:txBody>
                    <a:bodyPr/>
                    <a:lstStyle/>
                    <a:p>
                      <a:pPr marL="0" marR="0" algn="l" rtl="0">
                        <a:lnSpc>
                          <a:spcPct val="115000"/>
                        </a:lnSpc>
                        <a:spcBef>
                          <a:spcPts val="0"/>
                        </a:spcBef>
                        <a:spcAft>
                          <a:spcPts val="0"/>
                        </a:spcAft>
                        <a:tabLst>
                          <a:tab pos="560070" algn="l"/>
                          <a:tab pos="1988820" algn="r"/>
                        </a:tabLst>
                      </a:pPr>
                      <a:r>
                        <a:rPr lang="en-US" sz="1200" b="1" i="1" dirty="0" err="1" smtClean="0">
                          <a:solidFill>
                            <a:schemeClr val="tx1"/>
                          </a:solidFill>
                          <a:latin typeface="Times New Roman"/>
                          <a:ea typeface="Times New Roman"/>
                          <a:cs typeface="Arial"/>
                        </a:rPr>
                        <a:t>Gyrodactylus</a:t>
                      </a:r>
                      <a:r>
                        <a:rPr lang="en-US" sz="1200" b="1" i="1" dirty="0" smtClean="0">
                          <a:solidFill>
                            <a:schemeClr val="tx1"/>
                          </a:solidFill>
                          <a:latin typeface="Times New Roman"/>
                          <a:ea typeface="Times New Roman"/>
                          <a:cs typeface="Arial"/>
                        </a:rPr>
                        <a:t> </a:t>
                      </a:r>
                      <a:r>
                        <a:rPr lang="en-US" sz="1200" b="1" i="1" dirty="0" err="1" smtClean="0">
                          <a:solidFill>
                            <a:schemeClr val="tx1"/>
                          </a:solidFill>
                          <a:latin typeface="Times New Roman"/>
                          <a:ea typeface="Times New Roman"/>
                          <a:cs typeface="Arial"/>
                        </a:rPr>
                        <a:t>molnari</a:t>
                      </a:r>
                      <a:r>
                        <a:rPr lang="en-US" sz="1200" b="1" i="1" dirty="0" smtClean="0">
                          <a:solidFill>
                            <a:schemeClr val="tx1"/>
                          </a:solidFill>
                          <a:latin typeface="Times New Roman"/>
                          <a:ea typeface="Times New Roman"/>
                          <a:cs typeface="Arial"/>
                        </a:rPr>
                        <a:t>*</a:t>
                      </a:r>
                      <a:endParaRPr lang="en-US" sz="1200" dirty="0">
                        <a:solidFill>
                          <a:schemeClr val="tx1"/>
                        </a:solidFill>
                        <a:latin typeface="Times New Roman"/>
                        <a:ea typeface="Times New Roman"/>
                        <a:cs typeface="Arial"/>
                      </a:endParaRPr>
                    </a:p>
                  </a:txBody>
                  <a:tcPr marL="48714" marR="487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0">
                        <a:lnSpc>
                          <a:spcPct val="115000"/>
                        </a:lnSpc>
                        <a:spcBef>
                          <a:spcPts val="0"/>
                        </a:spcBef>
                        <a:spcAft>
                          <a:spcPts val="0"/>
                        </a:spcAft>
                      </a:pPr>
                      <a:r>
                        <a:rPr lang="en-US" sz="1200" i="1" dirty="0" err="1">
                          <a:solidFill>
                            <a:schemeClr val="tx1"/>
                          </a:solidFill>
                          <a:latin typeface="Times New Roman"/>
                          <a:ea typeface="Times New Roman"/>
                          <a:cs typeface="Arial"/>
                        </a:rPr>
                        <a:t>Cyprinus</a:t>
                      </a:r>
                      <a:r>
                        <a:rPr lang="en-US" sz="1200" i="1" dirty="0">
                          <a:solidFill>
                            <a:schemeClr val="tx1"/>
                          </a:solidFill>
                          <a:latin typeface="Times New Roman"/>
                          <a:ea typeface="Times New Roman"/>
                          <a:cs typeface="Arial"/>
                        </a:rPr>
                        <a:t> </a:t>
                      </a:r>
                      <a:r>
                        <a:rPr lang="en-US" sz="1200" i="1" dirty="0" err="1">
                          <a:solidFill>
                            <a:schemeClr val="tx1"/>
                          </a:solidFill>
                          <a:latin typeface="Times New Roman"/>
                          <a:ea typeface="Times New Roman"/>
                          <a:cs typeface="Arial"/>
                        </a:rPr>
                        <a:t>carpio</a:t>
                      </a:r>
                      <a:endParaRPr lang="en-US" sz="1200" dirty="0">
                        <a:solidFill>
                          <a:schemeClr val="tx1"/>
                        </a:solidFill>
                        <a:latin typeface="Times New Roman"/>
                        <a:ea typeface="Times New Roman"/>
                        <a:cs typeface="Arial"/>
                      </a:endParaRPr>
                    </a:p>
                  </a:txBody>
                  <a:tcPr marL="46499" marR="464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1200" dirty="0">
                          <a:solidFill>
                            <a:schemeClr val="tx1"/>
                          </a:solidFill>
                          <a:latin typeface="Times New Roman"/>
                          <a:ea typeface="Times New Roman"/>
                          <a:cs typeface="Arial"/>
                        </a:rPr>
                        <a:t>13</a:t>
                      </a:r>
                    </a:p>
                  </a:txBody>
                  <a:tcPr marL="46499" marR="464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1200" dirty="0">
                          <a:solidFill>
                            <a:schemeClr val="tx1"/>
                          </a:solidFill>
                          <a:latin typeface="Times New Roman"/>
                          <a:ea typeface="Times New Roman"/>
                          <a:cs typeface="Arial"/>
                        </a:rPr>
                        <a:t>1</a:t>
                      </a:r>
                    </a:p>
                  </a:txBody>
                  <a:tcPr marL="46499" marR="464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1200" dirty="0">
                          <a:solidFill>
                            <a:schemeClr val="tx1"/>
                          </a:solidFill>
                          <a:latin typeface="Times New Roman"/>
                          <a:ea typeface="Times New Roman"/>
                          <a:cs typeface="Arial"/>
                        </a:rPr>
                        <a:t>7.69</a:t>
                      </a:r>
                    </a:p>
                  </a:txBody>
                  <a:tcPr marL="46499" marR="464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1200" dirty="0">
                          <a:solidFill>
                            <a:schemeClr val="tx1"/>
                          </a:solidFill>
                          <a:latin typeface="Times New Roman"/>
                          <a:ea typeface="Times New Roman"/>
                          <a:cs typeface="Arial"/>
                        </a:rPr>
                        <a:t>17</a:t>
                      </a:r>
                    </a:p>
                  </a:txBody>
                  <a:tcPr marL="46499" marR="464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1200" dirty="0">
                          <a:solidFill>
                            <a:schemeClr val="tx1"/>
                          </a:solidFill>
                          <a:latin typeface="Times New Roman"/>
                          <a:ea typeface="Times New Roman"/>
                          <a:cs typeface="Arial"/>
                        </a:rPr>
                        <a:t>Gill</a:t>
                      </a:r>
                    </a:p>
                  </a:txBody>
                  <a:tcPr marL="46499" marR="464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9977">
                <a:tc vMerge="1">
                  <a:txBody>
                    <a:bodyPr/>
                    <a:lstStyle/>
                    <a:p>
                      <a:endParaRPr lang="en-US"/>
                    </a:p>
                  </a:txBody>
                  <a:tcPr/>
                </a:tc>
                <a:tc>
                  <a:txBody>
                    <a:bodyPr/>
                    <a:lstStyle/>
                    <a:p>
                      <a:pPr marL="0" marR="0" algn="l" rtl="0">
                        <a:lnSpc>
                          <a:spcPct val="115000"/>
                        </a:lnSpc>
                        <a:spcBef>
                          <a:spcPts val="0"/>
                        </a:spcBef>
                        <a:spcAft>
                          <a:spcPts val="0"/>
                        </a:spcAft>
                        <a:tabLst>
                          <a:tab pos="845820" algn="ctr"/>
                          <a:tab pos="1691640" algn="r"/>
                        </a:tabLst>
                      </a:pPr>
                      <a:r>
                        <a:rPr lang="en-US" sz="1200" i="1" dirty="0" err="1">
                          <a:solidFill>
                            <a:schemeClr val="tx1"/>
                          </a:solidFill>
                          <a:latin typeface="Times New Roman"/>
                          <a:ea typeface="Times New Roman"/>
                          <a:cs typeface="Arial"/>
                        </a:rPr>
                        <a:t>Carassius</a:t>
                      </a:r>
                      <a:r>
                        <a:rPr lang="en-US" sz="1200" i="1" dirty="0">
                          <a:solidFill>
                            <a:schemeClr val="tx1"/>
                          </a:solidFill>
                          <a:latin typeface="Times New Roman"/>
                          <a:ea typeface="Times New Roman"/>
                          <a:cs typeface="Arial"/>
                        </a:rPr>
                        <a:t> </a:t>
                      </a:r>
                      <a:r>
                        <a:rPr lang="en-US" sz="1200" i="1" dirty="0" err="1">
                          <a:solidFill>
                            <a:schemeClr val="tx1"/>
                          </a:solidFill>
                          <a:latin typeface="Times New Roman"/>
                          <a:ea typeface="Times New Roman"/>
                          <a:cs typeface="Arial"/>
                        </a:rPr>
                        <a:t>auratus</a:t>
                      </a:r>
                      <a:endParaRPr lang="en-US" sz="1200" dirty="0">
                        <a:solidFill>
                          <a:schemeClr val="tx1"/>
                        </a:solidFill>
                        <a:latin typeface="Times New Roman"/>
                        <a:ea typeface="Times New Roman"/>
                        <a:cs typeface="Arial"/>
                      </a:endParaRPr>
                    </a:p>
                  </a:txBody>
                  <a:tcPr marL="46299" marR="462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1200" dirty="0">
                          <a:solidFill>
                            <a:schemeClr val="tx1"/>
                          </a:solidFill>
                          <a:latin typeface="Times New Roman"/>
                          <a:ea typeface="Times New Roman"/>
                          <a:cs typeface="Arial"/>
                        </a:rPr>
                        <a:t>13</a:t>
                      </a:r>
                    </a:p>
                  </a:txBody>
                  <a:tcPr marL="46299" marR="462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1200" dirty="0">
                          <a:solidFill>
                            <a:schemeClr val="tx1"/>
                          </a:solidFill>
                          <a:latin typeface="Times New Roman"/>
                          <a:ea typeface="Times New Roman"/>
                          <a:cs typeface="Arial"/>
                        </a:rPr>
                        <a:t>4</a:t>
                      </a:r>
                    </a:p>
                  </a:txBody>
                  <a:tcPr marL="46299" marR="462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1200" dirty="0">
                          <a:solidFill>
                            <a:schemeClr val="tx1"/>
                          </a:solidFill>
                          <a:latin typeface="Times New Roman"/>
                          <a:ea typeface="Times New Roman"/>
                          <a:cs typeface="Arial"/>
                        </a:rPr>
                        <a:t>30.76</a:t>
                      </a:r>
                    </a:p>
                  </a:txBody>
                  <a:tcPr marL="46299" marR="462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1200" dirty="0">
                          <a:solidFill>
                            <a:schemeClr val="tx1"/>
                          </a:solidFill>
                          <a:latin typeface="Times New Roman"/>
                          <a:ea typeface="Times New Roman"/>
                          <a:cs typeface="Arial"/>
                        </a:rPr>
                        <a:t>8.75</a:t>
                      </a:r>
                    </a:p>
                  </a:txBody>
                  <a:tcPr marL="46299" marR="462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1200" dirty="0" smtClean="0">
                          <a:solidFill>
                            <a:schemeClr val="tx1"/>
                          </a:solidFill>
                          <a:latin typeface="Times New Roman"/>
                          <a:ea typeface="Times New Roman"/>
                          <a:cs typeface="Arial"/>
                        </a:rPr>
                        <a:t>Skin</a:t>
                      </a:r>
                      <a:endParaRPr lang="en-US" sz="1200" dirty="0">
                        <a:solidFill>
                          <a:schemeClr val="tx1"/>
                        </a:solidFill>
                        <a:latin typeface="Times New Roman"/>
                        <a:ea typeface="Times New Roman"/>
                        <a:cs typeface="Arial"/>
                      </a:endParaRPr>
                    </a:p>
                  </a:txBody>
                  <a:tcPr marL="46299" marR="462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9977">
                <a:tc>
                  <a:txBody>
                    <a:bodyPr/>
                    <a:lstStyle/>
                    <a:p>
                      <a:pPr marL="0" marR="0" algn="l" rtl="0">
                        <a:lnSpc>
                          <a:spcPct val="115000"/>
                        </a:lnSpc>
                        <a:spcBef>
                          <a:spcPts val="0"/>
                        </a:spcBef>
                        <a:spcAft>
                          <a:spcPts val="0"/>
                        </a:spcAft>
                      </a:pPr>
                      <a:r>
                        <a:rPr lang="en-US" sz="1200" b="1" i="1" dirty="0" err="1">
                          <a:solidFill>
                            <a:schemeClr val="tx1"/>
                          </a:solidFill>
                          <a:latin typeface="Times New Roman"/>
                          <a:ea typeface="Times New Roman"/>
                          <a:cs typeface="Arial"/>
                        </a:rPr>
                        <a:t>Gyrodactylus</a:t>
                      </a:r>
                      <a:r>
                        <a:rPr lang="en-US" sz="1200" b="1" i="1" dirty="0">
                          <a:solidFill>
                            <a:schemeClr val="tx1"/>
                          </a:solidFill>
                          <a:latin typeface="Times New Roman"/>
                          <a:ea typeface="Times New Roman"/>
                          <a:cs typeface="Arial"/>
                        </a:rPr>
                        <a:t> </a:t>
                      </a:r>
                      <a:r>
                        <a:rPr lang="en-US" sz="1200" b="1" i="1" dirty="0" err="1">
                          <a:solidFill>
                            <a:schemeClr val="tx1"/>
                          </a:solidFill>
                          <a:latin typeface="Times New Roman"/>
                          <a:ea typeface="Times New Roman"/>
                          <a:cs typeface="Arial"/>
                        </a:rPr>
                        <a:t>sprostonae</a:t>
                      </a:r>
                      <a:r>
                        <a:rPr lang="en-US" sz="1200" b="1" i="1" dirty="0">
                          <a:solidFill>
                            <a:schemeClr val="tx1"/>
                          </a:solidFill>
                          <a:latin typeface="Times New Roman"/>
                          <a:ea typeface="Times New Roman"/>
                          <a:cs typeface="Arial"/>
                        </a:rPr>
                        <a:t>**</a:t>
                      </a:r>
                      <a:endParaRPr lang="en-US" sz="1200" dirty="0">
                        <a:solidFill>
                          <a:schemeClr val="tx1"/>
                        </a:solidFill>
                        <a:latin typeface="Times New Roman"/>
                        <a:ea typeface="Times New Roman"/>
                        <a:cs typeface="Arial"/>
                      </a:endParaRPr>
                    </a:p>
                  </a:txBody>
                  <a:tcPr marL="46499" marR="464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0">
                        <a:lnSpc>
                          <a:spcPct val="115000"/>
                        </a:lnSpc>
                        <a:spcBef>
                          <a:spcPts val="0"/>
                        </a:spcBef>
                        <a:spcAft>
                          <a:spcPts val="0"/>
                        </a:spcAft>
                      </a:pPr>
                      <a:r>
                        <a:rPr lang="en-US" sz="1200" i="1" dirty="0" err="1">
                          <a:solidFill>
                            <a:schemeClr val="tx1"/>
                          </a:solidFill>
                          <a:latin typeface="Times New Roman"/>
                          <a:ea typeface="Times New Roman"/>
                          <a:cs typeface="Arial"/>
                        </a:rPr>
                        <a:t>Carassius</a:t>
                      </a:r>
                      <a:r>
                        <a:rPr lang="en-US" sz="1200" i="1" dirty="0">
                          <a:solidFill>
                            <a:schemeClr val="tx1"/>
                          </a:solidFill>
                          <a:latin typeface="Times New Roman"/>
                          <a:ea typeface="Times New Roman"/>
                          <a:cs typeface="Arial"/>
                        </a:rPr>
                        <a:t> </a:t>
                      </a:r>
                      <a:r>
                        <a:rPr lang="en-US" sz="1200" i="1" dirty="0" err="1">
                          <a:solidFill>
                            <a:schemeClr val="tx1"/>
                          </a:solidFill>
                          <a:latin typeface="Times New Roman"/>
                          <a:ea typeface="Times New Roman"/>
                          <a:cs typeface="Arial"/>
                        </a:rPr>
                        <a:t>auratus</a:t>
                      </a:r>
                      <a:r>
                        <a:rPr lang="en-US" sz="1200" i="1" dirty="0">
                          <a:solidFill>
                            <a:schemeClr val="tx1"/>
                          </a:solidFill>
                          <a:latin typeface="Times New Roman"/>
                          <a:ea typeface="Times New Roman"/>
                          <a:cs typeface="Arial"/>
                        </a:rPr>
                        <a:t>***</a:t>
                      </a:r>
                      <a:endParaRPr lang="en-US" sz="1200" dirty="0">
                        <a:solidFill>
                          <a:schemeClr val="tx1"/>
                        </a:solidFill>
                        <a:latin typeface="Times New Roman"/>
                        <a:ea typeface="Times New Roman"/>
                        <a:cs typeface="Arial"/>
                      </a:endParaRPr>
                    </a:p>
                  </a:txBody>
                  <a:tcPr marL="46499" marR="464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1200" dirty="0">
                          <a:solidFill>
                            <a:schemeClr val="tx1"/>
                          </a:solidFill>
                          <a:latin typeface="Times New Roman"/>
                          <a:ea typeface="Times New Roman"/>
                          <a:cs typeface="Arial"/>
                        </a:rPr>
                        <a:t>13</a:t>
                      </a:r>
                    </a:p>
                  </a:txBody>
                  <a:tcPr marL="46499" marR="464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1200" dirty="0">
                          <a:solidFill>
                            <a:schemeClr val="tx1"/>
                          </a:solidFill>
                          <a:latin typeface="Times New Roman"/>
                          <a:ea typeface="Times New Roman"/>
                          <a:cs typeface="Arial"/>
                        </a:rPr>
                        <a:t>2</a:t>
                      </a:r>
                    </a:p>
                  </a:txBody>
                  <a:tcPr marL="46499" marR="464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1200" dirty="0">
                          <a:solidFill>
                            <a:schemeClr val="tx1"/>
                          </a:solidFill>
                          <a:latin typeface="Times New Roman"/>
                          <a:ea typeface="Times New Roman"/>
                          <a:cs typeface="Arial"/>
                        </a:rPr>
                        <a:t>15.38</a:t>
                      </a:r>
                    </a:p>
                  </a:txBody>
                  <a:tcPr marL="46499" marR="464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1200" dirty="0">
                          <a:solidFill>
                            <a:schemeClr val="tx1"/>
                          </a:solidFill>
                          <a:latin typeface="Times New Roman"/>
                          <a:ea typeface="Times New Roman"/>
                          <a:cs typeface="Arial"/>
                        </a:rPr>
                        <a:t>14.5</a:t>
                      </a:r>
                    </a:p>
                  </a:txBody>
                  <a:tcPr marL="46499" marR="464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1200" dirty="0">
                          <a:solidFill>
                            <a:schemeClr val="tx1"/>
                          </a:solidFill>
                          <a:latin typeface="Times New Roman"/>
                          <a:ea typeface="Times New Roman"/>
                          <a:cs typeface="Arial"/>
                        </a:rPr>
                        <a:t>Gill</a:t>
                      </a:r>
                    </a:p>
                  </a:txBody>
                  <a:tcPr marL="46499" marR="464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9977">
                <a:tc rowSpan="4">
                  <a:txBody>
                    <a:bodyPr/>
                    <a:lstStyle/>
                    <a:p>
                      <a:pPr marL="0" marR="0" algn="l" rtl="0">
                        <a:lnSpc>
                          <a:spcPct val="115000"/>
                        </a:lnSpc>
                        <a:spcBef>
                          <a:spcPts val="0"/>
                        </a:spcBef>
                        <a:spcAft>
                          <a:spcPts val="0"/>
                        </a:spcAft>
                      </a:pPr>
                      <a:r>
                        <a:rPr lang="en-US" sz="1200" b="0" dirty="0" err="1">
                          <a:solidFill>
                            <a:schemeClr val="tx1"/>
                          </a:solidFill>
                          <a:latin typeface="Times New Roman"/>
                          <a:ea typeface="Times New Roman"/>
                          <a:cs typeface="Arial"/>
                        </a:rPr>
                        <a:t>Copepodal</a:t>
                      </a:r>
                      <a:r>
                        <a:rPr lang="en-US" sz="1200" b="0" dirty="0">
                          <a:solidFill>
                            <a:schemeClr val="tx1"/>
                          </a:solidFill>
                          <a:latin typeface="Times New Roman"/>
                          <a:ea typeface="Times New Roman"/>
                          <a:cs typeface="Arial"/>
                        </a:rPr>
                        <a:t> </a:t>
                      </a:r>
                      <a:r>
                        <a:rPr lang="en-US" sz="1200" b="0" dirty="0" err="1">
                          <a:solidFill>
                            <a:schemeClr val="tx1"/>
                          </a:solidFill>
                          <a:latin typeface="Times New Roman"/>
                          <a:ea typeface="Times New Roman"/>
                          <a:cs typeface="Arial"/>
                        </a:rPr>
                        <a:t>satge</a:t>
                      </a:r>
                      <a:r>
                        <a:rPr lang="en-US" sz="1200" b="0" dirty="0">
                          <a:solidFill>
                            <a:schemeClr val="tx1"/>
                          </a:solidFill>
                          <a:latin typeface="Times New Roman"/>
                          <a:ea typeface="Times New Roman"/>
                          <a:cs typeface="Arial"/>
                        </a:rPr>
                        <a:t> of </a:t>
                      </a:r>
                      <a:r>
                        <a:rPr lang="en-US" sz="1200" b="0" i="1" dirty="0" err="1">
                          <a:solidFill>
                            <a:schemeClr val="tx1"/>
                          </a:solidFill>
                          <a:latin typeface="Times New Roman"/>
                          <a:ea typeface="Times New Roman"/>
                          <a:cs typeface="Arial"/>
                        </a:rPr>
                        <a:t>Lernae</a:t>
                      </a:r>
                      <a:r>
                        <a:rPr lang="en-US" sz="1200" b="0" i="1" dirty="0">
                          <a:solidFill>
                            <a:schemeClr val="tx1"/>
                          </a:solidFill>
                          <a:latin typeface="Times New Roman"/>
                          <a:ea typeface="Times New Roman"/>
                          <a:cs typeface="Arial"/>
                        </a:rPr>
                        <a:t> </a:t>
                      </a:r>
                      <a:r>
                        <a:rPr lang="en-US" sz="1200" b="0" i="1" dirty="0" err="1">
                          <a:solidFill>
                            <a:schemeClr val="tx1"/>
                          </a:solidFill>
                          <a:latin typeface="Times New Roman"/>
                          <a:ea typeface="Times New Roman"/>
                          <a:cs typeface="Arial"/>
                        </a:rPr>
                        <a:t>cyprinacea</a:t>
                      </a:r>
                      <a:endParaRPr lang="en-US" sz="1200" b="0" dirty="0">
                        <a:solidFill>
                          <a:schemeClr val="tx1"/>
                        </a:solidFill>
                        <a:latin typeface="Times New Roman"/>
                        <a:ea typeface="Times New Roman"/>
                        <a:cs typeface="Arial"/>
                      </a:endParaRPr>
                    </a:p>
                  </a:txBody>
                  <a:tcPr marL="48714" marR="487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0">
                        <a:lnSpc>
                          <a:spcPct val="115000"/>
                        </a:lnSpc>
                        <a:spcBef>
                          <a:spcPts val="0"/>
                        </a:spcBef>
                        <a:spcAft>
                          <a:spcPts val="0"/>
                        </a:spcAft>
                      </a:pPr>
                      <a:r>
                        <a:rPr lang="en-US" sz="1200" i="1" dirty="0" err="1">
                          <a:solidFill>
                            <a:schemeClr val="tx1"/>
                          </a:solidFill>
                          <a:latin typeface="Times New Roman"/>
                          <a:ea typeface="Times New Roman"/>
                          <a:cs typeface="Arial"/>
                        </a:rPr>
                        <a:t>Barbus</a:t>
                      </a:r>
                      <a:r>
                        <a:rPr lang="en-US" sz="1200" i="1" dirty="0">
                          <a:solidFill>
                            <a:schemeClr val="tx1"/>
                          </a:solidFill>
                          <a:latin typeface="Times New Roman"/>
                          <a:ea typeface="Times New Roman"/>
                          <a:cs typeface="Arial"/>
                        </a:rPr>
                        <a:t> </a:t>
                      </a:r>
                      <a:r>
                        <a:rPr lang="en-US" sz="1200" i="1" dirty="0" err="1">
                          <a:solidFill>
                            <a:schemeClr val="tx1"/>
                          </a:solidFill>
                          <a:latin typeface="Times New Roman"/>
                          <a:ea typeface="Times New Roman"/>
                          <a:cs typeface="Arial"/>
                        </a:rPr>
                        <a:t>barbulus</a:t>
                      </a:r>
                      <a:endParaRPr lang="en-US" sz="1200" dirty="0">
                        <a:solidFill>
                          <a:schemeClr val="tx1"/>
                        </a:solidFill>
                        <a:latin typeface="Times New Roman"/>
                        <a:ea typeface="Times New Roman"/>
                        <a:cs typeface="Arial"/>
                      </a:endParaRPr>
                    </a:p>
                  </a:txBody>
                  <a:tcPr marL="48714" marR="487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rtl="0">
                        <a:lnSpc>
                          <a:spcPct val="115000"/>
                        </a:lnSpc>
                        <a:spcBef>
                          <a:spcPts val="0"/>
                        </a:spcBef>
                        <a:spcAft>
                          <a:spcPts val="0"/>
                        </a:spcAft>
                      </a:pPr>
                      <a:r>
                        <a:rPr lang="en-US" sz="1200" dirty="0">
                          <a:solidFill>
                            <a:schemeClr val="tx1"/>
                          </a:solidFill>
                          <a:latin typeface="Times New Roman"/>
                          <a:ea typeface="Times New Roman"/>
                          <a:cs typeface="Arial"/>
                        </a:rPr>
                        <a:t>10</a:t>
                      </a:r>
                    </a:p>
                  </a:txBody>
                  <a:tcPr marL="48714" marR="487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1200">
                          <a:solidFill>
                            <a:schemeClr val="tx1"/>
                          </a:solidFill>
                          <a:latin typeface="Times New Roman"/>
                          <a:ea typeface="Times New Roman"/>
                          <a:cs typeface="Arial"/>
                        </a:rPr>
                        <a:t>1</a:t>
                      </a:r>
                    </a:p>
                  </a:txBody>
                  <a:tcPr marL="48714" marR="487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1200">
                          <a:solidFill>
                            <a:schemeClr val="tx1"/>
                          </a:solidFill>
                          <a:latin typeface="Times New Roman"/>
                          <a:ea typeface="Times New Roman"/>
                          <a:cs typeface="Arial"/>
                        </a:rPr>
                        <a:t>10</a:t>
                      </a:r>
                    </a:p>
                  </a:txBody>
                  <a:tcPr marL="48714" marR="487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1200">
                          <a:solidFill>
                            <a:schemeClr val="tx1"/>
                          </a:solidFill>
                          <a:latin typeface="Times New Roman"/>
                          <a:ea typeface="Times New Roman"/>
                          <a:cs typeface="Arial"/>
                        </a:rPr>
                        <a:t>3</a:t>
                      </a:r>
                    </a:p>
                  </a:txBody>
                  <a:tcPr marL="48714" marR="487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1200">
                          <a:solidFill>
                            <a:schemeClr val="tx1"/>
                          </a:solidFill>
                          <a:latin typeface="Times New Roman"/>
                          <a:ea typeface="Times New Roman"/>
                          <a:cs typeface="Arial"/>
                        </a:rPr>
                        <a:t>Gill</a:t>
                      </a:r>
                    </a:p>
                  </a:txBody>
                  <a:tcPr marL="48714" marR="487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9977">
                <a:tc vMerge="1">
                  <a:txBody>
                    <a:bodyPr/>
                    <a:lstStyle/>
                    <a:p>
                      <a:endParaRPr lang="en-US"/>
                    </a:p>
                  </a:txBody>
                  <a:tcPr/>
                </a:tc>
                <a:tc>
                  <a:txBody>
                    <a:bodyPr/>
                    <a:lstStyle/>
                    <a:p>
                      <a:pPr marL="0" marR="0" algn="l" rtl="0">
                        <a:lnSpc>
                          <a:spcPct val="115000"/>
                        </a:lnSpc>
                        <a:spcBef>
                          <a:spcPts val="0"/>
                        </a:spcBef>
                        <a:spcAft>
                          <a:spcPts val="0"/>
                        </a:spcAft>
                      </a:pPr>
                      <a:r>
                        <a:rPr lang="en-US" sz="1200" i="1">
                          <a:solidFill>
                            <a:schemeClr val="tx1"/>
                          </a:solidFill>
                          <a:latin typeface="Times New Roman"/>
                          <a:ea typeface="Times New Roman"/>
                          <a:cs typeface="Arial"/>
                        </a:rPr>
                        <a:t>Cyprinus carpio</a:t>
                      </a:r>
                      <a:endParaRPr lang="en-US" sz="1200">
                        <a:solidFill>
                          <a:schemeClr val="tx1"/>
                        </a:solidFill>
                        <a:latin typeface="Times New Roman"/>
                        <a:ea typeface="Times New Roman"/>
                        <a:cs typeface="Arial"/>
                      </a:endParaRPr>
                    </a:p>
                  </a:txBody>
                  <a:tcPr marL="48714" marR="487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rtl="0">
                        <a:lnSpc>
                          <a:spcPct val="115000"/>
                        </a:lnSpc>
                        <a:spcBef>
                          <a:spcPts val="0"/>
                        </a:spcBef>
                        <a:spcAft>
                          <a:spcPts val="0"/>
                        </a:spcAft>
                      </a:pPr>
                      <a:r>
                        <a:rPr lang="en-US" sz="1200" dirty="0">
                          <a:solidFill>
                            <a:schemeClr val="tx1"/>
                          </a:solidFill>
                          <a:latin typeface="Times New Roman"/>
                          <a:ea typeface="Times New Roman"/>
                          <a:cs typeface="Arial"/>
                        </a:rPr>
                        <a:t>13</a:t>
                      </a:r>
                    </a:p>
                  </a:txBody>
                  <a:tcPr marL="48714" marR="487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1200">
                          <a:solidFill>
                            <a:schemeClr val="tx1"/>
                          </a:solidFill>
                          <a:latin typeface="Times New Roman"/>
                          <a:ea typeface="Times New Roman"/>
                          <a:cs typeface="Arial"/>
                        </a:rPr>
                        <a:t>2</a:t>
                      </a:r>
                    </a:p>
                  </a:txBody>
                  <a:tcPr marL="48714" marR="487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1200">
                          <a:solidFill>
                            <a:schemeClr val="tx1"/>
                          </a:solidFill>
                          <a:latin typeface="Times New Roman"/>
                          <a:ea typeface="Times New Roman"/>
                          <a:cs typeface="Arial"/>
                        </a:rPr>
                        <a:t>15.38</a:t>
                      </a:r>
                    </a:p>
                  </a:txBody>
                  <a:tcPr marL="48714" marR="487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1200">
                          <a:solidFill>
                            <a:schemeClr val="tx1"/>
                          </a:solidFill>
                          <a:latin typeface="Times New Roman"/>
                          <a:ea typeface="Times New Roman"/>
                          <a:cs typeface="Arial"/>
                        </a:rPr>
                        <a:t>2.25</a:t>
                      </a:r>
                    </a:p>
                  </a:txBody>
                  <a:tcPr marL="48714" marR="487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1200">
                          <a:solidFill>
                            <a:schemeClr val="tx1"/>
                          </a:solidFill>
                          <a:latin typeface="Times New Roman"/>
                          <a:ea typeface="Times New Roman"/>
                          <a:cs typeface="Arial"/>
                        </a:rPr>
                        <a:t>Gill</a:t>
                      </a:r>
                    </a:p>
                  </a:txBody>
                  <a:tcPr marL="48714" marR="487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9977">
                <a:tc vMerge="1">
                  <a:txBody>
                    <a:bodyPr/>
                    <a:lstStyle/>
                    <a:p>
                      <a:endParaRPr lang="en-US"/>
                    </a:p>
                  </a:txBody>
                  <a:tcPr/>
                </a:tc>
                <a:tc>
                  <a:txBody>
                    <a:bodyPr/>
                    <a:lstStyle/>
                    <a:p>
                      <a:pPr marL="0" marR="0" algn="l" rtl="0">
                        <a:lnSpc>
                          <a:spcPct val="115000"/>
                        </a:lnSpc>
                        <a:spcBef>
                          <a:spcPts val="0"/>
                        </a:spcBef>
                        <a:spcAft>
                          <a:spcPts val="0"/>
                        </a:spcAft>
                      </a:pPr>
                      <a:r>
                        <a:rPr lang="en-US" sz="1200" i="1" dirty="0" err="1">
                          <a:solidFill>
                            <a:schemeClr val="tx1"/>
                          </a:solidFill>
                          <a:latin typeface="Times New Roman"/>
                          <a:ea typeface="Times New Roman"/>
                          <a:cs typeface="Arial"/>
                        </a:rPr>
                        <a:t>Hemiculter</a:t>
                      </a:r>
                      <a:r>
                        <a:rPr lang="en-US" sz="1200" i="1" dirty="0">
                          <a:solidFill>
                            <a:schemeClr val="tx1"/>
                          </a:solidFill>
                          <a:latin typeface="Times New Roman"/>
                          <a:ea typeface="Times New Roman"/>
                          <a:cs typeface="Arial"/>
                        </a:rPr>
                        <a:t> </a:t>
                      </a:r>
                      <a:r>
                        <a:rPr lang="en-US" sz="1200" i="1" dirty="0" err="1">
                          <a:solidFill>
                            <a:schemeClr val="tx1"/>
                          </a:solidFill>
                          <a:latin typeface="Times New Roman"/>
                          <a:ea typeface="Times New Roman"/>
                          <a:cs typeface="Arial"/>
                        </a:rPr>
                        <a:t>leucisculus</a:t>
                      </a:r>
                      <a:endParaRPr lang="en-US" sz="1200" dirty="0">
                        <a:solidFill>
                          <a:schemeClr val="tx1"/>
                        </a:solidFill>
                        <a:latin typeface="Times New Roman"/>
                        <a:ea typeface="Times New Roman"/>
                        <a:cs typeface="Arial"/>
                      </a:endParaRPr>
                    </a:p>
                  </a:txBody>
                  <a:tcPr marL="48714" marR="487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rtl="0">
                        <a:lnSpc>
                          <a:spcPct val="115000"/>
                        </a:lnSpc>
                        <a:spcBef>
                          <a:spcPts val="0"/>
                        </a:spcBef>
                        <a:spcAft>
                          <a:spcPts val="0"/>
                        </a:spcAft>
                      </a:pPr>
                      <a:r>
                        <a:rPr lang="en-US" sz="1200" dirty="0">
                          <a:solidFill>
                            <a:schemeClr val="tx1"/>
                          </a:solidFill>
                          <a:latin typeface="Times New Roman"/>
                          <a:ea typeface="Times New Roman"/>
                          <a:cs typeface="Arial"/>
                        </a:rPr>
                        <a:t>20</a:t>
                      </a:r>
                    </a:p>
                  </a:txBody>
                  <a:tcPr marL="48714" marR="487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1200" dirty="0">
                          <a:solidFill>
                            <a:schemeClr val="tx1"/>
                          </a:solidFill>
                          <a:latin typeface="Times New Roman"/>
                          <a:ea typeface="Times New Roman"/>
                          <a:cs typeface="Arial"/>
                        </a:rPr>
                        <a:t>1</a:t>
                      </a:r>
                    </a:p>
                  </a:txBody>
                  <a:tcPr marL="48714" marR="487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1200" dirty="0">
                          <a:solidFill>
                            <a:schemeClr val="tx1"/>
                          </a:solidFill>
                          <a:latin typeface="Times New Roman"/>
                          <a:ea typeface="Times New Roman"/>
                          <a:cs typeface="Arial"/>
                        </a:rPr>
                        <a:t>5</a:t>
                      </a:r>
                    </a:p>
                  </a:txBody>
                  <a:tcPr marL="48714" marR="487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1200">
                          <a:solidFill>
                            <a:schemeClr val="tx1"/>
                          </a:solidFill>
                          <a:latin typeface="Times New Roman"/>
                          <a:ea typeface="Times New Roman"/>
                          <a:cs typeface="Arial"/>
                        </a:rPr>
                        <a:t>2</a:t>
                      </a:r>
                    </a:p>
                  </a:txBody>
                  <a:tcPr marL="48714" marR="487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1200">
                          <a:solidFill>
                            <a:schemeClr val="tx1"/>
                          </a:solidFill>
                          <a:latin typeface="Times New Roman"/>
                          <a:ea typeface="Times New Roman"/>
                          <a:cs typeface="Arial"/>
                        </a:rPr>
                        <a:t>Gill</a:t>
                      </a:r>
                    </a:p>
                  </a:txBody>
                  <a:tcPr marL="48714" marR="487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9977">
                <a:tc vMerge="1">
                  <a:txBody>
                    <a:bodyPr/>
                    <a:lstStyle/>
                    <a:p>
                      <a:endParaRPr lang="en-US"/>
                    </a:p>
                  </a:txBody>
                  <a:tcPr/>
                </a:tc>
                <a:tc>
                  <a:txBody>
                    <a:bodyPr/>
                    <a:lstStyle/>
                    <a:p>
                      <a:pPr marL="0" marR="0" algn="l" rtl="0">
                        <a:lnSpc>
                          <a:spcPct val="115000"/>
                        </a:lnSpc>
                        <a:spcBef>
                          <a:spcPts val="0"/>
                        </a:spcBef>
                        <a:spcAft>
                          <a:spcPts val="0"/>
                        </a:spcAft>
                      </a:pPr>
                      <a:r>
                        <a:rPr lang="en-US" sz="1200" i="1" dirty="0" err="1">
                          <a:solidFill>
                            <a:schemeClr val="tx1"/>
                          </a:solidFill>
                          <a:latin typeface="Times New Roman"/>
                          <a:ea typeface="Times New Roman"/>
                          <a:cs typeface="Arial"/>
                        </a:rPr>
                        <a:t>Luciobarbus</a:t>
                      </a:r>
                      <a:r>
                        <a:rPr lang="en-US" sz="1200" i="1" dirty="0">
                          <a:solidFill>
                            <a:schemeClr val="tx1"/>
                          </a:solidFill>
                          <a:latin typeface="Times New Roman"/>
                          <a:ea typeface="Times New Roman"/>
                          <a:cs typeface="Arial"/>
                        </a:rPr>
                        <a:t> </a:t>
                      </a:r>
                      <a:r>
                        <a:rPr lang="en-US" sz="1200" i="1" dirty="0" err="1">
                          <a:solidFill>
                            <a:schemeClr val="tx1"/>
                          </a:solidFill>
                          <a:latin typeface="Times New Roman"/>
                          <a:ea typeface="Times New Roman"/>
                          <a:cs typeface="Arial"/>
                        </a:rPr>
                        <a:t>esocinus</a:t>
                      </a:r>
                      <a:endParaRPr lang="en-US" sz="1200" dirty="0">
                        <a:solidFill>
                          <a:schemeClr val="tx1"/>
                        </a:solidFill>
                        <a:latin typeface="Times New Roman"/>
                        <a:ea typeface="Times New Roman"/>
                        <a:cs typeface="Arial"/>
                      </a:endParaRPr>
                    </a:p>
                  </a:txBody>
                  <a:tcPr marL="48714" marR="487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rtl="0">
                        <a:lnSpc>
                          <a:spcPct val="115000"/>
                        </a:lnSpc>
                        <a:spcBef>
                          <a:spcPts val="0"/>
                        </a:spcBef>
                        <a:spcAft>
                          <a:spcPts val="0"/>
                        </a:spcAft>
                      </a:pPr>
                      <a:r>
                        <a:rPr lang="en-US" sz="1200" dirty="0">
                          <a:solidFill>
                            <a:schemeClr val="tx1"/>
                          </a:solidFill>
                          <a:latin typeface="Times New Roman"/>
                          <a:ea typeface="Times New Roman"/>
                          <a:cs typeface="Arial"/>
                        </a:rPr>
                        <a:t>11</a:t>
                      </a:r>
                    </a:p>
                  </a:txBody>
                  <a:tcPr marL="48714" marR="487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1200" dirty="0">
                          <a:solidFill>
                            <a:schemeClr val="tx1"/>
                          </a:solidFill>
                          <a:latin typeface="Times New Roman"/>
                          <a:ea typeface="Times New Roman"/>
                          <a:cs typeface="Arial"/>
                        </a:rPr>
                        <a:t>3</a:t>
                      </a:r>
                    </a:p>
                  </a:txBody>
                  <a:tcPr marL="48714" marR="487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1200">
                          <a:solidFill>
                            <a:schemeClr val="tx1"/>
                          </a:solidFill>
                          <a:latin typeface="Times New Roman"/>
                          <a:ea typeface="Times New Roman"/>
                          <a:cs typeface="Arial"/>
                        </a:rPr>
                        <a:t>27.27</a:t>
                      </a:r>
                    </a:p>
                  </a:txBody>
                  <a:tcPr marL="48714" marR="487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1200" dirty="0">
                          <a:solidFill>
                            <a:schemeClr val="tx1"/>
                          </a:solidFill>
                          <a:latin typeface="Times New Roman"/>
                          <a:ea typeface="Times New Roman"/>
                          <a:cs typeface="Arial"/>
                        </a:rPr>
                        <a:t>2.33</a:t>
                      </a:r>
                    </a:p>
                  </a:txBody>
                  <a:tcPr marL="48714" marR="487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1200">
                          <a:solidFill>
                            <a:schemeClr val="tx1"/>
                          </a:solidFill>
                          <a:latin typeface="Times New Roman"/>
                          <a:ea typeface="Times New Roman"/>
                          <a:cs typeface="Arial"/>
                        </a:rPr>
                        <a:t>Gill</a:t>
                      </a:r>
                    </a:p>
                  </a:txBody>
                  <a:tcPr marL="48714" marR="487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9977">
                <a:tc>
                  <a:txBody>
                    <a:bodyPr/>
                    <a:lstStyle/>
                    <a:p>
                      <a:pPr marL="0" marR="0" algn="l" rtl="0">
                        <a:lnSpc>
                          <a:spcPct val="115000"/>
                        </a:lnSpc>
                        <a:spcBef>
                          <a:spcPts val="0"/>
                        </a:spcBef>
                        <a:spcAft>
                          <a:spcPts val="0"/>
                        </a:spcAft>
                      </a:pPr>
                      <a:r>
                        <a:rPr lang="en-US" sz="1200" b="0" i="1" dirty="0" err="1">
                          <a:solidFill>
                            <a:schemeClr val="tx1"/>
                          </a:solidFill>
                          <a:latin typeface="Times New Roman"/>
                          <a:ea typeface="Times New Roman"/>
                          <a:cs typeface="Arial"/>
                        </a:rPr>
                        <a:t>Pseudolamprolgena</a:t>
                      </a:r>
                      <a:r>
                        <a:rPr lang="en-US" sz="1200" b="0" i="1" dirty="0">
                          <a:solidFill>
                            <a:schemeClr val="tx1"/>
                          </a:solidFill>
                          <a:latin typeface="Times New Roman"/>
                          <a:ea typeface="Times New Roman"/>
                          <a:cs typeface="Arial"/>
                        </a:rPr>
                        <a:t> </a:t>
                      </a:r>
                      <a:r>
                        <a:rPr lang="en-US" sz="1200" b="0" i="1" dirty="0" err="1" smtClean="0">
                          <a:solidFill>
                            <a:schemeClr val="tx1"/>
                          </a:solidFill>
                          <a:latin typeface="Times New Roman"/>
                          <a:ea typeface="Times New Roman"/>
                          <a:cs typeface="Arial"/>
                        </a:rPr>
                        <a:t>annulata</a:t>
                      </a:r>
                      <a:r>
                        <a:rPr lang="en-US" sz="1200" b="0" i="1" dirty="0" smtClean="0">
                          <a:solidFill>
                            <a:schemeClr val="tx1"/>
                          </a:solidFill>
                          <a:latin typeface="Times New Roman"/>
                          <a:ea typeface="Times New Roman"/>
                          <a:cs typeface="Arial"/>
                        </a:rPr>
                        <a:t> </a:t>
                      </a:r>
                      <a:endParaRPr lang="en-US" sz="1200" b="0" dirty="0">
                        <a:solidFill>
                          <a:schemeClr val="tx1"/>
                        </a:solidFill>
                        <a:latin typeface="Times New Roman"/>
                        <a:ea typeface="Times New Roman"/>
                        <a:cs typeface="Arial"/>
                      </a:endParaRPr>
                    </a:p>
                  </a:txBody>
                  <a:tcPr marL="48714" marR="487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0">
                        <a:lnSpc>
                          <a:spcPct val="115000"/>
                        </a:lnSpc>
                        <a:spcBef>
                          <a:spcPts val="0"/>
                        </a:spcBef>
                        <a:spcAft>
                          <a:spcPts val="0"/>
                        </a:spcAft>
                        <a:tabLst>
                          <a:tab pos="845820" algn="ctr"/>
                          <a:tab pos="1691640" algn="r"/>
                        </a:tabLst>
                      </a:pPr>
                      <a:r>
                        <a:rPr lang="en-US" sz="1200" i="1" dirty="0" err="1">
                          <a:solidFill>
                            <a:schemeClr val="tx1"/>
                          </a:solidFill>
                          <a:latin typeface="Times New Roman"/>
                          <a:ea typeface="Times New Roman"/>
                          <a:cs typeface="Arial"/>
                        </a:rPr>
                        <a:t>Cyprinion</a:t>
                      </a:r>
                      <a:r>
                        <a:rPr lang="en-US" sz="1200" i="1" dirty="0">
                          <a:solidFill>
                            <a:schemeClr val="tx1"/>
                          </a:solidFill>
                          <a:latin typeface="Times New Roman"/>
                          <a:ea typeface="Times New Roman"/>
                          <a:cs typeface="Arial"/>
                        </a:rPr>
                        <a:t> </a:t>
                      </a:r>
                      <a:r>
                        <a:rPr lang="en-US" sz="1200" i="1" dirty="0" err="1">
                          <a:solidFill>
                            <a:schemeClr val="tx1"/>
                          </a:solidFill>
                          <a:latin typeface="Times New Roman"/>
                          <a:ea typeface="Times New Roman"/>
                          <a:cs typeface="Arial"/>
                        </a:rPr>
                        <a:t>macrostomum</a:t>
                      </a:r>
                      <a:endParaRPr lang="en-US" sz="1200" dirty="0">
                        <a:solidFill>
                          <a:schemeClr val="tx1"/>
                        </a:solidFill>
                        <a:latin typeface="Times New Roman"/>
                        <a:ea typeface="Times New Roman"/>
                        <a:cs typeface="Arial"/>
                      </a:endParaRPr>
                    </a:p>
                  </a:txBody>
                  <a:tcPr marL="48714" marR="487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1200" dirty="0">
                          <a:solidFill>
                            <a:schemeClr val="tx1"/>
                          </a:solidFill>
                          <a:latin typeface="Times New Roman"/>
                          <a:ea typeface="Times New Roman"/>
                          <a:cs typeface="Arial"/>
                        </a:rPr>
                        <a:t>22</a:t>
                      </a:r>
                    </a:p>
                  </a:txBody>
                  <a:tcPr marL="48714" marR="487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1200" dirty="0">
                          <a:solidFill>
                            <a:schemeClr val="tx1"/>
                          </a:solidFill>
                          <a:latin typeface="Times New Roman"/>
                          <a:ea typeface="Times New Roman"/>
                          <a:cs typeface="Arial"/>
                        </a:rPr>
                        <a:t>1</a:t>
                      </a:r>
                    </a:p>
                  </a:txBody>
                  <a:tcPr marL="48714" marR="487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1200" dirty="0">
                          <a:solidFill>
                            <a:schemeClr val="tx1"/>
                          </a:solidFill>
                          <a:latin typeface="Times New Roman"/>
                          <a:ea typeface="Times New Roman"/>
                          <a:cs typeface="Arial"/>
                        </a:rPr>
                        <a:t>4.54</a:t>
                      </a:r>
                    </a:p>
                  </a:txBody>
                  <a:tcPr marL="48714" marR="487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1200" dirty="0">
                          <a:solidFill>
                            <a:schemeClr val="tx1"/>
                          </a:solidFill>
                          <a:latin typeface="Times New Roman"/>
                          <a:ea typeface="Times New Roman"/>
                          <a:cs typeface="Arial"/>
                        </a:rPr>
                        <a:t>1</a:t>
                      </a:r>
                    </a:p>
                  </a:txBody>
                  <a:tcPr marL="48714" marR="487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1200" dirty="0">
                          <a:solidFill>
                            <a:schemeClr val="tx1"/>
                          </a:solidFill>
                          <a:latin typeface="Times New Roman"/>
                          <a:ea typeface="Times New Roman"/>
                          <a:cs typeface="Arial"/>
                        </a:rPr>
                        <a:t>Gill</a:t>
                      </a:r>
                    </a:p>
                  </a:txBody>
                  <a:tcPr marL="48714" marR="487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9779" name="Rectangle 4"/>
          <p:cNvSpPr>
            <a:spLocks noChangeArrowheads="1"/>
          </p:cNvSpPr>
          <p:nvPr/>
        </p:nvSpPr>
        <p:spPr bwMode="auto">
          <a:xfrm>
            <a:off x="228600" y="5105400"/>
            <a:ext cx="45720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tabLst>
                <a:tab pos="846138" algn="ctr"/>
                <a:tab pos="1692275" algn="r"/>
              </a:tabLst>
            </a:pPr>
            <a:r>
              <a:rPr lang="en-US" dirty="0">
                <a:solidFill>
                  <a:srgbClr val="FF0000"/>
                </a:solidFill>
                <a:cs typeface="Times New Roman" pitchFamily="18" charset="0"/>
              </a:rPr>
              <a:t>*   New parasite record in Iraq.</a:t>
            </a:r>
          </a:p>
          <a:p>
            <a:pPr eaLnBrk="0" hangingPunct="0">
              <a:tabLst>
                <a:tab pos="846138" algn="ctr"/>
                <a:tab pos="1692275" algn="r"/>
              </a:tabLst>
            </a:pPr>
            <a:r>
              <a:rPr lang="en-US" dirty="0">
                <a:solidFill>
                  <a:srgbClr val="7030A0"/>
                </a:solidFill>
                <a:cs typeface="Times New Roman" pitchFamily="18" charset="0"/>
              </a:rPr>
              <a:t>** New parasite record in Kurdistan</a:t>
            </a:r>
            <a:r>
              <a:rPr lang="en-US" dirty="0" smtClean="0">
                <a:solidFill>
                  <a:srgbClr val="FFFF00"/>
                </a:solidFill>
                <a:cs typeface="Times New Roman" pitchFamily="18" charset="0"/>
              </a:rPr>
              <a:t>.</a:t>
            </a:r>
            <a:endParaRPr lang="ar-IQ" dirty="0" smtClean="0">
              <a:solidFill>
                <a:srgbClr val="FFFF00"/>
              </a:solidFill>
              <a:cs typeface="Times New Roman" pitchFamily="18" charset="0"/>
            </a:endParaRPr>
          </a:p>
          <a:p>
            <a:pPr eaLnBrk="0" hangingPunct="0">
              <a:tabLst>
                <a:tab pos="846138" algn="ctr"/>
                <a:tab pos="1692275" algn="r"/>
              </a:tabLst>
            </a:pPr>
            <a:r>
              <a:rPr lang="ar-IQ" dirty="0" smtClean="0">
                <a:solidFill>
                  <a:srgbClr val="FFFF00"/>
                </a:solidFill>
                <a:cs typeface="Times New Roman" pitchFamily="18" charset="0"/>
              </a:rPr>
              <a:t>*** </a:t>
            </a:r>
            <a:r>
              <a:rPr lang="en-US" dirty="0" smtClean="0">
                <a:solidFill>
                  <a:srgbClr val="FFFF00"/>
                </a:solidFill>
                <a:cs typeface="Times New Roman" pitchFamily="18" charset="0"/>
              </a:rPr>
              <a:t> New host in Iraq </a:t>
            </a:r>
            <a:endParaRPr lang="en-US" dirty="0">
              <a:solidFill>
                <a:srgbClr val="FFFF00"/>
              </a:solidFill>
            </a:endParaRPr>
          </a:p>
          <a:p>
            <a:pPr eaLnBrk="0" hangingPunct="0">
              <a:tabLst>
                <a:tab pos="846138" algn="ctr"/>
                <a:tab pos="1692275" algn="r"/>
              </a:tabLst>
            </a:pPr>
            <a:r>
              <a:rPr lang="en-US" dirty="0">
                <a:solidFill>
                  <a:schemeClr val="bg1"/>
                </a:solidFill>
                <a:cs typeface="Times New Roman" pitchFamily="18" charset="0"/>
              </a:rPr>
              <a:t>*** New host record in Iraq.</a:t>
            </a:r>
            <a:endParaRPr lang="en-US" dirty="0">
              <a:solidFill>
                <a:schemeClr val="bg1"/>
              </a:solidFill>
            </a:endParaRPr>
          </a:p>
        </p:txBody>
      </p:sp>
      <p:sp>
        <p:nvSpPr>
          <p:cNvPr id="29780" name="Rectangle 1"/>
          <p:cNvSpPr>
            <a:spLocks noChangeArrowheads="1"/>
          </p:cNvSpPr>
          <p:nvPr/>
        </p:nvSpPr>
        <p:spPr bwMode="auto">
          <a:xfrm>
            <a:off x="0" y="889337"/>
            <a:ext cx="89916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pPr algn="ctr">
              <a:tabLst>
                <a:tab pos="846138" algn="ctr"/>
                <a:tab pos="1692275" algn="r"/>
              </a:tabLst>
            </a:pPr>
            <a:r>
              <a:rPr lang="en-US" sz="2000" b="1" dirty="0">
                <a:solidFill>
                  <a:srgbClr val="C00000"/>
                </a:solidFill>
                <a:cs typeface="Times New Roman" pitchFamily="18" charset="0"/>
              </a:rPr>
              <a:t>Table </a:t>
            </a:r>
            <a:r>
              <a:rPr lang="en-US" sz="2000" b="1" dirty="0" smtClean="0">
                <a:solidFill>
                  <a:srgbClr val="C00000"/>
                </a:solidFill>
                <a:cs typeface="Times New Roman" pitchFamily="18" charset="0"/>
              </a:rPr>
              <a:t>(</a:t>
            </a:r>
            <a:r>
              <a:rPr lang="ar-IQ" sz="2000" b="1" dirty="0" smtClean="0">
                <a:solidFill>
                  <a:srgbClr val="C00000"/>
                </a:solidFill>
                <a:cs typeface="Times New Roman" pitchFamily="18" charset="0"/>
              </a:rPr>
              <a:t>1</a:t>
            </a:r>
            <a:r>
              <a:rPr lang="en-US" sz="2000" b="1" dirty="0" smtClean="0">
                <a:solidFill>
                  <a:srgbClr val="C00000"/>
                </a:solidFill>
                <a:cs typeface="Times New Roman" pitchFamily="18" charset="0"/>
              </a:rPr>
              <a:t>): </a:t>
            </a:r>
            <a:r>
              <a:rPr lang="en-US" sz="2000" b="1" dirty="0">
                <a:solidFill>
                  <a:srgbClr val="C00000"/>
                </a:solidFill>
                <a:cs typeface="Times New Roman" pitchFamily="18" charset="0"/>
              </a:rPr>
              <a:t>The distribution of parasites in different sites of fish hosts </a:t>
            </a:r>
            <a:r>
              <a:rPr lang="en-US" sz="2000" b="1" dirty="0" smtClean="0">
                <a:solidFill>
                  <a:srgbClr val="C00000"/>
                </a:solidFill>
                <a:cs typeface="Times New Roman" pitchFamily="18" charset="0"/>
              </a:rPr>
              <a:t>from </a:t>
            </a:r>
            <a:r>
              <a:rPr lang="en-US" sz="2000" b="1" dirty="0" err="1" smtClean="0">
                <a:solidFill>
                  <a:srgbClr val="C00000"/>
                </a:solidFill>
                <a:cs typeface="Times New Roman" pitchFamily="18" charset="0"/>
              </a:rPr>
              <a:t>Darbandikhan</a:t>
            </a:r>
            <a:r>
              <a:rPr lang="en-US" sz="2000" b="1" dirty="0" smtClean="0">
                <a:solidFill>
                  <a:srgbClr val="C00000"/>
                </a:solidFill>
                <a:cs typeface="Times New Roman" pitchFamily="18" charset="0"/>
              </a:rPr>
              <a:t> lake.</a:t>
            </a:r>
            <a:endParaRPr lang="en-US" sz="2000" dirty="0" smtClean="0">
              <a:solidFill>
                <a:srgbClr val="C00000"/>
              </a:solidFill>
              <a:cs typeface="Times New Roman" pitchFamily="18" charset="0"/>
            </a:endParaRPr>
          </a:p>
          <a:p>
            <a:pPr>
              <a:tabLst>
                <a:tab pos="846138" algn="ctr"/>
                <a:tab pos="1692275" algn="r"/>
              </a:tabLst>
            </a:pPr>
            <a:endParaRPr lang="en-US" sz="2000" dirty="0">
              <a:solidFill>
                <a:srgbClr val="C00000"/>
              </a:solidFill>
              <a:cs typeface="Times New Roman" pitchFamily="18" charset="0"/>
            </a:endParaRPr>
          </a:p>
        </p:txBody>
      </p:sp>
    </p:spTree>
    <p:extLst>
      <p:ext uri="{BB962C8B-B14F-4D97-AF65-F5344CB8AC3E}">
        <p14:creationId xmlns:p14="http://schemas.microsoft.com/office/powerpoint/2010/main" val="25025902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Curves and Histograms</a:t>
            </a:r>
            <a:endParaRPr lang="en-US" b="1" dirty="0">
              <a:solidFill>
                <a:srgbClr val="FF0000"/>
              </a:solidFill>
            </a:endParaRPr>
          </a:p>
        </p:txBody>
      </p:sp>
      <p:sp>
        <p:nvSpPr>
          <p:cNvPr id="3" name="Content Placeholder 2"/>
          <p:cNvSpPr>
            <a:spLocks noGrp="1"/>
          </p:cNvSpPr>
          <p:nvPr>
            <p:ph idx="1"/>
          </p:nvPr>
        </p:nvSpPr>
        <p:spPr/>
        <p:txBody>
          <a:bodyPr/>
          <a:lstStyle/>
          <a:p>
            <a:pPr marL="0" indent="0" algn="r" rtl="1">
              <a:buNone/>
            </a:pPr>
            <a:r>
              <a:rPr lang="ar-IQ" dirty="0" smtClean="0"/>
              <a:t>تستخدم المنحيات (المخططات البيانية) والمدرجات التكرارية (الرسوم البيانية) لعرض البيانات الرقمية او النتائج المستحصلة من تحليلها بحيث يمكن ملاحظة المقارنات.</a:t>
            </a:r>
          </a:p>
          <a:p>
            <a:pPr marL="0" indent="0" algn="r" rtl="1">
              <a:buNone/>
            </a:pPr>
            <a:r>
              <a:rPr lang="ar-IQ" dirty="0" smtClean="0"/>
              <a:t>هذه المنحيات والمدرجات قد تفضل على الجداول لكونها تعطي تصورا مرئيا لتغير معلومة ما على المحور الراسي او الصادي نسبة الى التغير في معلومة اخرى على المحور الافقي او السيني.</a:t>
            </a:r>
            <a:endParaRPr lang="en-US" dirty="0"/>
          </a:p>
        </p:txBody>
      </p:sp>
    </p:spTree>
    <p:extLst>
      <p:ext uri="{BB962C8B-B14F-4D97-AF65-F5344CB8AC3E}">
        <p14:creationId xmlns:p14="http://schemas.microsoft.com/office/powerpoint/2010/main" val="40474700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Curves and Histograms</a:t>
            </a:r>
            <a:endParaRPr lang="en-US" b="1" dirty="0">
              <a:solidFill>
                <a:srgbClr val="FF0000"/>
              </a:solidFill>
            </a:endParaRPr>
          </a:p>
        </p:txBody>
      </p:sp>
      <p:sp>
        <p:nvSpPr>
          <p:cNvPr id="3" name="Content Placeholder 2"/>
          <p:cNvSpPr>
            <a:spLocks noGrp="1"/>
          </p:cNvSpPr>
          <p:nvPr>
            <p:ph idx="1"/>
          </p:nvPr>
        </p:nvSpPr>
        <p:spPr>
          <a:xfrm>
            <a:off x="457200" y="1600200"/>
            <a:ext cx="8229600" cy="5257800"/>
          </a:xfrm>
        </p:spPr>
        <p:txBody>
          <a:bodyPr>
            <a:normAutofit/>
          </a:bodyPr>
          <a:lstStyle/>
          <a:p>
            <a:pPr marL="0" indent="0" algn="r" rtl="1">
              <a:buNone/>
            </a:pPr>
            <a:endParaRPr lang="ar-IQ" dirty="0" smtClean="0">
              <a:cs typeface="Ali_K_Samik" pitchFamily="2" charset="-78"/>
            </a:endParaRPr>
          </a:p>
          <a:p>
            <a:pPr marL="0" indent="0" algn="r" rtl="1">
              <a:buNone/>
            </a:pPr>
            <a:r>
              <a:rPr lang="ar-IQ" dirty="0" smtClean="0">
                <a:cs typeface="Ali_K_Samik" pitchFamily="2" charset="-78"/>
              </a:rPr>
              <a:t>كيَرظ وهستؤطرامةكان بةكارديَت بؤ ثيَشاندانى داتاي ذمارةيى يان بؤ ئةو ئةنجامانةى لةشي كردنةوةي بةدةست كةوتووة كة بتوانريَ بةراوردةكان ببينريَ.</a:t>
            </a:r>
          </a:p>
          <a:p>
            <a:pPr marL="0" indent="0" algn="r" rtl="1">
              <a:buNone/>
            </a:pPr>
            <a:r>
              <a:rPr lang="ar-IQ" dirty="0">
                <a:cs typeface="Ali_K_Samik" pitchFamily="2" charset="-78"/>
              </a:rPr>
              <a:t>كيَرظ </a:t>
            </a:r>
            <a:r>
              <a:rPr lang="ar-IQ" dirty="0" smtClean="0">
                <a:cs typeface="Ali_K_Samik" pitchFamily="2" charset="-78"/>
              </a:rPr>
              <a:t>وهستؤطرامةكان باشترة لة خشتة ضونكة طؤرانكارييةكان بة شيَوةيةكي بينراو ثيَشان دةدات لةسةر هيَلى ئيَكس و واي .</a:t>
            </a:r>
            <a:endParaRPr lang="en-US" dirty="0"/>
          </a:p>
        </p:txBody>
      </p:sp>
    </p:spTree>
    <p:extLst>
      <p:ext uri="{BB962C8B-B14F-4D97-AF65-F5344CB8AC3E}">
        <p14:creationId xmlns:p14="http://schemas.microsoft.com/office/powerpoint/2010/main" val="34551027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a:lstStyle/>
          <a:p>
            <a:pPr marL="0" indent="0" algn="r" rtl="1">
              <a:buNone/>
            </a:pPr>
            <a:r>
              <a:rPr lang="ar-IQ" dirty="0" smtClean="0"/>
              <a:t>يرسم المنحي والمدرج التكراري باتباع الخطوات ذاتها المتبعة في رسم الخارطة. يتم تدريج المحورين الراسي والافقي بحيث يمكن تقدير قيمة كل نقطة في المخطط بشكل اولي.</a:t>
            </a:r>
          </a:p>
          <a:p>
            <a:pPr marL="0" indent="0" algn="r" rtl="1">
              <a:buNone/>
            </a:pPr>
            <a:r>
              <a:rPr lang="ar-IQ" dirty="0" smtClean="0"/>
              <a:t>يتم الوصل بين نقاط المخطط بخطوط او منحيات.</a:t>
            </a:r>
          </a:p>
          <a:p>
            <a:pPr marL="0" indent="0" algn="r" rtl="1">
              <a:buNone/>
            </a:pPr>
            <a:r>
              <a:rPr lang="ar-IQ" dirty="0" smtClean="0"/>
              <a:t>رقم المنحي او المدرج والتعريف فيطبع تحته مباشرة وليس فوقه. والترقيم يكون بحسب تسلسل الورود في المتن.</a:t>
            </a:r>
          </a:p>
          <a:p>
            <a:pPr marL="0" indent="0" algn="r" rtl="1">
              <a:buNone/>
            </a:pPr>
            <a:r>
              <a:rPr lang="ar-IQ" dirty="0" smtClean="0"/>
              <a:t>تقدم الحاسبات حاليا خدمات رائعة في مجال انشاء مختلف انواع المنحنيات والمدرجات </a:t>
            </a:r>
            <a:r>
              <a:rPr lang="en-US" dirty="0" smtClean="0"/>
              <a:t>Charts</a:t>
            </a:r>
            <a:r>
              <a:rPr lang="ar-IQ" dirty="0" smtClean="0"/>
              <a:t> التي تحتاجها الابحاث العلمية وذلك باستخدام برنامج </a:t>
            </a:r>
            <a:r>
              <a:rPr lang="en-US" dirty="0" smtClean="0"/>
              <a:t> Microsoft Excel</a:t>
            </a:r>
            <a:r>
              <a:rPr lang="ar-IQ" dirty="0"/>
              <a:t>.</a:t>
            </a:r>
            <a:endParaRPr lang="en-US" dirty="0"/>
          </a:p>
        </p:txBody>
      </p:sp>
    </p:spTree>
    <p:extLst>
      <p:ext uri="{BB962C8B-B14F-4D97-AF65-F5344CB8AC3E}">
        <p14:creationId xmlns:p14="http://schemas.microsoft.com/office/powerpoint/2010/main" val="10525062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a:normAutofit/>
          </a:bodyPr>
          <a:lstStyle/>
          <a:p>
            <a:pPr marL="0" indent="0" algn="r" rtl="1">
              <a:buNone/>
            </a:pPr>
            <a:r>
              <a:rPr lang="ar-IQ" dirty="0" smtClean="0">
                <a:cs typeface="Ali_K_Samik" pitchFamily="2" charset="-78"/>
              </a:rPr>
              <a:t>كيَرظ وهستؤطرامةكان ويَنةي بؤ دةكيَشريت بة ثةيرةوكردني هةمان هةنطاوةكاني  ويَنة كيَشانى نةخشة.  هةردوو هيَلى تةريب وستوني ريزدةكريَت بةشيَوةيةك  كة بتوانريَ بةهاي هةر خاليَك دياري بكريَت لة هيَلكاري بةشيَوةى يةكةمى.</a:t>
            </a:r>
          </a:p>
          <a:p>
            <a:pPr marL="0" indent="0" algn="r" rtl="1">
              <a:buNone/>
            </a:pPr>
            <a:r>
              <a:rPr lang="ar-IQ" dirty="0" smtClean="0">
                <a:cs typeface="Ali_K_Samik" pitchFamily="2" charset="-78"/>
              </a:rPr>
              <a:t>خالةكانى هيَلكاري ثيَكةوة  دةطةينريَت  بة كيَشانى هيَل يان كيَرظ .</a:t>
            </a:r>
          </a:p>
          <a:p>
            <a:pPr marL="0" indent="0" algn="r" rtl="1">
              <a:buNone/>
            </a:pPr>
            <a:r>
              <a:rPr lang="ar-IQ" dirty="0" smtClean="0">
                <a:cs typeface="Ali_K_Samik" pitchFamily="2" charset="-78"/>
              </a:rPr>
              <a:t>ذمارةو ناونيشانى </a:t>
            </a:r>
            <a:r>
              <a:rPr lang="ar-IQ" dirty="0">
                <a:cs typeface="Ali_K_Samik" pitchFamily="2" charset="-78"/>
              </a:rPr>
              <a:t>كيَرظ وهستؤطرامةكان </a:t>
            </a:r>
            <a:r>
              <a:rPr lang="ar-IQ" dirty="0" smtClean="0">
                <a:cs typeface="Ali_K_Samik" pitchFamily="2" charset="-78"/>
              </a:rPr>
              <a:t> راستةوخؤ لة ذيَرى دةنوسريَت نةك لة سةرةوةي. وة ريَزبة ندى ذمارة بة طويَرةي </a:t>
            </a:r>
            <a:r>
              <a:rPr lang="ar-IQ" dirty="0">
                <a:cs typeface="Ali_K_Samik" pitchFamily="2" charset="-78"/>
              </a:rPr>
              <a:t>ريَزبةندى</a:t>
            </a:r>
            <a:r>
              <a:rPr lang="ar-IQ" dirty="0" smtClean="0">
                <a:cs typeface="Ali_K_Samik" pitchFamily="2" charset="-78"/>
              </a:rPr>
              <a:t> هاتنى لة ناوةرؤك. </a:t>
            </a:r>
          </a:p>
          <a:p>
            <a:pPr marL="0" indent="0" algn="r" rtl="1">
              <a:buNone/>
            </a:pPr>
            <a:r>
              <a:rPr lang="ar-IQ" dirty="0" smtClean="0">
                <a:cs typeface="Ali_K_Samik" pitchFamily="2" charset="-78"/>
              </a:rPr>
              <a:t>كؤمثيوتةر  خزمةت طوزارييةكي بىَ ويَنة دةكات لة بواري دروست كردني جؤرةها لة كيَرظ وضارت كة ثيَويستة لة تويَذينةوة زانستيةكاند ا  بةبةكارهيَناني </a:t>
            </a:r>
            <a:r>
              <a:rPr lang="en-US" dirty="0"/>
              <a:t>Microsoft </a:t>
            </a:r>
            <a:r>
              <a:rPr lang="en-US" dirty="0" smtClean="0"/>
              <a:t>Excel</a:t>
            </a:r>
            <a:r>
              <a:rPr lang="ar-IQ" dirty="0" smtClean="0"/>
              <a:t>.</a:t>
            </a:r>
            <a:endParaRPr lang="ar-IQ" dirty="0" smtClean="0">
              <a:cs typeface="Ali_K_Samik" pitchFamily="2" charset="-78"/>
            </a:endParaRPr>
          </a:p>
          <a:p>
            <a:pPr marL="0" indent="0" algn="r" rtl="1">
              <a:buNone/>
            </a:pPr>
            <a:r>
              <a:rPr lang="ar-IQ" sz="2400" dirty="0" smtClean="0">
                <a:cs typeface="Ali_K_Samik" pitchFamily="2" charset="-78"/>
              </a:rPr>
              <a:t>  </a:t>
            </a:r>
            <a:endParaRPr lang="en-US" sz="2400" dirty="0">
              <a:cs typeface="Ali_K_Samik" pitchFamily="2" charset="-78"/>
            </a:endParaRPr>
          </a:p>
        </p:txBody>
      </p:sp>
    </p:spTree>
    <p:extLst>
      <p:ext uri="{BB962C8B-B14F-4D97-AF65-F5344CB8AC3E}">
        <p14:creationId xmlns:p14="http://schemas.microsoft.com/office/powerpoint/2010/main" val="38018299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532438"/>
            <a:ext cx="8229600" cy="1249362"/>
          </a:xfrm>
        </p:spPr>
        <p:txBody>
          <a:bodyPr>
            <a:normAutofit fontScale="90000"/>
          </a:bodyPr>
          <a:lstStyle/>
          <a:p>
            <a:r>
              <a:rPr lang="en-US" sz="2700" dirty="0">
                <a:latin typeface="Times New Roman" pitchFamily="18" charset="0"/>
                <a:cs typeface="Times New Roman" pitchFamily="18" charset="0"/>
              </a:rPr>
              <a:t>Figure (2): Mean values (µg. gm</a:t>
            </a:r>
            <a:r>
              <a:rPr lang="en-US" sz="2700" baseline="30000" dirty="0">
                <a:latin typeface="Times New Roman" pitchFamily="18" charset="0"/>
                <a:cs typeface="Times New Roman" pitchFamily="18" charset="0"/>
              </a:rPr>
              <a:t>-1</a:t>
            </a:r>
            <a:r>
              <a:rPr lang="en-US" sz="2700" dirty="0">
                <a:latin typeface="Times New Roman" pitchFamily="18" charset="0"/>
                <a:cs typeface="Times New Roman" pitchFamily="18" charset="0"/>
              </a:rPr>
              <a:t> dry weight) of </a:t>
            </a:r>
            <a:r>
              <a:rPr lang="en-US" sz="2700" dirty="0" err="1">
                <a:latin typeface="Times New Roman" pitchFamily="18" charset="0"/>
                <a:cs typeface="Times New Roman" pitchFamily="18" charset="0"/>
              </a:rPr>
              <a:t>Pb</a:t>
            </a:r>
            <a:r>
              <a:rPr lang="en-US" sz="2700" dirty="0">
                <a:latin typeface="Times New Roman" pitchFamily="18" charset="0"/>
                <a:cs typeface="Times New Roman" pitchFamily="18" charset="0"/>
              </a:rPr>
              <a:t> in </a:t>
            </a:r>
            <a:r>
              <a:rPr lang="en-US" sz="2700" dirty="0" smtClean="0">
                <a:latin typeface="Times New Roman" pitchFamily="18" charset="0"/>
                <a:cs typeface="Times New Roman" pitchFamily="18" charset="0"/>
              </a:rPr>
              <a:t>various organs of </a:t>
            </a:r>
            <a:r>
              <a:rPr lang="en-US" sz="2700" i="1" dirty="0" err="1" smtClean="0">
                <a:latin typeface="Times New Roman" pitchFamily="18" charset="0"/>
                <a:cs typeface="Times New Roman" pitchFamily="18" charset="0"/>
              </a:rPr>
              <a:t>Barbus</a:t>
            </a:r>
            <a:r>
              <a:rPr lang="en-US" sz="2700" i="1" dirty="0" smtClean="0">
                <a:latin typeface="Times New Roman" pitchFamily="18" charset="0"/>
                <a:cs typeface="Times New Roman" pitchFamily="18" charset="0"/>
              </a:rPr>
              <a:t> </a:t>
            </a:r>
            <a:r>
              <a:rPr lang="en-US" sz="2700" i="1" dirty="0" err="1">
                <a:latin typeface="Times New Roman" pitchFamily="18" charset="0"/>
                <a:cs typeface="Times New Roman" pitchFamily="18" charset="0"/>
              </a:rPr>
              <a:t>luteus</a:t>
            </a:r>
            <a:r>
              <a:rPr lang="en-US" sz="2700" i="1" dirty="0">
                <a:latin typeface="Times New Roman" pitchFamily="18" charset="0"/>
                <a:cs typeface="Times New Roman" pitchFamily="18" charset="0"/>
              </a:rPr>
              <a:t> </a:t>
            </a:r>
            <a:r>
              <a:rPr lang="en-US" sz="2700" dirty="0">
                <a:latin typeface="Times New Roman" pitchFamily="18" charset="0"/>
                <a:cs typeface="Times New Roman" pitchFamily="18" charset="0"/>
              </a:rPr>
              <a:t>and </a:t>
            </a:r>
            <a:r>
              <a:rPr lang="en-US" sz="2700" i="1" dirty="0" err="1">
                <a:latin typeface="Times New Roman" pitchFamily="18" charset="0"/>
                <a:cs typeface="Times New Roman" pitchFamily="18" charset="0"/>
              </a:rPr>
              <a:t>Cyprinion</a:t>
            </a:r>
            <a:r>
              <a:rPr lang="en-US" sz="2700" i="1" dirty="0">
                <a:latin typeface="Times New Roman" pitchFamily="18" charset="0"/>
                <a:cs typeface="Times New Roman" pitchFamily="18" charset="0"/>
              </a:rPr>
              <a:t> </a:t>
            </a:r>
            <a:r>
              <a:rPr lang="en-US" sz="2700" i="1" dirty="0" err="1">
                <a:latin typeface="Times New Roman" pitchFamily="18" charset="0"/>
                <a:cs typeface="Times New Roman" pitchFamily="18" charset="0"/>
              </a:rPr>
              <a:t>macrostomum</a:t>
            </a:r>
            <a:r>
              <a:rPr lang="en-US" sz="2700" dirty="0">
                <a:latin typeface="Times New Roman" pitchFamily="18" charset="0"/>
                <a:cs typeface="Times New Roman" pitchFamily="18" charset="0"/>
              </a:rPr>
              <a:t>.</a:t>
            </a:r>
            <a:r>
              <a:rPr lang="en-US" dirty="0"/>
              <a:t/>
            </a:r>
            <a:br>
              <a:rPr lang="en-US" dirty="0"/>
            </a:br>
            <a:endParaRPr lang="en-U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16681" y="316865"/>
            <a:ext cx="7412919" cy="5127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365946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5821363"/>
          </a:xfrm>
        </p:spPr>
        <p:txBody>
          <a:bodyPr>
            <a:normAutofit fontScale="92500" lnSpcReduction="20000"/>
          </a:bodyPr>
          <a:lstStyle/>
          <a:p>
            <a:pPr marL="0" indent="0" algn="r" rtl="1">
              <a:buNone/>
            </a:pPr>
            <a:r>
              <a:rPr lang="ar-IQ" dirty="0" smtClean="0"/>
              <a:t>تكتب النتائج بشكل جمل قصيرة وواضحة، او على شكل جداول </a:t>
            </a:r>
            <a:r>
              <a:rPr lang="en-US" dirty="0" smtClean="0"/>
              <a:t>Tables</a:t>
            </a:r>
            <a:r>
              <a:rPr lang="ar-IQ" dirty="0" smtClean="0"/>
              <a:t> او اشكال </a:t>
            </a:r>
            <a:r>
              <a:rPr lang="en-US" dirty="0" smtClean="0"/>
              <a:t>Figures</a:t>
            </a:r>
            <a:r>
              <a:rPr lang="ar-IQ" dirty="0" smtClean="0"/>
              <a:t> متضمنا من</a:t>
            </a:r>
            <a:r>
              <a:rPr lang="ar-SA" dirty="0" smtClean="0"/>
              <a:t>ح</a:t>
            </a:r>
            <a:r>
              <a:rPr lang="ar-IQ" dirty="0" smtClean="0"/>
              <a:t>نيات </a:t>
            </a:r>
            <a:r>
              <a:rPr lang="en-US" dirty="0" smtClean="0"/>
              <a:t>Curves</a:t>
            </a:r>
            <a:r>
              <a:rPr lang="ar-IQ" dirty="0" smtClean="0"/>
              <a:t> او مدرجات تكرارية </a:t>
            </a:r>
            <a:r>
              <a:rPr lang="en-US" dirty="0" smtClean="0"/>
              <a:t>Histograms</a:t>
            </a:r>
            <a:r>
              <a:rPr lang="ar-IQ" dirty="0" smtClean="0"/>
              <a:t> او صور فوتوغرافية </a:t>
            </a:r>
            <a:r>
              <a:rPr lang="en-US" dirty="0" smtClean="0"/>
              <a:t>Photographs</a:t>
            </a:r>
            <a:r>
              <a:rPr lang="ar-IQ" dirty="0" smtClean="0"/>
              <a:t> او رسوم يدوية او الرسم بكاميرا لوسيدا</a:t>
            </a:r>
            <a:r>
              <a:rPr lang="en-US" dirty="0" smtClean="0"/>
              <a:t>Lucida drawing</a:t>
            </a:r>
            <a:r>
              <a:rPr lang="ar-IQ" dirty="0" smtClean="0"/>
              <a:t>.</a:t>
            </a:r>
          </a:p>
          <a:p>
            <a:pPr marL="0" indent="0" algn="r" rtl="1">
              <a:buNone/>
            </a:pPr>
            <a:r>
              <a:rPr lang="ar-IQ" dirty="0" smtClean="0"/>
              <a:t>ولا </a:t>
            </a:r>
            <a:r>
              <a:rPr lang="ar-IQ" dirty="0" smtClean="0"/>
              <a:t>يجوز تدوين نتيجة واحدة بشكلين او اكثر من اشكال كما يفعل الكثير في الرسائل والاطاريح المحلية.</a:t>
            </a:r>
          </a:p>
          <a:p>
            <a:pPr marL="0" indent="0" algn="r" rtl="1">
              <a:buNone/>
            </a:pPr>
            <a:r>
              <a:rPr lang="ar-IQ" dirty="0" smtClean="0"/>
              <a:t>ويشار </a:t>
            </a:r>
            <a:r>
              <a:rPr lang="ar-IQ" dirty="0" smtClean="0"/>
              <a:t>للنتائج باسلوب او صيغة الماضي. </a:t>
            </a:r>
            <a:endParaRPr lang="en-US" dirty="0" smtClean="0"/>
          </a:p>
          <a:p>
            <a:pPr marL="0" indent="0" algn="r" rtl="1">
              <a:buNone/>
            </a:pPr>
            <a:r>
              <a:rPr lang="ar-IQ" dirty="0">
                <a:cs typeface="Ali_K_Samik" pitchFamily="2" charset="-78"/>
              </a:rPr>
              <a:t>ئةنجامةكان بة شيَوازى رستةى كورت و روون دةنوسريَت ، يان بة شيَوةى خشتة </a:t>
            </a:r>
            <a:r>
              <a:rPr lang="en-US" dirty="0"/>
              <a:t>Tables</a:t>
            </a:r>
            <a:r>
              <a:rPr lang="ar-IQ" dirty="0"/>
              <a:t> </a:t>
            </a:r>
            <a:r>
              <a:rPr lang="ar-IQ" dirty="0">
                <a:cs typeface="Ali_K_Samik" pitchFamily="2" charset="-78"/>
              </a:rPr>
              <a:t>و ويَنة</a:t>
            </a:r>
            <a:r>
              <a:rPr lang="en-US" dirty="0"/>
              <a:t>Figures</a:t>
            </a:r>
            <a:r>
              <a:rPr lang="ar-IQ" dirty="0">
                <a:cs typeface="Ali_K_Samik" pitchFamily="2" charset="-78"/>
              </a:rPr>
              <a:t>   كة كةوانةيى </a:t>
            </a:r>
            <a:r>
              <a:rPr lang="en-US" dirty="0"/>
              <a:t>Curves</a:t>
            </a:r>
            <a:r>
              <a:rPr lang="ar-IQ" dirty="0"/>
              <a:t> </a:t>
            </a:r>
            <a:r>
              <a:rPr lang="ar-IQ" dirty="0">
                <a:cs typeface="Ali_K_Samik" pitchFamily="2" charset="-78"/>
              </a:rPr>
              <a:t>وهستؤطرام</a:t>
            </a:r>
            <a:r>
              <a:rPr lang="ar-IQ" dirty="0"/>
              <a:t> </a:t>
            </a:r>
            <a:r>
              <a:rPr lang="en-US" dirty="0"/>
              <a:t>Histograms</a:t>
            </a:r>
            <a:r>
              <a:rPr lang="ar-IQ" dirty="0"/>
              <a:t> </a:t>
            </a:r>
            <a:r>
              <a:rPr lang="ar-IQ" dirty="0">
                <a:cs typeface="Ali_K_Samik" pitchFamily="2" charset="-78"/>
              </a:rPr>
              <a:t>و ويَنةى فؤتؤطرافى </a:t>
            </a:r>
            <a:r>
              <a:rPr lang="en-US" dirty="0"/>
              <a:t>Photographs</a:t>
            </a:r>
            <a:r>
              <a:rPr lang="ar-IQ" dirty="0"/>
              <a:t> </a:t>
            </a:r>
            <a:r>
              <a:rPr lang="ar-IQ" dirty="0">
                <a:cs typeface="Ali_K_Samik" pitchFamily="2" charset="-78"/>
              </a:rPr>
              <a:t>و ويَنةى دةستى وة ويَنة بة كاميراى لؤسيدا </a:t>
            </a:r>
            <a:r>
              <a:rPr lang="en-US" dirty="0"/>
              <a:t>Lucida drawing</a:t>
            </a:r>
            <a:r>
              <a:rPr lang="ar-IQ" dirty="0">
                <a:cs typeface="Ali_K_Samik" pitchFamily="2" charset="-78"/>
              </a:rPr>
              <a:t>دةطريَتةوة .</a:t>
            </a:r>
          </a:p>
          <a:p>
            <a:pPr marL="0" indent="0" algn="r" rtl="1">
              <a:buNone/>
            </a:pPr>
            <a:r>
              <a:rPr lang="ar-IQ" dirty="0">
                <a:cs typeface="Ali_K_Samik" pitchFamily="2" charset="-78"/>
              </a:rPr>
              <a:t>وة نابيَت ئةنجاميَك بة دوو شيَوة دةرببريَت هةروةك  لة زؤرينةي نامةو تيَزةكانى ناوخؤ دةنوسريَت.</a:t>
            </a:r>
          </a:p>
          <a:p>
            <a:pPr marL="0" indent="0" algn="r" rtl="1">
              <a:buNone/>
            </a:pPr>
            <a:r>
              <a:rPr lang="ar-IQ" dirty="0">
                <a:cs typeface="Ali_K_Samik" pitchFamily="2" charset="-78"/>
              </a:rPr>
              <a:t>وة دةبيَت ئةنجامةكان بة شيَوةى رابردوو بنوسريَت.</a:t>
            </a:r>
            <a:endParaRPr lang="en-US" dirty="0">
              <a:cs typeface="Ali_K_Samik" pitchFamily="2" charset="-78"/>
            </a:endParaRPr>
          </a:p>
          <a:p>
            <a:pPr marL="0" indent="0" algn="r" rtl="1">
              <a:buNone/>
            </a:pPr>
            <a:endParaRPr lang="en-US" dirty="0"/>
          </a:p>
        </p:txBody>
      </p:sp>
    </p:spTree>
    <p:extLst>
      <p:ext uri="{BB962C8B-B14F-4D97-AF65-F5344CB8AC3E}">
        <p14:creationId xmlns:p14="http://schemas.microsoft.com/office/powerpoint/2010/main" val="42605845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3069" y="838200"/>
            <a:ext cx="8788859" cy="541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896418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IQ" b="1" dirty="0" smtClean="0">
                <a:solidFill>
                  <a:srgbClr val="FF0000"/>
                </a:solidFill>
              </a:rPr>
              <a:t>الصور التوضيحية </a:t>
            </a:r>
            <a:r>
              <a:rPr lang="en-US" b="1" dirty="0" smtClean="0">
                <a:solidFill>
                  <a:srgbClr val="FF0000"/>
                </a:solidFill>
              </a:rPr>
              <a:t>Illustrations</a:t>
            </a:r>
            <a:r>
              <a:rPr lang="ar-IQ" dirty="0" smtClean="0"/>
              <a:t> </a:t>
            </a:r>
            <a:endParaRPr lang="en-US" dirty="0"/>
          </a:p>
        </p:txBody>
      </p:sp>
      <p:sp>
        <p:nvSpPr>
          <p:cNvPr id="3" name="Content Placeholder 2"/>
          <p:cNvSpPr>
            <a:spLocks noGrp="1"/>
          </p:cNvSpPr>
          <p:nvPr>
            <p:ph idx="1"/>
          </p:nvPr>
        </p:nvSpPr>
        <p:spPr/>
        <p:txBody>
          <a:bodyPr>
            <a:normAutofit fontScale="92500" lnSpcReduction="10000"/>
          </a:bodyPr>
          <a:lstStyle/>
          <a:p>
            <a:pPr marL="0" indent="0" algn="r" rtl="1">
              <a:buNone/>
            </a:pPr>
            <a:r>
              <a:rPr lang="ar-IQ" dirty="0" smtClean="0"/>
              <a:t>تشمل الصور التوصيحية الرسوم اليدوية </a:t>
            </a:r>
            <a:r>
              <a:rPr lang="en-US" dirty="0" smtClean="0"/>
              <a:t>Hand drawing</a:t>
            </a:r>
            <a:r>
              <a:rPr lang="ar-IQ" dirty="0" smtClean="0"/>
              <a:t> والصور الفوتوغرافية </a:t>
            </a:r>
            <a:r>
              <a:rPr lang="en-US" dirty="0" smtClean="0"/>
              <a:t>Photographs</a:t>
            </a:r>
            <a:r>
              <a:rPr lang="ar-IQ" dirty="0" smtClean="0"/>
              <a:t> والصور الفوتوغرافية المجهرية </a:t>
            </a:r>
            <a:r>
              <a:rPr lang="en-US" dirty="0" smtClean="0"/>
              <a:t>Microphotographs</a:t>
            </a:r>
            <a:r>
              <a:rPr lang="ar-IQ" dirty="0" smtClean="0"/>
              <a:t> وغيرها من الامور اللازمة.</a:t>
            </a:r>
          </a:p>
          <a:p>
            <a:pPr marL="0" indent="0" algn="r" rtl="1">
              <a:buNone/>
            </a:pPr>
            <a:r>
              <a:rPr lang="ar-IQ" dirty="0" smtClean="0"/>
              <a:t>الرسوم اليدوية مفضلة على الصور الفوتوغرافية ولا سيما في توضيح الاجزاء الدقيقة من المرسوم. وترسم بالحبر الاسود الصيني، ويجب تثبيت الابعاد الحقيقية للشيء المرسوم والذي قد يرسم بابعاد اصغر من ابعاده الحقيقية اذا كان كبيرا او قد ترسم مساويا لابعاده الحقيقية ان كان صغيرا او يرسم بابعاد اكبر من ابعاده الحقيقية ان كان مجهريا. لذا على الباحث ان يبين على الرسم مدى التكبير او التصغير لتتضح الابعاد الحقيقية للشيء المرسوم.</a:t>
            </a:r>
          </a:p>
          <a:p>
            <a:pPr marL="0" indent="0" algn="r" rtl="1">
              <a:buNone/>
            </a:pPr>
            <a:endParaRPr lang="en-US" dirty="0"/>
          </a:p>
        </p:txBody>
      </p:sp>
    </p:spTree>
    <p:extLst>
      <p:ext uri="{BB962C8B-B14F-4D97-AF65-F5344CB8AC3E}">
        <p14:creationId xmlns:p14="http://schemas.microsoft.com/office/powerpoint/2010/main" val="19415807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IQ" b="1" dirty="0" smtClean="0">
                <a:solidFill>
                  <a:srgbClr val="FF0000"/>
                </a:solidFill>
                <a:cs typeface="Ali_K_Samik" pitchFamily="2" charset="-78"/>
              </a:rPr>
              <a:t>ويَنةي شيكراوةكان </a:t>
            </a:r>
            <a:r>
              <a:rPr lang="en-US" b="1" dirty="0" smtClean="0">
                <a:solidFill>
                  <a:srgbClr val="FF0000"/>
                </a:solidFill>
              </a:rPr>
              <a:t>Illustrations</a:t>
            </a:r>
            <a:r>
              <a:rPr lang="ar-IQ" dirty="0" smtClean="0"/>
              <a:t> </a:t>
            </a:r>
            <a:endParaRPr lang="en-US" dirty="0"/>
          </a:p>
        </p:txBody>
      </p:sp>
      <p:sp>
        <p:nvSpPr>
          <p:cNvPr id="3" name="Content Placeholder 2"/>
          <p:cNvSpPr>
            <a:spLocks noGrp="1"/>
          </p:cNvSpPr>
          <p:nvPr>
            <p:ph idx="1"/>
          </p:nvPr>
        </p:nvSpPr>
        <p:spPr>
          <a:xfrm>
            <a:off x="457200" y="1219200"/>
            <a:ext cx="8229600" cy="4754563"/>
          </a:xfrm>
        </p:spPr>
        <p:txBody>
          <a:bodyPr>
            <a:noAutofit/>
          </a:bodyPr>
          <a:lstStyle/>
          <a:p>
            <a:pPr marL="0" indent="0" algn="r" rtl="1">
              <a:buNone/>
            </a:pPr>
            <a:r>
              <a:rPr lang="ar-IQ" dirty="0" smtClean="0">
                <a:cs typeface="Ali_K_Samik" pitchFamily="2" charset="-78"/>
              </a:rPr>
              <a:t>ويَنة شيكراوةكان هةموو ويَنةي دةست </a:t>
            </a:r>
            <a:r>
              <a:rPr lang="en-US" dirty="0" smtClean="0">
                <a:cs typeface="Ali_K_Samik" pitchFamily="2" charset="-78"/>
              </a:rPr>
              <a:t>Hand </a:t>
            </a:r>
            <a:r>
              <a:rPr lang="en-US" dirty="0">
                <a:cs typeface="Ali_K_Samik" pitchFamily="2" charset="-78"/>
              </a:rPr>
              <a:t>drawing</a:t>
            </a:r>
            <a:r>
              <a:rPr lang="ar-IQ" dirty="0">
                <a:cs typeface="Ali_K_Samik" pitchFamily="2" charset="-78"/>
              </a:rPr>
              <a:t>  </a:t>
            </a:r>
            <a:r>
              <a:rPr lang="ar-IQ" dirty="0" smtClean="0">
                <a:cs typeface="Ali_K_Samik" pitchFamily="2" charset="-78"/>
              </a:rPr>
              <a:t>وويَنةي فؤتؤطرافي </a:t>
            </a:r>
            <a:r>
              <a:rPr lang="en-US" dirty="0">
                <a:cs typeface="Ali_K_Samik" pitchFamily="2" charset="-78"/>
              </a:rPr>
              <a:t>Photographs</a:t>
            </a:r>
            <a:r>
              <a:rPr lang="ar-IQ" dirty="0">
                <a:cs typeface="Ali_K_Samik" pitchFamily="2" charset="-78"/>
              </a:rPr>
              <a:t> و ويَنةي </a:t>
            </a:r>
            <a:r>
              <a:rPr lang="ar-IQ" dirty="0" smtClean="0">
                <a:cs typeface="Ali_K_Samik" pitchFamily="2" charset="-78"/>
              </a:rPr>
              <a:t>فؤتؤطرافي ووردبين </a:t>
            </a:r>
            <a:r>
              <a:rPr lang="en-US" dirty="0">
                <a:cs typeface="Ali_K_Samik" pitchFamily="2" charset="-78"/>
              </a:rPr>
              <a:t>Microphotographs</a:t>
            </a:r>
            <a:r>
              <a:rPr lang="ar-IQ" dirty="0" smtClean="0">
                <a:cs typeface="Ali_K_Samik" pitchFamily="2" charset="-78"/>
              </a:rPr>
              <a:t>وهي تر دةطريَتةوة. </a:t>
            </a:r>
          </a:p>
          <a:p>
            <a:pPr marL="0" indent="0" algn="r" rtl="1">
              <a:buNone/>
            </a:pPr>
            <a:r>
              <a:rPr lang="ar-IQ" dirty="0">
                <a:cs typeface="Ali_K_Samik" pitchFamily="2" charset="-78"/>
              </a:rPr>
              <a:t>ويَنةي </a:t>
            </a:r>
            <a:r>
              <a:rPr lang="ar-IQ" dirty="0" smtClean="0">
                <a:cs typeface="Ali_K_Samik" pitchFamily="2" charset="-78"/>
              </a:rPr>
              <a:t>دةست باشترة لة </a:t>
            </a:r>
            <a:r>
              <a:rPr lang="ar-IQ" dirty="0">
                <a:cs typeface="Ali_K_Samik" pitchFamily="2" charset="-78"/>
              </a:rPr>
              <a:t>ويَنةي دةست ويَنةي فؤتؤطرافي </a:t>
            </a:r>
            <a:r>
              <a:rPr lang="ar-IQ" dirty="0" smtClean="0">
                <a:cs typeface="Ali_K_Samik" pitchFamily="2" charset="-78"/>
              </a:rPr>
              <a:t>تةنانةت بؤ شي كردنةوةى بةشي ووردي ويَنةكان. وة بة مورةكةبي رةشى ضيني دةكيَشريَت  وة دةبيَت رووبةرة راستةقينةكان دياري بكريَت لةسةر ويَنةكيَشراوةكة كة لةوانةية بةبضووكتر بكيَشريَت لة رووبةري راستةقينةكةي ئةطةر بيَت وطةورة بوو يان بةهةمان قةبارة يان ئةطةر بضووك بيَت بة شيَوةيةكي طةورةتر دةكيَشريَت.</a:t>
            </a:r>
          </a:p>
          <a:p>
            <a:pPr marL="0" indent="0" algn="r" rtl="1">
              <a:buNone/>
            </a:pPr>
            <a:r>
              <a:rPr lang="ar-IQ" dirty="0" smtClean="0">
                <a:cs typeface="Ali_K_Samik" pitchFamily="2" charset="-78"/>
              </a:rPr>
              <a:t>بؤية تويَذةر دةبيَت  لةسةر ويَنةكةدياري بكات  كة ضةندى  لة ويَنةكة طةورة  يان بضووك كردووة  .</a:t>
            </a:r>
            <a:endParaRPr lang="en-US" dirty="0">
              <a:cs typeface="Ali_K_Samik" pitchFamily="2" charset="-78"/>
            </a:endParaRPr>
          </a:p>
        </p:txBody>
      </p:sp>
    </p:spTree>
    <p:extLst>
      <p:ext uri="{BB962C8B-B14F-4D97-AF65-F5344CB8AC3E}">
        <p14:creationId xmlns:p14="http://schemas.microsoft.com/office/powerpoint/2010/main" val="12131256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marL="0" indent="0" algn="r" rtl="1">
              <a:buNone/>
            </a:pPr>
            <a:r>
              <a:rPr lang="ar-IQ" dirty="0" smtClean="0"/>
              <a:t>يكون التعريف بالابعاد الحقيقية برسم خط افقي او عمودي بجانب الرسم او تحته او فوقه ويحدد طول ذلك الخط اما بكتابته فوق ذلك الخط او بجانبه او تحته.</a:t>
            </a:r>
          </a:p>
          <a:p>
            <a:pPr marL="0" indent="0" algn="r" rtl="1">
              <a:buNone/>
            </a:pPr>
            <a:r>
              <a:rPr lang="ar-IQ" dirty="0" smtClean="0"/>
              <a:t>عندما تصغر الصورة او تكبر عند طبعها فان ذلك الخط سوف تصغر او تكبر معها بنفس النسب.</a:t>
            </a:r>
          </a:p>
          <a:p>
            <a:pPr marL="0" indent="0" algn="r" rtl="1">
              <a:buNone/>
            </a:pPr>
            <a:endParaRPr lang="ar-IQ" dirty="0"/>
          </a:p>
          <a:p>
            <a:pPr marL="0" indent="0" algn="r" rtl="1">
              <a:buNone/>
            </a:pPr>
            <a:r>
              <a:rPr lang="ar-IQ" dirty="0" smtClean="0"/>
              <a:t>اما الصور الفوتوغرافية فاما توضح تكبيرها بنفس الطريقة او بوضع قوة تكبيرها.</a:t>
            </a:r>
            <a:endParaRPr lang="en-US" dirty="0"/>
          </a:p>
        </p:txBody>
      </p:sp>
    </p:spTree>
    <p:extLst>
      <p:ext uri="{BB962C8B-B14F-4D97-AF65-F5344CB8AC3E}">
        <p14:creationId xmlns:p14="http://schemas.microsoft.com/office/powerpoint/2010/main" val="168297453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gn="r" rtl="1"/>
            <a:endParaRPr lang="ar-IQ" dirty="0"/>
          </a:p>
          <a:p>
            <a:pPr algn="r" rtl="1"/>
            <a:r>
              <a:rPr lang="ar-IQ" dirty="0" smtClean="0">
                <a:cs typeface="Ali_K_Samik" pitchFamily="2" charset="-78"/>
              </a:rPr>
              <a:t>رووبةرة راستةقينةكان  دياري دةكريَت بة كيَشاني هيَليَكى تةريب يان ستووني لة تةنيشت  ويَنة يان لة ذيَري يان لة سةرةوةي  وة دريَذايي هيَلةكة يان بة نوسيني  لة سةرةوةي هيَلةكة يان  لة لاي  تةنيشتةوة يان لة ذيَرةوة. </a:t>
            </a:r>
          </a:p>
          <a:p>
            <a:pPr algn="r" rtl="1"/>
            <a:r>
              <a:rPr lang="ar-IQ" dirty="0" smtClean="0">
                <a:cs typeface="Ali_K_Samik" pitchFamily="2" charset="-78"/>
              </a:rPr>
              <a:t>كاتيَ ويَنةكة بضووك  يان طةورة دةكريَت  لة كاتي ضاث كردنيدا ئةوا ئةو هيَلة لةطةلي بضووك وطةورة دةبيَت  بةهةمان ريَذة.</a:t>
            </a:r>
          </a:p>
          <a:p>
            <a:pPr algn="r" rtl="1"/>
            <a:r>
              <a:rPr lang="ar-IQ" dirty="0" smtClean="0">
                <a:cs typeface="Ali_K_Samik" pitchFamily="2" charset="-78"/>
              </a:rPr>
              <a:t>بةلام ويَنةى فؤتؤطرافي بةهةمان شيَوة  طةورةكردني روون دةكريَتةوة  يان  هيَزي طةورة كردنى دادةنريَت. </a:t>
            </a:r>
          </a:p>
          <a:p>
            <a:pPr algn="r" rtl="1"/>
            <a:endParaRPr lang="en-US" dirty="0">
              <a:cs typeface="Ali_K_Samik" pitchFamily="2" charset="-78"/>
            </a:endParaRPr>
          </a:p>
        </p:txBody>
      </p:sp>
    </p:spTree>
    <p:extLst>
      <p:ext uri="{BB962C8B-B14F-4D97-AF65-F5344CB8AC3E}">
        <p14:creationId xmlns:p14="http://schemas.microsoft.com/office/powerpoint/2010/main" val="29581824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638800"/>
            <a:ext cx="8229600" cy="1143000"/>
          </a:xfrm>
        </p:spPr>
        <p:txBody>
          <a:bodyPr>
            <a:noAutofit/>
          </a:bodyPr>
          <a:lstStyle/>
          <a:p>
            <a:r>
              <a:rPr lang="en-US" sz="2800" b="1" dirty="0"/>
              <a:t>Fig. </a:t>
            </a:r>
            <a:r>
              <a:rPr lang="en-US" sz="2800" b="1" dirty="0" smtClean="0"/>
              <a:t>(3): </a:t>
            </a:r>
            <a:r>
              <a:rPr lang="en-US" sz="2800" i="1" dirty="0" err="1"/>
              <a:t>Diplostomum</a:t>
            </a:r>
            <a:r>
              <a:rPr lang="en-US" sz="2800" i="1" dirty="0"/>
              <a:t> </a:t>
            </a:r>
            <a:r>
              <a:rPr lang="en-US" sz="2800" i="1" dirty="0" err="1"/>
              <a:t>spathaceum</a:t>
            </a:r>
            <a:r>
              <a:rPr lang="en-US" sz="2800" dirty="0"/>
              <a:t>.</a:t>
            </a:r>
            <a:br>
              <a:rPr lang="en-US" sz="2800" dirty="0"/>
            </a:br>
            <a:r>
              <a:rPr lang="en-US" sz="2800" b="1" dirty="0"/>
              <a:t>A- </a:t>
            </a:r>
            <a:r>
              <a:rPr lang="en-US" sz="2800" dirty="0"/>
              <a:t>Photomicrograph (150X).</a:t>
            </a:r>
            <a:r>
              <a:rPr lang="en-US" sz="2800" b="1" dirty="0"/>
              <a:t> B- </a:t>
            </a:r>
            <a:r>
              <a:rPr lang="en-US" sz="2800" dirty="0"/>
              <a:t>Camera </a:t>
            </a:r>
            <a:r>
              <a:rPr lang="en-US" sz="2800" dirty="0" err="1"/>
              <a:t>lucida</a:t>
            </a:r>
            <a:r>
              <a:rPr lang="en-US" sz="2800" dirty="0"/>
              <a:t> drawing.</a:t>
            </a:r>
          </a:p>
        </p:txBody>
      </p:sp>
      <p:pic>
        <p:nvPicPr>
          <p:cNvPr id="3075"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97658" y="228600"/>
            <a:ext cx="6979542" cy="52636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2999203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IQ" b="1" dirty="0" smtClean="0">
                <a:solidFill>
                  <a:srgbClr val="FF0000"/>
                </a:solidFill>
              </a:rPr>
              <a:t>المناقشة </a:t>
            </a:r>
            <a:r>
              <a:rPr lang="en-US" b="1" dirty="0" smtClean="0">
                <a:solidFill>
                  <a:srgbClr val="FF0000"/>
                </a:solidFill>
              </a:rPr>
              <a:t>Discussion</a:t>
            </a:r>
            <a:endParaRPr lang="en-US" b="1" dirty="0">
              <a:solidFill>
                <a:srgbClr val="FF0000"/>
              </a:solidFill>
            </a:endParaRPr>
          </a:p>
        </p:txBody>
      </p:sp>
      <p:sp>
        <p:nvSpPr>
          <p:cNvPr id="3" name="Content Placeholder 2"/>
          <p:cNvSpPr>
            <a:spLocks noGrp="1"/>
          </p:cNvSpPr>
          <p:nvPr>
            <p:ph idx="1"/>
          </p:nvPr>
        </p:nvSpPr>
        <p:spPr/>
        <p:txBody>
          <a:bodyPr>
            <a:normAutofit fontScale="92500"/>
          </a:bodyPr>
          <a:lstStyle/>
          <a:p>
            <a:pPr marL="0" indent="0" algn="r" rtl="1">
              <a:buNone/>
            </a:pPr>
            <a:r>
              <a:rPr lang="ar-IQ" dirty="0" smtClean="0"/>
              <a:t>يعد باب المناقشة روح البحث وجوهره، او بعبارة اخرى العمود الفقري له. حيث ان المناقشة هي اهم اقسام البحث اذ ان اي البحث علمي يخلو منه لا يصلح للنشر، ويعد تقريرا علميا اعتياديا.</a:t>
            </a:r>
          </a:p>
          <a:p>
            <a:pPr marL="0" indent="0" algn="r" rtl="1">
              <a:buNone/>
            </a:pPr>
            <a:r>
              <a:rPr lang="ar-IQ" dirty="0" smtClean="0"/>
              <a:t>في هذا الباب يقارن الباحث نتائج بحثه بنتائج باحثين اخرين بحثوا الموضوع نفسه، او موضوعا قريبا منه، ويقوم نتائجه على ضوء تلك المقارنة، فاما ان تتفق نتائجه مع نتائج من سبقه او تخالفها. وفي الحالة الاخيرة على الباحث ان يجد مبررات وتفسيرات مقبولة لهذه المخالفة وذلك من خلال الاستعانة بالمصادر العلمية المختلفة.</a:t>
            </a:r>
          </a:p>
          <a:p>
            <a:pPr marL="0" indent="0" algn="r" rtl="1">
              <a:buNone/>
            </a:pPr>
            <a:endParaRPr lang="en-US" dirty="0"/>
          </a:p>
        </p:txBody>
      </p:sp>
    </p:spTree>
    <p:extLst>
      <p:ext uri="{BB962C8B-B14F-4D97-AF65-F5344CB8AC3E}">
        <p14:creationId xmlns:p14="http://schemas.microsoft.com/office/powerpoint/2010/main" val="25449685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IQ" b="1" dirty="0" smtClean="0">
                <a:solidFill>
                  <a:srgbClr val="FF0000"/>
                </a:solidFill>
                <a:cs typeface="Ali_K_Samik" pitchFamily="2" charset="-78"/>
              </a:rPr>
              <a:t>تاوتوىَ </a:t>
            </a:r>
            <a:r>
              <a:rPr lang="en-US" b="1" dirty="0" smtClean="0">
                <a:solidFill>
                  <a:srgbClr val="FF0000"/>
                </a:solidFill>
              </a:rPr>
              <a:t>Discussion</a:t>
            </a:r>
            <a:endParaRPr lang="en-US" b="1" dirty="0">
              <a:solidFill>
                <a:srgbClr val="FF0000"/>
              </a:solidFill>
            </a:endParaRPr>
          </a:p>
        </p:txBody>
      </p:sp>
      <p:sp>
        <p:nvSpPr>
          <p:cNvPr id="3" name="Content Placeholder 2"/>
          <p:cNvSpPr>
            <a:spLocks noGrp="1"/>
          </p:cNvSpPr>
          <p:nvPr>
            <p:ph idx="1"/>
          </p:nvPr>
        </p:nvSpPr>
        <p:spPr>
          <a:xfrm>
            <a:off x="0" y="1295400"/>
            <a:ext cx="8686800" cy="5562600"/>
          </a:xfrm>
        </p:spPr>
        <p:txBody>
          <a:bodyPr>
            <a:normAutofit/>
          </a:bodyPr>
          <a:lstStyle/>
          <a:p>
            <a:pPr marL="0" indent="0" algn="r" rtl="1">
              <a:buNone/>
            </a:pPr>
            <a:r>
              <a:rPr lang="ar-IQ" dirty="0" smtClean="0">
                <a:cs typeface="Ali_K_Samik" pitchFamily="2" charset="-78"/>
              </a:rPr>
              <a:t>ثاش  بةشي تاوتويَ كردني ناوةرؤكي تويَذينةوة ، يان بةشيَوةيةكي تر كة بربرةي تويَذينةوة.  كة بةشي تاوتوىَ كردن طرنطترين بةشة لة بةشةكاني تويَذينةة وة نةبوونى ئةم بةشة لة تويَذينةوةى ثراكتيكي بة دةست نادةت بؤ بلاوكردنةوة، وة  بة راثؤرتيَكي زانستي ئاسايي دادةنريَت.</a:t>
            </a:r>
          </a:p>
          <a:p>
            <a:pPr marL="0" indent="0" algn="r" rtl="1">
              <a:buNone/>
            </a:pPr>
            <a:r>
              <a:rPr lang="ar-IQ" dirty="0" smtClean="0">
                <a:cs typeface="Ali_K_Samik" pitchFamily="2" charset="-78"/>
              </a:rPr>
              <a:t>لةم بةشةدا تويَذةر  ئةنجامةكاني بةراورد دةكات لةطةل ئةنجامى تويَذةرانى تر لة هةمان بابةتدا، يان لة بابةتيَكي نزيك لة بابةتي خؤيدا، وة ئةنجامةكاني هةلدةسةنطيَنيت لةسةر بنةماي بةراورد كردنةكة، يان كؤكة لةطةلي يان بةثيَضةوانةية. لة كاتي ثيَضةوانةدا دةبيَت تويَذةر هؤكارةكان دياري بكات بة ثشت بةستن بة سةرضاوة  زانستيةكاني جؤراوجؤر.</a:t>
            </a:r>
          </a:p>
          <a:p>
            <a:pPr marL="0" indent="0" algn="r" rtl="1">
              <a:buNone/>
            </a:pPr>
            <a:endParaRPr lang="en-US" dirty="0">
              <a:cs typeface="Ali_K_Samik" pitchFamily="2" charset="-78"/>
            </a:endParaRPr>
          </a:p>
        </p:txBody>
      </p:sp>
    </p:spTree>
    <p:extLst>
      <p:ext uri="{BB962C8B-B14F-4D97-AF65-F5344CB8AC3E}">
        <p14:creationId xmlns:p14="http://schemas.microsoft.com/office/powerpoint/2010/main" val="88374885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marL="0" indent="0" algn="r" rtl="1">
              <a:buNone/>
            </a:pPr>
            <a:r>
              <a:rPr lang="ar-IQ" dirty="0" smtClean="0"/>
              <a:t>تتجلى في المناقشة قدرة الباحث في فن الكتابة وطريقة النقاش،</a:t>
            </a:r>
            <a:r>
              <a:rPr lang="en-US" dirty="0" smtClean="0"/>
              <a:t> </a:t>
            </a:r>
            <a:r>
              <a:rPr lang="ar-IQ" dirty="0" smtClean="0"/>
              <a:t> لذا فان على الباحث ان يكون واضحا كل الوضوع في هذا المجال، وان يكون دقيقا في استخدام المصطلحات والتعاريف وما شابهها.</a:t>
            </a:r>
          </a:p>
          <a:p>
            <a:pPr marL="0" indent="0" algn="r" rtl="1">
              <a:buNone/>
            </a:pPr>
            <a:r>
              <a:rPr lang="ar-IQ" dirty="0" smtClean="0"/>
              <a:t>على الباحث ان يكون موضوعيا محايدا عند تقويم نتائج بحثه وغير منحاز لوجهة نظر معينة اذا كانت النتائج تثبت عكس ذلك، تعد محاولات تطويع النصوص والارقام مخالفة للامانة العلمية التي يجب ان يتحلى بها كل باحث.</a:t>
            </a:r>
          </a:p>
          <a:p>
            <a:pPr marL="0" indent="0" algn="r" rtl="1">
              <a:buNone/>
            </a:pPr>
            <a:r>
              <a:rPr lang="ar-IQ" dirty="0" smtClean="0"/>
              <a:t>واذا استطاع الباحث اثبات صحة ما توصل اليه من نتائج واكد خطأ نتائج الباحثين الذين سبقوه فعليه ان لا يحاول الطعن بهم والنيل منهم بكامات وعبارات غير مستساغة ادبيا وعلميا.</a:t>
            </a:r>
            <a:endParaRPr lang="en-US" dirty="0"/>
          </a:p>
        </p:txBody>
      </p:sp>
    </p:spTree>
    <p:extLst>
      <p:ext uri="{BB962C8B-B14F-4D97-AF65-F5344CB8AC3E}">
        <p14:creationId xmlns:p14="http://schemas.microsoft.com/office/powerpoint/2010/main" val="35921642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Autofit/>
          </a:bodyPr>
          <a:lstStyle/>
          <a:p>
            <a:pPr marL="0" indent="0" algn="r" rtl="1">
              <a:buNone/>
            </a:pPr>
            <a:r>
              <a:rPr lang="ar-IQ" dirty="0" smtClean="0">
                <a:cs typeface="Ali_K_Samik" pitchFamily="2" charset="-78"/>
              </a:rPr>
              <a:t>لة بةشي تاوتويَ تواناي تويَذةر بةدةردةكةويَت لة شيَوازي نوسين و ريَطاكاني تاوتويَ كردن، بؤية دةبيَت  تويَذةر زؤر روون بيَت لة دةربريني ئةم بابةتة، وة دةبيَت وورد بيَت لة بةكارهيَنانى ضةمكةكان و ثيَناسةكان و هى تر.</a:t>
            </a:r>
          </a:p>
          <a:p>
            <a:pPr marL="0" indent="0" algn="r" rtl="1">
              <a:buNone/>
            </a:pPr>
            <a:r>
              <a:rPr lang="ar-IQ" dirty="0">
                <a:cs typeface="Ali_K_Samik" pitchFamily="2" charset="-78"/>
              </a:rPr>
              <a:t>دةبيَت  </a:t>
            </a:r>
            <a:r>
              <a:rPr lang="ar-IQ" dirty="0" smtClean="0">
                <a:cs typeface="Ali_K_Samik" pitchFamily="2" charset="-78"/>
              </a:rPr>
              <a:t>تويَذةر راستطؤو و بيَ لايةن بيَت لة هةلسةنطاندنى ئةنجامةكاني تويَذينةوةكةى وة  لايةنطيري هيض رايةك نةبيَت كة ثيَضةوانةي ئةنجامةكاني بيَت، وة دةستكاري وطؤريني ئةنجامةكان لادانة لة متمانةي زانستى .</a:t>
            </a:r>
          </a:p>
          <a:p>
            <a:pPr marL="0" indent="0" algn="r" rtl="1">
              <a:buNone/>
            </a:pPr>
            <a:r>
              <a:rPr lang="ar-IQ" dirty="0" smtClean="0">
                <a:cs typeface="Ali_K_Samik" pitchFamily="2" charset="-78"/>
              </a:rPr>
              <a:t>وة ئةطةر تويَذةر تواني راستي ئةنجامةكاني كة ثيَى طةيشتووة  ثشتراست  بكات وةتواني ناراستي ئةنجامةكاني تويَذةرةكاني ثيَشوو  ثيَشان بد ات ئةوة نابيَت بةشيَوةيةكي  ناشياو وهةولي تؤلة كرد نةوة بكات وةبةكارهيَناني   ووشةوزارةوةي ناشياوي زانستي.</a:t>
            </a:r>
          </a:p>
          <a:p>
            <a:pPr marL="0" indent="0" algn="r" rtl="1">
              <a:buNone/>
            </a:pPr>
            <a:endParaRPr lang="ar-IQ" dirty="0" smtClean="0">
              <a:cs typeface="Ali_K_Samik" pitchFamily="2" charset="-78"/>
            </a:endParaRPr>
          </a:p>
          <a:p>
            <a:pPr marL="0" indent="0" algn="r" rtl="1">
              <a:buNone/>
            </a:pPr>
            <a:endParaRPr lang="en-US" dirty="0"/>
          </a:p>
        </p:txBody>
      </p:sp>
    </p:spTree>
    <p:extLst>
      <p:ext uri="{BB962C8B-B14F-4D97-AF65-F5344CB8AC3E}">
        <p14:creationId xmlns:p14="http://schemas.microsoft.com/office/powerpoint/2010/main" val="9326689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10000"/>
          </a:bodyPr>
          <a:lstStyle/>
          <a:p>
            <a:pPr marL="0" indent="0" algn="just" rtl="1">
              <a:buNone/>
            </a:pPr>
            <a:r>
              <a:rPr lang="ar-IQ" dirty="0" smtClean="0"/>
              <a:t> </a:t>
            </a:r>
            <a:r>
              <a:rPr lang="ar-IQ" dirty="0" smtClean="0"/>
              <a:t>في </a:t>
            </a:r>
            <a:r>
              <a:rPr lang="ar-IQ" dirty="0"/>
              <a:t>الغالب </a:t>
            </a:r>
            <a:r>
              <a:rPr lang="en-US" dirty="0"/>
              <a:t>Plate </a:t>
            </a:r>
            <a:r>
              <a:rPr lang="ar-IQ" dirty="0"/>
              <a:t>أي اللوحة تمثل صورة فوتوغرافية ويمكن أن تكون تلك اللوحة فيها صورة واحدة أو أكثر. وفي حالة وجود أكثر من صورة ضمن اللوحة الواحدة فتعطى لتلك الصور إما أحرفا هجائية متسلسلة أو أرقاما متسلسلة لتلك الصور ضمن اللوحة الواحدة</a:t>
            </a:r>
            <a:r>
              <a:rPr lang="ar-IQ" dirty="0" smtClean="0"/>
              <a:t>.</a:t>
            </a:r>
            <a:endParaRPr lang="en-US" dirty="0" smtClean="0"/>
          </a:p>
          <a:p>
            <a:pPr marL="0" indent="0" algn="just" rtl="1">
              <a:buNone/>
            </a:pPr>
            <a:endParaRPr lang="en-US" dirty="0" smtClean="0"/>
          </a:p>
          <a:p>
            <a:pPr marL="0" indent="0" algn="just" rtl="1">
              <a:buNone/>
            </a:pPr>
            <a:r>
              <a:rPr lang="ar-IQ" dirty="0">
                <a:cs typeface="Ali_K_Samik" pitchFamily="2" charset="-78"/>
              </a:rPr>
              <a:t>بة شيَوةيةكى باو </a:t>
            </a:r>
            <a:r>
              <a:rPr lang="en-US" dirty="0"/>
              <a:t>Plate</a:t>
            </a:r>
            <a:r>
              <a:rPr lang="ar-IQ" dirty="0">
                <a:cs typeface="Ali_K_Samik" pitchFamily="2" charset="-78"/>
              </a:rPr>
              <a:t> واتة تابلؤ كة ويَنةى فؤتؤطرفى دةطريَتةوة وة لةوانةية ئةم تابلؤية يةك ويَنة يان زياترى تيَداية.</a:t>
            </a:r>
            <a:endParaRPr lang="ar-IQ" dirty="0"/>
          </a:p>
          <a:p>
            <a:pPr marL="0" indent="0" algn="just" rtl="1">
              <a:buNone/>
            </a:pPr>
            <a:r>
              <a:rPr lang="ar-IQ" dirty="0">
                <a:cs typeface="Ali_K_Samik" pitchFamily="2" charset="-78"/>
              </a:rPr>
              <a:t>لة كاتى هةبوونى زياتر لة ويَنةيةك لة يةك تابلؤدا ئةوة دةبيَت يان ثيت  يان بة ذمارةى يةك  لةدواى يةك بنوسريَت لة بؤ ويَنةكان كة لة يةك تابلؤدان.</a:t>
            </a:r>
          </a:p>
          <a:p>
            <a:pPr marL="0" indent="0" algn="just" rtl="1">
              <a:buNone/>
            </a:pPr>
            <a:r>
              <a:rPr lang="ar-IQ" dirty="0"/>
              <a:t> </a:t>
            </a:r>
          </a:p>
          <a:p>
            <a:pPr marL="0" indent="0" algn="just" rtl="1">
              <a:buNone/>
            </a:pPr>
            <a:endParaRPr lang="ar-IQ" dirty="0">
              <a:cs typeface="Ali_K_Samik" pitchFamily="2" charset="-78"/>
            </a:endParaRPr>
          </a:p>
          <a:p>
            <a:pPr marL="0" indent="0" algn="just" rtl="1">
              <a:buNone/>
            </a:pPr>
            <a:endParaRPr lang="en-US" dirty="0" smtClean="0"/>
          </a:p>
          <a:p>
            <a:pPr marL="0" indent="0" algn="just" rtl="1">
              <a:buNone/>
            </a:pPr>
            <a:endParaRPr lang="ar-IQ" dirty="0"/>
          </a:p>
          <a:p>
            <a:pPr marL="0" indent="0" algn="just" rtl="1">
              <a:buNone/>
            </a:pPr>
            <a:endParaRPr lang="en-US" dirty="0"/>
          </a:p>
        </p:txBody>
      </p:sp>
    </p:spTree>
    <p:extLst>
      <p:ext uri="{BB962C8B-B14F-4D97-AF65-F5344CB8AC3E}">
        <p14:creationId xmlns:p14="http://schemas.microsoft.com/office/powerpoint/2010/main" val="38246124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IQ" b="1" dirty="0" smtClean="0">
                <a:solidFill>
                  <a:srgbClr val="FF0000"/>
                </a:solidFill>
              </a:rPr>
              <a:t>الشكر والتقدير </a:t>
            </a:r>
            <a:r>
              <a:rPr lang="en-US" b="1" dirty="0" smtClean="0">
                <a:solidFill>
                  <a:srgbClr val="FF0000"/>
                </a:solidFill>
              </a:rPr>
              <a:t>Acknowledgement</a:t>
            </a:r>
            <a:endParaRPr lang="en-US" b="1" dirty="0">
              <a:solidFill>
                <a:srgbClr val="FF0000"/>
              </a:solidFill>
            </a:endParaRPr>
          </a:p>
        </p:txBody>
      </p:sp>
      <p:sp>
        <p:nvSpPr>
          <p:cNvPr id="3" name="Content Placeholder 2"/>
          <p:cNvSpPr>
            <a:spLocks noGrp="1"/>
          </p:cNvSpPr>
          <p:nvPr>
            <p:ph idx="1"/>
          </p:nvPr>
        </p:nvSpPr>
        <p:spPr/>
        <p:txBody>
          <a:bodyPr/>
          <a:lstStyle/>
          <a:p>
            <a:pPr marL="0" indent="0" algn="r" rtl="1">
              <a:buNone/>
            </a:pPr>
            <a:r>
              <a:rPr lang="ar-IQ" dirty="0" smtClean="0"/>
              <a:t>يقدم الباحث الشكر والتقدير للاشخاص او للمؤسسات التي ساعدته بصورة او اخرى في انجاز بحثه. وعليه ان يذكر الاسم الكامل بعنوانه الوظيفي واسم المؤسسة ونوع المساعدة.</a:t>
            </a:r>
          </a:p>
          <a:p>
            <a:pPr marL="0" indent="0" algn="r" rtl="1">
              <a:buNone/>
            </a:pPr>
            <a:r>
              <a:rPr lang="ar-IQ" dirty="0" smtClean="0"/>
              <a:t>تضع بعض المجلات العلمية قسم الشكر قبل قائمة المصادر او بعدها، والبعض الاخر تضع اخر فقرة من المناقشة او النتائج والمناقشة من دون ذكر عنوان لتلك الفقرة.</a:t>
            </a:r>
          </a:p>
          <a:p>
            <a:pPr marL="0" indent="0" algn="r" rtl="1">
              <a:buNone/>
            </a:pPr>
            <a:r>
              <a:rPr lang="ar-IQ" dirty="0" smtClean="0"/>
              <a:t>اما في الرسائل والاطاريح فيوضع في صفحة مستقلة.</a:t>
            </a:r>
            <a:endParaRPr lang="en-US" dirty="0"/>
          </a:p>
        </p:txBody>
      </p:sp>
    </p:spTree>
    <p:extLst>
      <p:ext uri="{BB962C8B-B14F-4D97-AF65-F5344CB8AC3E}">
        <p14:creationId xmlns:p14="http://schemas.microsoft.com/office/powerpoint/2010/main" val="24262721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IQ" b="1" dirty="0" smtClean="0">
                <a:solidFill>
                  <a:srgbClr val="FF0000"/>
                </a:solidFill>
                <a:cs typeface="Ali_K_Samik" pitchFamily="2" charset="-78"/>
              </a:rPr>
              <a:t>سوثاس وثيَزانين </a:t>
            </a:r>
            <a:r>
              <a:rPr lang="en-US" b="1" dirty="0" smtClean="0">
                <a:solidFill>
                  <a:srgbClr val="FF0000"/>
                </a:solidFill>
              </a:rPr>
              <a:t>Acknowledgement</a:t>
            </a:r>
            <a:endParaRPr lang="en-US" b="1" dirty="0">
              <a:solidFill>
                <a:srgbClr val="FF0000"/>
              </a:solidFill>
            </a:endParaRPr>
          </a:p>
        </p:txBody>
      </p:sp>
      <p:sp>
        <p:nvSpPr>
          <p:cNvPr id="3" name="Content Placeholder 2"/>
          <p:cNvSpPr>
            <a:spLocks noGrp="1"/>
          </p:cNvSpPr>
          <p:nvPr>
            <p:ph idx="1"/>
          </p:nvPr>
        </p:nvSpPr>
        <p:spPr/>
        <p:txBody>
          <a:bodyPr>
            <a:noAutofit/>
          </a:bodyPr>
          <a:lstStyle/>
          <a:p>
            <a:pPr marL="0" indent="0" algn="r" rtl="1">
              <a:buNone/>
            </a:pPr>
            <a:r>
              <a:rPr lang="ar-IQ" dirty="0" smtClean="0">
                <a:cs typeface="Ali_K_Samik" pitchFamily="2" charset="-78"/>
              </a:rPr>
              <a:t>دةبيَت تويَذةر سوثاس وثيَزانين ثيَشكةشى  تاكةكان يان دةزطاكان  بكات بؤ ئةوةى كة يارمةتي داون بؤ ئةنجام داني تويَذينةوةكةي.  وة دةبيَت  ناو وناونيشاني كاري و ناوي دةزطا وجؤري يارمةتيدانةكي بة تةواوي باس بكات. </a:t>
            </a:r>
          </a:p>
          <a:p>
            <a:pPr marL="0" indent="0" algn="r" rtl="1">
              <a:buNone/>
            </a:pPr>
            <a:r>
              <a:rPr lang="ar-IQ" dirty="0" smtClean="0">
                <a:cs typeface="Ali_K_Samik" pitchFamily="2" charset="-78"/>
              </a:rPr>
              <a:t>هةنديَك لة طؤظارة زانستيةكان  بةشي </a:t>
            </a:r>
            <a:r>
              <a:rPr lang="ar-IQ" dirty="0">
                <a:cs typeface="Ali_K_Samik" pitchFamily="2" charset="-78"/>
              </a:rPr>
              <a:t>سوثاس وثيَزانين </a:t>
            </a:r>
            <a:r>
              <a:rPr lang="ar-IQ" dirty="0" smtClean="0">
                <a:cs typeface="Ali_K_Samik" pitchFamily="2" charset="-78"/>
              </a:rPr>
              <a:t> دادةنيَت لة ثيَش </a:t>
            </a:r>
            <a:r>
              <a:rPr lang="ar-IQ" dirty="0">
                <a:cs typeface="Ali_K_Samik" pitchFamily="2" charset="-78"/>
              </a:rPr>
              <a:t>يان </a:t>
            </a:r>
            <a:r>
              <a:rPr lang="ar-IQ" dirty="0" smtClean="0">
                <a:cs typeface="Ali_K_Samik" pitchFamily="2" charset="-78"/>
              </a:rPr>
              <a:t>لة دواوةى ليستى سةرضاوةكان دادةنيَت. وة هةنديَكيان لة كؤتايي بةشى تاوتوىَ كردن  يان لة </a:t>
            </a:r>
            <a:r>
              <a:rPr lang="ar-IQ" dirty="0">
                <a:cs typeface="Ali_K_Samik" pitchFamily="2" charset="-78"/>
              </a:rPr>
              <a:t>كؤتايي بةشى </a:t>
            </a:r>
            <a:r>
              <a:rPr lang="ar-IQ" dirty="0" smtClean="0">
                <a:cs typeface="Ali_K_Samik" pitchFamily="2" charset="-78"/>
              </a:rPr>
              <a:t>ئةنجام و تاوتوىَ بة بيَ ئةوةي ناونيشاني بؤ دابنريَت .</a:t>
            </a:r>
          </a:p>
          <a:p>
            <a:pPr marL="0" indent="0" algn="r" rtl="1">
              <a:buNone/>
            </a:pPr>
            <a:r>
              <a:rPr lang="ar-IQ" dirty="0" smtClean="0">
                <a:cs typeface="Ali_K_Samik" pitchFamily="2" charset="-78"/>
              </a:rPr>
              <a:t>بةلام لة نامةو تيَزةكاندا لةناو لاثةرةيةكي  جيا دادةنريَت.</a:t>
            </a:r>
            <a:endParaRPr lang="en-US" dirty="0">
              <a:cs typeface="Ali_K_Samik" pitchFamily="2" charset="-78"/>
            </a:endParaRPr>
          </a:p>
        </p:txBody>
      </p:sp>
    </p:spTree>
    <p:extLst>
      <p:ext uri="{BB962C8B-B14F-4D97-AF65-F5344CB8AC3E}">
        <p14:creationId xmlns:p14="http://schemas.microsoft.com/office/powerpoint/2010/main" val="121737971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rtl="1"/>
            <a:r>
              <a:rPr lang="ar-IQ" sz="3600" b="1" dirty="0" smtClean="0">
                <a:solidFill>
                  <a:srgbClr val="FF0000"/>
                </a:solidFill>
              </a:rPr>
              <a:t>الاستنتاجات والتوصيات </a:t>
            </a:r>
            <a:r>
              <a:rPr lang="en-US" sz="3600" b="1" dirty="0" smtClean="0">
                <a:solidFill>
                  <a:srgbClr val="FF0000"/>
                </a:solidFill>
              </a:rPr>
              <a:t>Conclusions and Recommendations</a:t>
            </a:r>
            <a:endParaRPr lang="en-US" sz="3600" b="1" dirty="0">
              <a:solidFill>
                <a:srgbClr val="FF0000"/>
              </a:solidFill>
            </a:endParaRPr>
          </a:p>
        </p:txBody>
      </p:sp>
      <p:sp>
        <p:nvSpPr>
          <p:cNvPr id="3" name="Content Placeholder 2"/>
          <p:cNvSpPr>
            <a:spLocks noGrp="1"/>
          </p:cNvSpPr>
          <p:nvPr>
            <p:ph idx="1"/>
          </p:nvPr>
        </p:nvSpPr>
        <p:spPr>
          <a:xfrm>
            <a:off x="457200" y="1600200"/>
            <a:ext cx="8458200" cy="4525963"/>
          </a:xfrm>
        </p:spPr>
        <p:txBody>
          <a:bodyPr/>
          <a:lstStyle/>
          <a:p>
            <a:pPr marL="0" indent="0" algn="r" rtl="1">
              <a:buNone/>
            </a:pPr>
            <a:r>
              <a:rPr lang="ar-IQ" dirty="0" smtClean="0"/>
              <a:t>الاستنتاجات هي ليست خلاصة للبحث ولا اعادة صياغة للنتائج، بل هي التوصل الى مستوى القرار او تكوين رأي النهائي عبر التمييز والمقارنة.</a:t>
            </a:r>
          </a:p>
          <a:p>
            <a:pPr marL="0" indent="0" algn="r" rtl="1">
              <a:buNone/>
            </a:pPr>
            <a:r>
              <a:rPr lang="ar-IQ" dirty="0" smtClean="0"/>
              <a:t>يشترط تدوين ما يأتي:</a:t>
            </a:r>
          </a:p>
          <a:p>
            <a:pPr marL="0" indent="0" algn="r" rtl="1">
              <a:buNone/>
            </a:pPr>
            <a:r>
              <a:rPr lang="ar-IQ" dirty="0" smtClean="0"/>
              <a:t>* ان تكون هذه الاستنتاجات دقيقة ومرتبة وغير قابلة للتأويل.</a:t>
            </a:r>
          </a:p>
          <a:p>
            <a:pPr marL="0" indent="0" algn="r" rtl="1">
              <a:buNone/>
            </a:pPr>
            <a:r>
              <a:rPr lang="ar-IQ" dirty="0" smtClean="0"/>
              <a:t>* تجنب اعطاء اية معلومات لا تمت لموضوع البحث باية صلة.</a:t>
            </a:r>
          </a:p>
          <a:p>
            <a:pPr marL="0" indent="0" algn="r" rtl="1">
              <a:buNone/>
            </a:pPr>
            <a:r>
              <a:rPr lang="ar-IQ" dirty="0" smtClean="0"/>
              <a:t>* تجنب اعطاء استنتاجات عامة توصل لها الاخرون سابقا. </a:t>
            </a:r>
          </a:p>
          <a:p>
            <a:pPr marL="0" indent="0" algn="r" rtl="1">
              <a:buNone/>
            </a:pPr>
            <a:endParaRPr lang="en-US" dirty="0"/>
          </a:p>
        </p:txBody>
      </p:sp>
    </p:spTree>
    <p:extLst>
      <p:ext uri="{BB962C8B-B14F-4D97-AF65-F5344CB8AC3E}">
        <p14:creationId xmlns:p14="http://schemas.microsoft.com/office/powerpoint/2010/main" val="26226875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rtl="1"/>
            <a:r>
              <a:rPr lang="ar-IQ" sz="3600" b="1" dirty="0" smtClean="0">
                <a:solidFill>
                  <a:srgbClr val="FF0000"/>
                </a:solidFill>
                <a:cs typeface="Ali_K_Samik" pitchFamily="2" charset="-78"/>
              </a:rPr>
              <a:t>دةرةئةنجامةكان و ثيَشنيارةكان </a:t>
            </a:r>
            <a:r>
              <a:rPr lang="en-US" sz="3600" b="1" dirty="0" smtClean="0">
                <a:solidFill>
                  <a:srgbClr val="FF0000"/>
                </a:solidFill>
              </a:rPr>
              <a:t>Conclusions and Recommendations</a:t>
            </a:r>
            <a:endParaRPr lang="en-US" sz="3600" b="1" dirty="0">
              <a:solidFill>
                <a:srgbClr val="FF0000"/>
              </a:solidFill>
            </a:endParaRPr>
          </a:p>
        </p:txBody>
      </p:sp>
      <p:sp>
        <p:nvSpPr>
          <p:cNvPr id="3" name="Content Placeholder 2"/>
          <p:cNvSpPr>
            <a:spLocks noGrp="1"/>
          </p:cNvSpPr>
          <p:nvPr>
            <p:ph idx="1"/>
          </p:nvPr>
        </p:nvSpPr>
        <p:spPr>
          <a:xfrm>
            <a:off x="457200" y="1600200"/>
            <a:ext cx="8458200" cy="4525963"/>
          </a:xfrm>
        </p:spPr>
        <p:txBody>
          <a:bodyPr>
            <a:normAutofit/>
          </a:bodyPr>
          <a:lstStyle/>
          <a:p>
            <a:pPr marL="0" indent="0" algn="r" rtl="1">
              <a:buNone/>
            </a:pPr>
            <a:r>
              <a:rPr lang="ar-IQ" dirty="0" smtClean="0">
                <a:cs typeface="Ali_K_Samik" pitchFamily="2" charset="-78"/>
              </a:rPr>
              <a:t>دةرةئةنجامةكان بريتي نين لة ثوختةي تويَذينةوة يان دووبارة نوسينةوةي ئةنجامةكان، بةلكو بريتية طةيشتنة بة ئاستي برياردان يان طةيشتن بة برياري كؤتايي ئةمةش بة جياكردنةوةو بةراوورد كردن. </a:t>
            </a:r>
          </a:p>
          <a:p>
            <a:pPr algn="r" rtl="1">
              <a:buFont typeface="Arial" charset="0"/>
              <a:buChar char="•"/>
            </a:pPr>
            <a:r>
              <a:rPr lang="ar-IQ" dirty="0" smtClean="0">
                <a:cs typeface="Ali_K_Samik" pitchFamily="2" charset="-78"/>
              </a:rPr>
              <a:t>دةبيَت ئةم مةرجانةي هةبيَت:</a:t>
            </a:r>
          </a:p>
          <a:p>
            <a:pPr algn="r" rtl="1">
              <a:buFont typeface="Arial" charset="0"/>
              <a:buChar char="•"/>
            </a:pPr>
            <a:r>
              <a:rPr lang="ar-IQ" dirty="0" smtClean="0">
                <a:cs typeface="Ali_K_Samik" pitchFamily="2" charset="-78"/>
              </a:rPr>
              <a:t>دةبيَت دةرةئةنجامةكان وورد و ريَك وثيَك و نةطؤر بيَت.</a:t>
            </a:r>
          </a:p>
          <a:p>
            <a:pPr algn="r" rtl="1">
              <a:buFont typeface="Arial" charset="0"/>
              <a:buChar char="•"/>
            </a:pPr>
            <a:r>
              <a:rPr lang="ar-IQ" dirty="0" smtClean="0">
                <a:cs typeface="Ali_K_Samik" pitchFamily="2" charset="-78"/>
              </a:rPr>
              <a:t>دووربكةويَت لةو زانياريانةي  كة دوورة لة بابةتةكةي.</a:t>
            </a:r>
          </a:p>
          <a:p>
            <a:pPr algn="r" rtl="1">
              <a:buFont typeface="Arial" charset="0"/>
              <a:buChar char="•"/>
            </a:pPr>
            <a:r>
              <a:rPr lang="ar-IQ" dirty="0" smtClean="0">
                <a:cs typeface="Ali_K_Samik" pitchFamily="2" charset="-78"/>
              </a:rPr>
              <a:t>دووربكةويَت لة داني دةرةئةنجامي طشتي  كة ثيَشووتر باسيان لىَ كردووة.</a:t>
            </a:r>
          </a:p>
          <a:p>
            <a:pPr algn="r" rtl="1">
              <a:buFont typeface="Arial" charset="0"/>
              <a:buChar char="•"/>
            </a:pPr>
            <a:endParaRPr lang="ar-IQ" sz="2400" dirty="0" smtClean="0">
              <a:cs typeface="Ali_K_Samik" pitchFamily="2" charset="-78"/>
            </a:endParaRPr>
          </a:p>
          <a:p>
            <a:pPr marL="0" indent="0" algn="r" rtl="1">
              <a:buNone/>
            </a:pPr>
            <a:endParaRPr lang="en-US" dirty="0"/>
          </a:p>
        </p:txBody>
      </p:sp>
    </p:spTree>
    <p:extLst>
      <p:ext uri="{BB962C8B-B14F-4D97-AF65-F5344CB8AC3E}">
        <p14:creationId xmlns:p14="http://schemas.microsoft.com/office/powerpoint/2010/main" val="303465808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marL="0" indent="0" algn="r" rtl="1">
              <a:buNone/>
            </a:pPr>
            <a:endParaRPr lang="ar-IQ" dirty="0" smtClean="0"/>
          </a:p>
          <a:p>
            <a:pPr marL="0" indent="0" algn="r" rtl="1">
              <a:buNone/>
            </a:pPr>
            <a:r>
              <a:rPr lang="ar-IQ" dirty="0" smtClean="0"/>
              <a:t>اما بخصوص التوصيات، ففي البحوث التطبيقية </a:t>
            </a:r>
            <a:r>
              <a:rPr lang="en-US" dirty="0" smtClean="0"/>
              <a:t> Applied</a:t>
            </a:r>
            <a:r>
              <a:rPr lang="ar-IQ" dirty="0" smtClean="0"/>
              <a:t> يقدم الباحث توصية او جملة من التوصيات، يمكن ان تكون منهاج عمل للاخرين او بمثابة مشروع او مشاريع بحثية مستقبلية للاخرين بهدف التعمق لاحقا في الموضوع قيد الدراسة.</a:t>
            </a:r>
          </a:p>
          <a:p>
            <a:pPr marL="0" indent="0" algn="r" rtl="1">
              <a:buNone/>
            </a:pPr>
            <a:endParaRPr lang="ar-IQ" dirty="0"/>
          </a:p>
          <a:p>
            <a:pPr marL="0" indent="0" algn="r" rtl="1">
              <a:buNone/>
            </a:pPr>
            <a:r>
              <a:rPr lang="ar-IQ" dirty="0" smtClean="0"/>
              <a:t>ومن الجدير بالذكر ان الكثير من المجلات العلمية لا تشترط على الباحثين تقديم استنتاجات و او توصيات.</a:t>
            </a:r>
            <a:endParaRPr lang="en-US" dirty="0"/>
          </a:p>
        </p:txBody>
      </p:sp>
    </p:spTree>
    <p:extLst>
      <p:ext uri="{BB962C8B-B14F-4D97-AF65-F5344CB8AC3E}">
        <p14:creationId xmlns:p14="http://schemas.microsoft.com/office/powerpoint/2010/main" val="108942246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marL="0" indent="0" algn="r" rtl="1">
              <a:buNone/>
            </a:pPr>
            <a:endParaRPr lang="ar-IQ" dirty="0" smtClean="0"/>
          </a:p>
          <a:p>
            <a:pPr marL="0" indent="0" algn="r" rtl="1">
              <a:buNone/>
            </a:pPr>
            <a:r>
              <a:rPr lang="ar-IQ" dirty="0" smtClean="0">
                <a:cs typeface="Ali_K_Samik" pitchFamily="2" charset="-78"/>
              </a:rPr>
              <a:t>بةلام دةربارةي  ثيَشنيارةكان ، لة تويَذينةوةي ثراكتيكيدا تويَذةر ثيَشنيار  يان كؤثلةيةك لة ثيَشنيارةكان  ثيَشكةش دةكات، كة لة وانةية ببيَتة ريطا دةستثيَكيَك بؤ كةساني تر يان وةك ثرؤذةيةك يان  دةبيَتة ثرؤذةيةكي تويَذينةوة ى داهاتوو بؤ كةسانيَك  بؤ ئةوةي  ليَكؤلينةوةي زياتر دةربارةي  بكريَت لة داهاتوودا.</a:t>
            </a:r>
          </a:p>
          <a:p>
            <a:pPr marL="0" indent="0" algn="r" rtl="1">
              <a:buNone/>
            </a:pPr>
            <a:r>
              <a:rPr lang="ar-IQ" dirty="0" smtClean="0">
                <a:cs typeface="Ali_K_Samik" pitchFamily="2" charset="-78"/>
              </a:rPr>
              <a:t>ئةوةى شاياني باسة زؤر لة طؤظارة زانستيةكان مةرجي داناني  دةرةئةنجامةكان و ثيَشنيارةكاني  لة ناو نية. </a:t>
            </a:r>
            <a:endParaRPr lang="en-US" dirty="0">
              <a:cs typeface="Ali_K_Samik" pitchFamily="2" charset="-78"/>
            </a:endParaRPr>
          </a:p>
        </p:txBody>
      </p:sp>
    </p:spTree>
    <p:extLst>
      <p:ext uri="{BB962C8B-B14F-4D97-AF65-F5344CB8AC3E}">
        <p14:creationId xmlns:p14="http://schemas.microsoft.com/office/powerpoint/2010/main" val="385625510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rtl="1"/>
            <a:r>
              <a:rPr lang="ar-IQ" b="1" dirty="0">
                <a:solidFill>
                  <a:srgbClr val="FF0000"/>
                </a:solidFill>
              </a:rPr>
              <a:t>الخلاصة</a:t>
            </a:r>
            <a:r>
              <a:rPr lang="en-US" b="1" dirty="0">
                <a:solidFill>
                  <a:srgbClr val="FF0000"/>
                </a:solidFill>
              </a:rPr>
              <a:t>Abstract  </a:t>
            </a:r>
            <a:endParaRPr lang="ar-IQ" b="1" dirty="0">
              <a:solidFill>
                <a:srgbClr val="FF0000"/>
              </a:solidFill>
            </a:endParaRPr>
          </a:p>
        </p:txBody>
      </p:sp>
      <p:sp>
        <p:nvSpPr>
          <p:cNvPr id="3" name="Content Placeholder 2"/>
          <p:cNvSpPr>
            <a:spLocks noGrp="1"/>
          </p:cNvSpPr>
          <p:nvPr>
            <p:ph idx="1"/>
          </p:nvPr>
        </p:nvSpPr>
        <p:spPr>
          <a:xfrm>
            <a:off x="228600" y="1600200"/>
            <a:ext cx="8686800" cy="4525963"/>
          </a:xfrm>
        </p:spPr>
        <p:txBody>
          <a:bodyPr/>
          <a:lstStyle/>
          <a:p>
            <a:pPr marL="0" indent="0" algn="r" rtl="1">
              <a:buNone/>
            </a:pPr>
            <a:r>
              <a:rPr lang="ar-IQ" dirty="0" smtClean="0"/>
              <a:t>يجب ان ينظر الى الخلاصة على انه صورة مصغرة للبحث، والخلاصة يجب ان يشتمل على ملخص مختصر لكل جزء من البحث.</a:t>
            </a:r>
          </a:p>
          <a:p>
            <a:pPr marL="0" indent="0" algn="r" rtl="1">
              <a:buNone/>
            </a:pPr>
            <a:r>
              <a:rPr lang="ar-IQ" dirty="0" smtClean="0"/>
              <a:t>ويمكن للمستخلص المعد اعدادا جيدا ان يجعل القراء من الوقوف على المحتويات الرئيسة لاي البحث بسرعة وبدقة ومعرفة مدى صلتها باهتماماتهم وتقدير مدى حاجتهم لقراءة البحث.</a:t>
            </a:r>
          </a:p>
          <a:p>
            <a:pPr marL="0" indent="0" algn="r" rtl="1">
              <a:buNone/>
            </a:pPr>
            <a:r>
              <a:rPr lang="ar-IQ" dirty="0" smtClean="0"/>
              <a:t>ولا يجب ان يزيد المستخلص عن 250 كلمة وان يطبع كفقرة واحدة.</a:t>
            </a:r>
            <a:endParaRPr lang="en-US" dirty="0"/>
          </a:p>
        </p:txBody>
      </p:sp>
    </p:spTree>
    <p:extLst>
      <p:ext uri="{BB962C8B-B14F-4D97-AF65-F5344CB8AC3E}">
        <p14:creationId xmlns:p14="http://schemas.microsoft.com/office/powerpoint/2010/main" val="294460368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rtl="1"/>
            <a:r>
              <a:rPr lang="ar-IQ" b="1" dirty="0" smtClean="0">
                <a:solidFill>
                  <a:srgbClr val="FF0000"/>
                </a:solidFill>
                <a:cs typeface="Ali_K_Samik" pitchFamily="2" charset="-78"/>
              </a:rPr>
              <a:t>ثوختة</a:t>
            </a:r>
            <a:r>
              <a:rPr lang="en-US" b="1" dirty="0" smtClean="0">
                <a:solidFill>
                  <a:srgbClr val="FF0000"/>
                </a:solidFill>
              </a:rPr>
              <a:t>Abstract  </a:t>
            </a:r>
            <a:endParaRPr lang="ar-IQ" b="1" dirty="0">
              <a:solidFill>
                <a:srgbClr val="FF0000"/>
              </a:solidFill>
            </a:endParaRPr>
          </a:p>
        </p:txBody>
      </p:sp>
      <p:sp>
        <p:nvSpPr>
          <p:cNvPr id="3" name="Content Placeholder 2"/>
          <p:cNvSpPr>
            <a:spLocks noGrp="1"/>
          </p:cNvSpPr>
          <p:nvPr>
            <p:ph idx="1"/>
          </p:nvPr>
        </p:nvSpPr>
        <p:spPr>
          <a:xfrm>
            <a:off x="228600" y="1600200"/>
            <a:ext cx="8686800" cy="4525963"/>
          </a:xfrm>
        </p:spPr>
        <p:txBody>
          <a:bodyPr>
            <a:normAutofit/>
          </a:bodyPr>
          <a:lstStyle/>
          <a:p>
            <a:pPr marL="0" indent="0" algn="r" rtl="1">
              <a:buNone/>
            </a:pPr>
            <a:r>
              <a:rPr lang="ar-IQ" dirty="0" smtClean="0">
                <a:cs typeface="Ali_K_Samik" pitchFamily="2" charset="-78"/>
              </a:rPr>
              <a:t>دةبيَت سةيري ثوختة بكريَت وةك كؤثيةكي  بضووك كراوي تويَذينةوة، دةبيَت  ثوختة بريتي بيت  لة كورتكراوةي هةموو بةشةكاني تويَذينةوة.</a:t>
            </a:r>
          </a:p>
          <a:p>
            <a:pPr marL="0" indent="0" algn="r" rtl="1">
              <a:buNone/>
            </a:pPr>
            <a:r>
              <a:rPr lang="ar-IQ" dirty="0" smtClean="0">
                <a:cs typeface="Ali_K_Samik" pitchFamily="2" charset="-78"/>
              </a:rPr>
              <a:t>دةبيَت ثوختةكة بةجواني ئامادة كراو بيَت كة  وا لةخويَندكار بكات كة لة سةر ناوةرؤكة سةرةكيةكان  راوبوةستيَت و وة  دةبيَت بةخيَرايي و ووردى بزانيَت كة تا ضةند ثةيوةندى  بة طرينطي وثةيوةستي خويَندكاري تويَذينةوة هةية.</a:t>
            </a:r>
          </a:p>
          <a:p>
            <a:pPr marL="0" indent="0" algn="r" rtl="1">
              <a:buNone/>
            </a:pPr>
            <a:r>
              <a:rPr lang="ar-IQ" dirty="0" smtClean="0">
                <a:cs typeface="Ali_K_Samik" pitchFamily="2" charset="-78"/>
              </a:rPr>
              <a:t>نابيَت ثوختة زياتر بيَت لة 250 ووشة وة دةبيَت بة يةك كؤثلة بنوسريَت. </a:t>
            </a:r>
            <a:endParaRPr lang="en-US" dirty="0">
              <a:cs typeface="Ali_K_Samik" pitchFamily="2" charset="-78"/>
            </a:endParaRPr>
          </a:p>
        </p:txBody>
      </p:sp>
    </p:spTree>
    <p:extLst>
      <p:ext uri="{BB962C8B-B14F-4D97-AF65-F5344CB8AC3E}">
        <p14:creationId xmlns:p14="http://schemas.microsoft.com/office/powerpoint/2010/main" val="71318493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marL="0" indent="0" algn="r" rtl="1">
              <a:buNone/>
            </a:pPr>
            <a:r>
              <a:rPr lang="ar-IQ" dirty="0" smtClean="0"/>
              <a:t> </a:t>
            </a:r>
          </a:p>
          <a:p>
            <a:pPr marL="0" indent="0" algn="r" rtl="1">
              <a:buNone/>
            </a:pPr>
            <a:r>
              <a:rPr lang="ar-IQ" dirty="0" smtClean="0"/>
              <a:t>والمستخلص يجب ان</a:t>
            </a:r>
          </a:p>
          <a:p>
            <a:pPr marL="0" indent="0" algn="r" rtl="1">
              <a:buNone/>
            </a:pPr>
            <a:r>
              <a:rPr lang="ar-IQ" dirty="0" smtClean="0"/>
              <a:t>* يشير الى الاهداف الرئيسة وابعاد الدراسة.</a:t>
            </a:r>
          </a:p>
          <a:p>
            <a:pPr marL="0" indent="0" algn="r" rtl="1">
              <a:buNone/>
            </a:pPr>
            <a:r>
              <a:rPr lang="ar-IQ" dirty="0" smtClean="0"/>
              <a:t>* يصف الطريقة التي اتبعت.</a:t>
            </a:r>
          </a:p>
          <a:p>
            <a:pPr marL="0" indent="0" algn="r" rtl="1">
              <a:buNone/>
            </a:pPr>
            <a:r>
              <a:rPr lang="ar-IQ" dirty="0" smtClean="0"/>
              <a:t>* يلخص النتائج.</a:t>
            </a:r>
          </a:p>
          <a:p>
            <a:pPr algn="r" rtl="1">
              <a:buFont typeface="Arial" charset="0"/>
              <a:buChar char="•"/>
            </a:pPr>
            <a:r>
              <a:rPr lang="ar-IQ" dirty="0" smtClean="0"/>
              <a:t>بيرز الاستنتاجات الرئيسة.</a:t>
            </a:r>
          </a:p>
          <a:p>
            <a:pPr marL="0" indent="0" algn="r" rtl="1">
              <a:buNone/>
            </a:pPr>
            <a:r>
              <a:rPr lang="ar-IQ" dirty="0" smtClean="0"/>
              <a:t>* لا يجب اختصار الكلمات الا بعد ذكرها مسبقا.</a:t>
            </a:r>
          </a:p>
          <a:p>
            <a:pPr marL="0" indent="0" algn="r" rtl="1">
              <a:buNone/>
            </a:pPr>
            <a:r>
              <a:rPr lang="ar-IQ" dirty="0" smtClean="0"/>
              <a:t>* لا يجب ان يشير الى اي مرجع من المراجع ( باستثناء وهذا نادرا مثلا القيام بتحوير في طريقة سبق نشرها.</a:t>
            </a:r>
            <a:endParaRPr lang="en-US" dirty="0"/>
          </a:p>
        </p:txBody>
      </p:sp>
    </p:spTree>
    <p:extLst>
      <p:ext uri="{BB962C8B-B14F-4D97-AF65-F5344CB8AC3E}">
        <p14:creationId xmlns:p14="http://schemas.microsoft.com/office/powerpoint/2010/main" val="46422669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Autofit/>
          </a:bodyPr>
          <a:lstStyle/>
          <a:p>
            <a:pPr marL="0" indent="0" algn="r" rtl="1">
              <a:buNone/>
            </a:pPr>
            <a:r>
              <a:rPr lang="ar-IQ" dirty="0" smtClean="0"/>
              <a:t> </a:t>
            </a:r>
          </a:p>
          <a:p>
            <a:pPr algn="r" rtl="1">
              <a:buFont typeface="Arial" charset="0"/>
              <a:buChar char="•"/>
            </a:pPr>
            <a:r>
              <a:rPr lang="ar-IQ" dirty="0" smtClean="0">
                <a:cs typeface="Ali_K_Samik" pitchFamily="2" charset="-78"/>
              </a:rPr>
              <a:t>دةبيَت ثوختة بريتي بيَت لة</a:t>
            </a:r>
          </a:p>
          <a:p>
            <a:pPr algn="r" rtl="1">
              <a:buFont typeface="Arial" charset="0"/>
              <a:buChar char="•"/>
            </a:pPr>
            <a:r>
              <a:rPr lang="ar-IQ" dirty="0" smtClean="0">
                <a:cs typeface="Ali_K_Samik" pitchFamily="2" charset="-78"/>
              </a:rPr>
              <a:t>ئاماذة بة ئامانجي سةرةكي و لايةنةكاني تويَذينةوة  بكات. </a:t>
            </a:r>
          </a:p>
          <a:p>
            <a:pPr algn="r" rtl="1">
              <a:buFont typeface="Arial" charset="0"/>
              <a:buChar char="•"/>
            </a:pPr>
            <a:r>
              <a:rPr lang="ar-IQ" dirty="0" smtClean="0">
                <a:cs typeface="Ali_K_Samik" pitchFamily="2" charset="-78"/>
              </a:rPr>
              <a:t>باسي ريَطاكاني كةبةكاري هيَناوة  بكات.</a:t>
            </a:r>
          </a:p>
          <a:p>
            <a:pPr algn="r" rtl="1">
              <a:buFont typeface="Arial" charset="0"/>
              <a:buChar char="•"/>
            </a:pPr>
            <a:r>
              <a:rPr lang="ar-IQ" dirty="0" smtClean="0">
                <a:cs typeface="Ali_K_Samik" pitchFamily="2" charset="-78"/>
              </a:rPr>
              <a:t>ئةنجامةكان كورت بكاتةوة.</a:t>
            </a:r>
          </a:p>
          <a:p>
            <a:pPr algn="r" rtl="1">
              <a:buFont typeface="Arial" charset="0"/>
              <a:buChar char="•"/>
            </a:pPr>
            <a:r>
              <a:rPr lang="ar-IQ" dirty="0" smtClean="0">
                <a:cs typeface="Ali_K_Samik" pitchFamily="2" charset="-78"/>
              </a:rPr>
              <a:t>دةرةئةنجامة سةرةكيةكان  ديارى بكات.</a:t>
            </a:r>
          </a:p>
          <a:p>
            <a:pPr algn="r" rtl="1">
              <a:buFont typeface="Arial" charset="0"/>
              <a:buChar char="•"/>
            </a:pPr>
            <a:r>
              <a:rPr lang="ar-IQ" dirty="0" smtClean="0">
                <a:cs typeface="Ali_K_Samik" pitchFamily="2" charset="-78"/>
              </a:rPr>
              <a:t>نابيَت ووشةكان كورت بكريَتةوة  بةبيَ ئةوةي ثيَشتر باسي ليَكراوبيَت. </a:t>
            </a:r>
          </a:p>
          <a:p>
            <a:pPr algn="r" rtl="1">
              <a:buFont typeface="Arial" charset="0"/>
              <a:buChar char="•"/>
            </a:pPr>
            <a:r>
              <a:rPr lang="ar-IQ" dirty="0" smtClean="0">
                <a:cs typeface="Ali_K_Samik" pitchFamily="2" charset="-78"/>
              </a:rPr>
              <a:t>نابيَت  ئاماذة بة هيض سةرضاوة يةك بكريَت ( جطة لةوةي  كة كاتيَ ريَطايةك  دةطؤريَت كة ثيَشووتر بلاوكراو بوو  وة ئةمةش زؤر كةم روودةدات)  .</a:t>
            </a:r>
          </a:p>
          <a:p>
            <a:pPr algn="r" rtl="1">
              <a:buFont typeface="Arial" charset="0"/>
              <a:buChar char="•"/>
            </a:pPr>
            <a:endParaRPr lang="en-US" dirty="0">
              <a:cs typeface="Ali_K_Samik" pitchFamily="2" charset="-78"/>
            </a:endParaRPr>
          </a:p>
        </p:txBody>
      </p:sp>
    </p:spTree>
    <p:extLst>
      <p:ext uri="{BB962C8B-B14F-4D97-AF65-F5344CB8AC3E}">
        <p14:creationId xmlns:p14="http://schemas.microsoft.com/office/powerpoint/2010/main" val="30228086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lgn="r" rtl="1"/>
            <a:r>
              <a:rPr lang="ar-IQ" dirty="0"/>
              <a:t>أما الشكل </a:t>
            </a:r>
            <a:r>
              <a:rPr lang="en-US" dirty="0" smtClean="0"/>
              <a:t> Figure </a:t>
            </a:r>
            <a:r>
              <a:rPr lang="ar-IQ" dirty="0"/>
              <a:t>فهو يمكن أن يكون منحنى أو هستوكرام أو رسم بالكاميرا لوسيدا أو خريطة ...الخ. المهم أي شيء ممكن أن يسمى </a:t>
            </a:r>
            <a:r>
              <a:rPr lang="en-US" dirty="0"/>
              <a:t>Figure </a:t>
            </a:r>
            <a:r>
              <a:rPr lang="ar-IQ" dirty="0"/>
              <a:t>عدا الصورة الفوتوغرافية. </a:t>
            </a:r>
            <a:endParaRPr lang="ar-IQ" dirty="0">
              <a:cs typeface="Ali_K_Samik" pitchFamily="2" charset="-78"/>
            </a:endParaRPr>
          </a:p>
          <a:p>
            <a:pPr marL="0" indent="0" algn="just" rtl="1">
              <a:buNone/>
            </a:pPr>
            <a:r>
              <a:rPr lang="ar-IQ" dirty="0"/>
              <a:t> </a:t>
            </a:r>
          </a:p>
          <a:p>
            <a:pPr marL="0" indent="0" algn="just" rtl="1">
              <a:buNone/>
            </a:pPr>
            <a:r>
              <a:rPr lang="ar-IQ" dirty="0">
                <a:cs typeface="Ali_K_Samik" pitchFamily="2" charset="-78"/>
              </a:rPr>
              <a:t>بةلام ويَنة</a:t>
            </a:r>
            <a:r>
              <a:rPr lang="en-US" dirty="0"/>
              <a:t>Figure</a:t>
            </a:r>
            <a:r>
              <a:rPr lang="ar-IQ" dirty="0">
                <a:cs typeface="Ali_K_Samik" pitchFamily="2" charset="-78"/>
              </a:rPr>
              <a:t> دةتوانرىَ بة شيَوةى كةوانةيى يان هستؤطرام يان ويَنة طرتن بة كاميراى لوسيدا يان نةخشة .....هتد.</a:t>
            </a:r>
          </a:p>
          <a:p>
            <a:pPr marL="0" indent="0" algn="just" rtl="1">
              <a:buNone/>
            </a:pPr>
            <a:r>
              <a:rPr lang="ar-IQ" dirty="0">
                <a:cs typeface="Ali_K_Samik" pitchFamily="2" charset="-78"/>
              </a:rPr>
              <a:t> ئةوةى طرنطة دةتوانرىَ بة هةمووى بطوتريَت ويَنة</a:t>
            </a:r>
            <a:r>
              <a:rPr lang="en-US" dirty="0"/>
              <a:t>Figure</a:t>
            </a:r>
            <a:r>
              <a:rPr lang="ar-IQ" dirty="0">
                <a:cs typeface="Ali_K_Samik" pitchFamily="2" charset="-78"/>
              </a:rPr>
              <a:t> جطة لة ويَنةى فؤتؤطرافى .</a:t>
            </a:r>
          </a:p>
          <a:p>
            <a:pPr algn="r" rtl="1"/>
            <a:endParaRPr lang="ar-IQ" dirty="0"/>
          </a:p>
          <a:p>
            <a:endParaRPr lang="en-US" dirty="0"/>
          </a:p>
        </p:txBody>
      </p:sp>
    </p:spTree>
    <p:extLst>
      <p:ext uri="{BB962C8B-B14F-4D97-AF65-F5344CB8AC3E}">
        <p14:creationId xmlns:p14="http://schemas.microsoft.com/office/powerpoint/2010/main" val="425493025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8686800" cy="6096000"/>
          </a:xfrm>
        </p:spPr>
        <p:txBody>
          <a:bodyPr>
            <a:normAutofit fontScale="77500" lnSpcReduction="20000"/>
          </a:bodyPr>
          <a:lstStyle/>
          <a:p>
            <a:pPr marL="0" indent="0">
              <a:buNone/>
            </a:pPr>
            <a:r>
              <a:rPr lang="en-US" b="1" dirty="0">
                <a:latin typeface="Times New Roman" pitchFamily="18" charset="0"/>
                <a:cs typeface="Times New Roman" pitchFamily="18" charset="0"/>
              </a:rPr>
              <a:t>ABSTRACT</a:t>
            </a:r>
            <a:endParaRPr lang="en-US" dirty="0">
              <a:latin typeface="Times New Roman" pitchFamily="18" charset="0"/>
              <a:cs typeface="Times New Roman" pitchFamily="18" charset="0"/>
            </a:endParaRPr>
          </a:p>
          <a:p>
            <a:pPr marL="0" indent="0" algn="just">
              <a:buNone/>
            </a:pPr>
            <a:r>
              <a:rPr lang="en-US" dirty="0">
                <a:latin typeface="Times New Roman" pitchFamily="18" charset="0"/>
                <a:cs typeface="Times New Roman" pitchFamily="18" charset="0"/>
              </a:rPr>
              <a:t>A total of 226 </a:t>
            </a:r>
            <a:r>
              <a:rPr lang="af-ZA" dirty="0">
                <a:latin typeface="Times New Roman" pitchFamily="18" charset="0"/>
                <a:cs typeface="Times New Roman" pitchFamily="18" charset="0"/>
              </a:rPr>
              <a:t>Asian catfish </a:t>
            </a:r>
            <a:r>
              <a:rPr lang="af-ZA" i="1" dirty="0">
                <a:latin typeface="Times New Roman" pitchFamily="18" charset="0"/>
                <a:cs typeface="Times New Roman" pitchFamily="18" charset="0"/>
              </a:rPr>
              <a:t>Silurus triostegus</a:t>
            </a:r>
            <a:r>
              <a:rPr lang="en-US" dirty="0">
                <a:latin typeface="Times New Roman" pitchFamily="18" charset="0"/>
                <a:cs typeface="Times New Roman" pitchFamily="18" charset="0"/>
              </a:rPr>
              <a:t> were </a:t>
            </a:r>
            <a:r>
              <a:rPr lang="af-ZA" dirty="0">
                <a:latin typeface="Times New Roman" pitchFamily="18" charset="0"/>
                <a:cs typeface="Times New Roman" pitchFamily="18" charset="0"/>
              </a:rPr>
              <a:t>collected from Greater Zab river near Guwer district, southwest of Erbil city, Kurdistan region, north of Iraq, during </a:t>
            </a:r>
            <a:r>
              <a:rPr lang="en-US" dirty="0">
                <a:latin typeface="Times New Roman" pitchFamily="18" charset="0"/>
                <a:cs typeface="Times New Roman" pitchFamily="18" charset="0"/>
              </a:rPr>
              <a:t>July 2007 to the end of June 2008. The fish were examined for </a:t>
            </a:r>
            <a:r>
              <a:rPr lang="en-US" dirty="0" err="1">
                <a:latin typeface="Times New Roman" pitchFamily="18" charset="0"/>
                <a:cs typeface="Times New Roman" pitchFamily="18" charset="0"/>
              </a:rPr>
              <a:t>ectoparasites</a:t>
            </a:r>
            <a:r>
              <a:rPr lang="en-US" dirty="0">
                <a:latin typeface="Times New Roman" pitchFamily="18" charset="0"/>
                <a:cs typeface="Times New Roman" pitchFamily="18" charset="0"/>
              </a:rPr>
              <a:t>. The study revealed the existence of ten species (with total prevalence 91%) included: seven species of protozoans (</a:t>
            </a:r>
            <a:r>
              <a:rPr lang="en-US" i="1" dirty="0" err="1">
                <a:latin typeface="Times New Roman" pitchFamily="18" charset="0"/>
                <a:cs typeface="Times New Roman" pitchFamily="18" charset="0"/>
              </a:rPr>
              <a:t>Myxobolus</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poljanski</a:t>
            </a:r>
            <a:r>
              <a:rPr lang="en-US" dirty="0">
                <a:latin typeface="Times New Roman" pitchFamily="18" charset="0"/>
                <a:cs typeface="Times New Roman" pitchFamily="18" charset="0"/>
              </a:rPr>
              <a:t>, </a:t>
            </a:r>
            <a:r>
              <a:rPr lang="en-US" i="1" dirty="0" err="1">
                <a:latin typeface="Times New Roman" pitchFamily="18" charset="0"/>
                <a:cs typeface="Times New Roman" pitchFamily="18" charset="0"/>
              </a:rPr>
              <a:t>Chilodonella</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cyprini</a:t>
            </a:r>
            <a:r>
              <a:rPr lang="en-US" dirty="0">
                <a:latin typeface="Times New Roman" pitchFamily="18" charset="0"/>
                <a:cs typeface="Times New Roman" pitchFamily="18" charset="0"/>
              </a:rPr>
              <a:t>, </a:t>
            </a:r>
            <a:r>
              <a:rPr lang="en-US" i="1" dirty="0" err="1">
                <a:latin typeface="Times New Roman" pitchFamily="18" charset="0"/>
                <a:cs typeface="Times New Roman" pitchFamily="18" charset="0"/>
              </a:rPr>
              <a:t>Tetrahymena</a:t>
            </a:r>
            <a:r>
              <a:rPr lang="en-US" dirty="0">
                <a:latin typeface="Times New Roman" pitchFamily="18" charset="0"/>
                <a:cs typeface="Times New Roman" pitchFamily="18" charset="0"/>
              </a:rPr>
              <a:t> </a:t>
            </a:r>
            <a:r>
              <a:rPr lang="en-US" i="1" dirty="0" err="1">
                <a:latin typeface="Times New Roman" pitchFamily="18" charset="0"/>
                <a:cs typeface="Times New Roman" pitchFamily="18" charset="0"/>
              </a:rPr>
              <a:t>pyriformis</a:t>
            </a:r>
            <a:r>
              <a:rPr lang="en-US" dirty="0">
                <a:latin typeface="Times New Roman" pitchFamily="18" charset="0"/>
                <a:cs typeface="Times New Roman" pitchFamily="18" charset="0"/>
              </a:rPr>
              <a:t>, </a:t>
            </a:r>
            <a:r>
              <a:rPr lang="en-US" i="1" dirty="0" err="1">
                <a:latin typeface="Times New Roman" pitchFamily="18" charset="0"/>
                <a:cs typeface="Times New Roman" pitchFamily="18" charset="0"/>
              </a:rPr>
              <a:t>Ichthyophthirius</a:t>
            </a:r>
            <a:r>
              <a:rPr lang="en-US" dirty="0">
                <a:latin typeface="Times New Roman" pitchFamily="18" charset="0"/>
                <a:cs typeface="Times New Roman" pitchFamily="18" charset="0"/>
              </a:rPr>
              <a:t> </a:t>
            </a:r>
            <a:r>
              <a:rPr lang="en-US" i="1" dirty="0" err="1">
                <a:latin typeface="Times New Roman" pitchFamily="18" charset="0"/>
                <a:cs typeface="Times New Roman" pitchFamily="18" charset="0"/>
              </a:rPr>
              <a:t>multifiliis</a:t>
            </a:r>
            <a:r>
              <a:rPr lang="en-US" dirty="0">
                <a:latin typeface="Times New Roman" pitchFamily="18" charset="0"/>
                <a:cs typeface="Times New Roman" pitchFamily="18" charset="0"/>
              </a:rPr>
              <a:t>, </a:t>
            </a:r>
            <a:r>
              <a:rPr lang="en-US" i="1" dirty="0" err="1">
                <a:latin typeface="Times New Roman" pitchFamily="18" charset="0"/>
                <a:cs typeface="Times New Roman" pitchFamily="18" charset="0"/>
              </a:rPr>
              <a:t>Trichodina</a:t>
            </a:r>
            <a:r>
              <a:rPr lang="en-US" dirty="0">
                <a:latin typeface="Times New Roman" pitchFamily="18" charset="0"/>
                <a:cs typeface="Times New Roman" pitchFamily="18" charset="0"/>
              </a:rPr>
              <a:t> </a:t>
            </a:r>
            <a:r>
              <a:rPr lang="en-US" i="1" dirty="0" err="1">
                <a:latin typeface="Times New Roman" pitchFamily="18" charset="0"/>
                <a:cs typeface="Times New Roman" pitchFamily="18" charset="0"/>
              </a:rPr>
              <a:t>ranae</a:t>
            </a:r>
            <a:r>
              <a:rPr lang="en-US" dirty="0">
                <a:latin typeface="Times New Roman" pitchFamily="18" charset="0"/>
                <a:cs typeface="Times New Roman" pitchFamily="18" charset="0"/>
              </a:rPr>
              <a:t>, </a:t>
            </a:r>
            <a:r>
              <a:rPr lang="en-US" i="1" dirty="0" err="1">
                <a:latin typeface="Times New Roman" pitchFamily="18" charset="0"/>
                <a:cs typeface="Times New Roman" pitchFamily="18" charset="0"/>
              </a:rPr>
              <a:t>Scyphidia</a:t>
            </a:r>
            <a:r>
              <a:rPr lang="en-US" dirty="0">
                <a:latin typeface="Times New Roman" pitchFamily="18" charset="0"/>
                <a:cs typeface="Times New Roman" pitchFamily="18" charset="0"/>
              </a:rPr>
              <a:t> </a:t>
            </a:r>
            <a:r>
              <a:rPr lang="en-US" i="1" dirty="0" err="1">
                <a:latin typeface="Times New Roman" pitchFamily="18" charset="0"/>
                <a:cs typeface="Times New Roman" pitchFamily="18" charset="0"/>
              </a:rPr>
              <a:t>arctica</a:t>
            </a:r>
            <a:r>
              <a:rPr lang="en-US" dirty="0">
                <a:latin typeface="Times New Roman" pitchFamily="18" charset="0"/>
                <a:cs typeface="Times New Roman" pitchFamily="18" charset="0"/>
              </a:rPr>
              <a:t> and </a:t>
            </a:r>
            <a:r>
              <a:rPr lang="en-US" i="1" dirty="0" err="1">
                <a:latin typeface="Times New Roman" pitchFamily="18" charset="0"/>
                <a:cs typeface="Times New Roman" pitchFamily="18" charset="0"/>
              </a:rPr>
              <a:t>Apiosoma</a:t>
            </a:r>
            <a:r>
              <a:rPr lang="en-US" dirty="0">
                <a:latin typeface="Times New Roman" pitchFamily="18" charset="0"/>
                <a:cs typeface="Times New Roman" pitchFamily="18" charset="0"/>
              </a:rPr>
              <a:t> </a:t>
            </a:r>
            <a:r>
              <a:rPr lang="en-US" i="1" dirty="0" err="1">
                <a:latin typeface="Times New Roman" pitchFamily="18" charset="0"/>
                <a:cs typeface="Times New Roman" pitchFamily="18" charset="0"/>
              </a:rPr>
              <a:t>robusta</a:t>
            </a:r>
            <a:r>
              <a:rPr lang="en-US" dirty="0">
                <a:latin typeface="Times New Roman" pitchFamily="18" charset="0"/>
                <a:cs typeface="Times New Roman" pitchFamily="18" charset="0"/>
              </a:rPr>
              <a:t>), one species of monogenetic </a:t>
            </a:r>
            <a:r>
              <a:rPr lang="en-US" dirty="0" err="1">
                <a:latin typeface="Times New Roman" pitchFamily="18" charset="0"/>
                <a:cs typeface="Times New Roman" pitchFamily="18" charset="0"/>
              </a:rPr>
              <a:t>trematode</a:t>
            </a:r>
            <a:r>
              <a:rPr lang="en-US" dirty="0">
                <a:latin typeface="Times New Roman" pitchFamily="18" charset="0"/>
                <a:cs typeface="Times New Roman" pitchFamily="18" charset="0"/>
              </a:rPr>
              <a:t> (</a:t>
            </a:r>
            <a:r>
              <a:rPr lang="en-US" i="1" dirty="0" err="1">
                <a:latin typeface="Times New Roman" pitchFamily="18" charset="0"/>
                <a:cs typeface="Times New Roman" pitchFamily="18" charset="0"/>
              </a:rPr>
              <a:t>Ancylodiscoides</a:t>
            </a:r>
            <a:r>
              <a:rPr lang="en-US" dirty="0">
                <a:latin typeface="Times New Roman" pitchFamily="18" charset="0"/>
                <a:cs typeface="Times New Roman" pitchFamily="18" charset="0"/>
              </a:rPr>
              <a:t> </a:t>
            </a:r>
            <a:r>
              <a:rPr lang="en-US" i="1" dirty="0" err="1">
                <a:latin typeface="Times New Roman" pitchFamily="18" charset="0"/>
                <a:cs typeface="Times New Roman" pitchFamily="18" charset="0"/>
              </a:rPr>
              <a:t>vistulensis</a:t>
            </a:r>
            <a:r>
              <a:rPr lang="en-US" dirty="0">
                <a:latin typeface="Times New Roman" pitchFamily="18" charset="0"/>
                <a:cs typeface="Times New Roman" pitchFamily="18" charset="0"/>
              </a:rPr>
              <a:t>) and two species of crustaceans (</a:t>
            </a:r>
            <a:r>
              <a:rPr lang="en-US" i="1" dirty="0" err="1">
                <a:latin typeface="Times New Roman" pitchFamily="18" charset="0"/>
                <a:cs typeface="Times New Roman" pitchFamily="18" charset="0"/>
              </a:rPr>
              <a:t>Ergasilus</a:t>
            </a:r>
            <a:r>
              <a:rPr lang="en-US" dirty="0">
                <a:latin typeface="Times New Roman" pitchFamily="18" charset="0"/>
                <a:cs typeface="Times New Roman" pitchFamily="18" charset="0"/>
              </a:rPr>
              <a:t> </a:t>
            </a:r>
            <a:r>
              <a:rPr lang="en-US" i="1" dirty="0" err="1">
                <a:latin typeface="Times New Roman" pitchFamily="18" charset="0"/>
                <a:cs typeface="Times New Roman" pitchFamily="18" charset="0"/>
              </a:rPr>
              <a:t>mosulensis</a:t>
            </a:r>
            <a:r>
              <a:rPr lang="en-US" i="1" dirty="0">
                <a:latin typeface="Times New Roman" pitchFamily="18" charset="0"/>
                <a:cs typeface="Times New Roman" pitchFamily="18" charset="0"/>
              </a:rPr>
              <a:t> </a:t>
            </a:r>
            <a:r>
              <a:rPr lang="en-US" dirty="0">
                <a:latin typeface="Times New Roman" pitchFamily="18" charset="0"/>
                <a:cs typeface="Times New Roman" pitchFamily="18" charset="0"/>
              </a:rPr>
              <a:t>and </a:t>
            </a:r>
            <a:r>
              <a:rPr lang="en-US" i="1" dirty="0">
                <a:latin typeface="Times New Roman" pitchFamily="18" charset="0"/>
                <a:cs typeface="Times New Roman" pitchFamily="18" charset="0"/>
              </a:rPr>
              <a:t>E.</a:t>
            </a:r>
            <a:r>
              <a:rPr lang="en-US" dirty="0">
                <a:latin typeface="Times New Roman" pitchFamily="18" charset="0"/>
                <a:cs typeface="Times New Roman" pitchFamily="18" charset="0"/>
              </a:rPr>
              <a:t> </a:t>
            </a:r>
            <a:r>
              <a:rPr lang="en-US" i="1" dirty="0" err="1">
                <a:latin typeface="Times New Roman" pitchFamily="18" charset="0"/>
                <a:cs typeface="Times New Roman" pitchFamily="18" charset="0"/>
              </a:rPr>
              <a:t>sieboldi</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 T.</a:t>
            </a:r>
            <a:r>
              <a:rPr lang="en-US" dirty="0">
                <a:latin typeface="Times New Roman" pitchFamily="18" charset="0"/>
                <a:cs typeface="Times New Roman" pitchFamily="18" charset="0"/>
              </a:rPr>
              <a:t> </a:t>
            </a:r>
            <a:r>
              <a:rPr lang="en-US" i="1" dirty="0" err="1">
                <a:latin typeface="Times New Roman" pitchFamily="18" charset="0"/>
                <a:cs typeface="Times New Roman" pitchFamily="18" charset="0"/>
              </a:rPr>
              <a:t>ranae</a:t>
            </a:r>
            <a:r>
              <a:rPr lang="en-US" dirty="0">
                <a:latin typeface="Times New Roman" pitchFamily="18" charset="0"/>
                <a:cs typeface="Times New Roman" pitchFamily="18" charset="0"/>
              </a:rPr>
              <a:t> and </a:t>
            </a:r>
            <a:r>
              <a:rPr lang="en-US" i="1" dirty="0">
                <a:latin typeface="Times New Roman" pitchFamily="18" charset="0"/>
                <a:cs typeface="Times New Roman" pitchFamily="18" charset="0"/>
              </a:rPr>
              <a:t>A.</a:t>
            </a:r>
            <a:r>
              <a:rPr lang="en-US" dirty="0">
                <a:latin typeface="Times New Roman" pitchFamily="18" charset="0"/>
                <a:cs typeface="Times New Roman" pitchFamily="18" charset="0"/>
              </a:rPr>
              <a:t> </a:t>
            </a:r>
            <a:r>
              <a:rPr lang="en-US" i="1" dirty="0" err="1">
                <a:latin typeface="Times New Roman" pitchFamily="18" charset="0"/>
                <a:cs typeface="Times New Roman" pitchFamily="18" charset="0"/>
              </a:rPr>
              <a:t>robusta</a:t>
            </a:r>
            <a:r>
              <a:rPr lang="en-US" dirty="0">
                <a:latin typeface="Times New Roman" pitchFamily="18" charset="0"/>
                <a:cs typeface="Times New Roman" pitchFamily="18" charset="0"/>
              </a:rPr>
              <a:t> represent first records in Iraq. Also, </a:t>
            </a:r>
            <a:r>
              <a:rPr lang="en-US" i="1" dirty="0">
                <a:latin typeface="Times New Roman" pitchFamily="18" charset="0"/>
                <a:cs typeface="Times New Roman" pitchFamily="18" charset="0"/>
              </a:rPr>
              <a:t>S. </a:t>
            </a:r>
            <a:r>
              <a:rPr lang="en-US" i="1" dirty="0" err="1">
                <a:latin typeface="Times New Roman" pitchFamily="18" charset="0"/>
                <a:cs typeface="Times New Roman" pitchFamily="18" charset="0"/>
              </a:rPr>
              <a:t>triostegus</a:t>
            </a:r>
            <a:r>
              <a:rPr lang="en-US" dirty="0">
                <a:latin typeface="Times New Roman" pitchFamily="18" charset="0"/>
                <a:cs typeface="Times New Roman" pitchFamily="18" charset="0"/>
              </a:rPr>
              <a:t> was regarded as a new host for four of these parasites which recorded in this study in Iraq.</a:t>
            </a:r>
          </a:p>
          <a:p>
            <a:pPr marL="0" indent="0" algn="just">
              <a:buNone/>
            </a:pPr>
            <a:r>
              <a:rPr lang="en-US" dirty="0">
                <a:latin typeface="Times New Roman" pitchFamily="18" charset="0"/>
                <a:cs typeface="Times New Roman" pitchFamily="18" charset="0"/>
              </a:rPr>
              <a:t>Key words: </a:t>
            </a:r>
            <a:r>
              <a:rPr lang="en-US" dirty="0" err="1">
                <a:latin typeface="Times New Roman" pitchFamily="18" charset="0"/>
                <a:cs typeface="Times New Roman" pitchFamily="18" charset="0"/>
              </a:rPr>
              <a:t>Ectoparasite</a:t>
            </a:r>
            <a:r>
              <a:rPr lang="en-US" dirty="0">
                <a:latin typeface="Times New Roman" pitchFamily="18" charset="0"/>
                <a:cs typeface="Times New Roman" pitchFamily="18" charset="0"/>
              </a:rPr>
              <a:t>,</a:t>
            </a:r>
            <a:r>
              <a:rPr lang="af-ZA" i="1" dirty="0">
                <a:latin typeface="Times New Roman" pitchFamily="18" charset="0"/>
                <a:cs typeface="Times New Roman" pitchFamily="18" charset="0"/>
              </a:rPr>
              <a:t> Silurus triostegus</a:t>
            </a:r>
            <a:r>
              <a:rPr lang="af-ZA" dirty="0">
                <a:latin typeface="Times New Roman" pitchFamily="18" charset="0"/>
                <a:cs typeface="Times New Roman" pitchFamily="18" charset="0"/>
              </a:rPr>
              <a:t>, Greater Zab river, Iraq.</a:t>
            </a:r>
            <a:endParaRPr lang="en-US" dirty="0">
              <a:latin typeface="Times New Roman" pitchFamily="18" charset="0"/>
              <a:cs typeface="Times New Roman" pitchFamily="18" charset="0"/>
            </a:endParaRPr>
          </a:p>
          <a:p>
            <a:pPr marL="0" indent="0">
              <a:buNone/>
            </a:pPr>
            <a:endParaRPr lang="en-US" dirty="0"/>
          </a:p>
        </p:txBody>
      </p:sp>
    </p:spTree>
    <p:extLst>
      <p:ext uri="{BB962C8B-B14F-4D97-AF65-F5344CB8AC3E}">
        <p14:creationId xmlns:p14="http://schemas.microsoft.com/office/powerpoint/2010/main" val="36345893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pPr rtl="1"/>
            <a:r>
              <a:rPr lang="ar-IQ" b="1" dirty="0" smtClean="0">
                <a:solidFill>
                  <a:srgbClr val="FF0000"/>
                </a:solidFill>
              </a:rPr>
              <a:t>الجداول </a:t>
            </a:r>
            <a:r>
              <a:rPr lang="en-US" b="1" dirty="0">
                <a:solidFill>
                  <a:srgbClr val="FF0000"/>
                </a:solidFill>
              </a:rPr>
              <a:t>Tables</a:t>
            </a:r>
          </a:p>
        </p:txBody>
      </p:sp>
      <p:sp>
        <p:nvSpPr>
          <p:cNvPr id="3" name="Content Placeholder 2"/>
          <p:cNvSpPr>
            <a:spLocks noGrp="1"/>
          </p:cNvSpPr>
          <p:nvPr>
            <p:ph idx="1"/>
          </p:nvPr>
        </p:nvSpPr>
        <p:spPr>
          <a:xfrm>
            <a:off x="228600" y="1066800"/>
            <a:ext cx="8686800" cy="4953000"/>
          </a:xfrm>
        </p:spPr>
        <p:txBody>
          <a:bodyPr>
            <a:normAutofit lnSpcReduction="10000"/>
          </a:bodyPr>
          <a:lstStyle/>
          <a:p>
            <a:pPr marL="0" indent="0" algn="r" rtl="1">
              <a:buNone/>
            </a:pPr>
            <a:r>
              <a:rPr lang="ar-IQ" dirty="0" smtClean="0"/>
              <a:t>الجدول عبارة عن وسيلة مختصرة لتدوين النتائج بالارقام وما تدل عليه تلك الارقام. لذلك يجب على الباحث ان يتجنب الاطالة والغموض لان نظرة يلقيها القارئ على الجدول الواضح تغنيه عن قراءة صفحات مطولة عملا بمقولة ان الجدول يجب ان يشرح نفسه بنفسه </a:t>
            </a:r>
            <a:r>
              <a:rPr lang="en-US" dirty="0" smtClean="0"/>
              <a:t>The table should be self explanatory</a:t>
            </a:r>
            <a:r>
              <a:rPr lang="ar-IQ" dirty="0" smtClean="0"/>
              <a:t>.</a:t>
            </a:r>
            <a:endParaRPr lang="en-US" dirty="0" smtClean="0"/>
          </a:p>
          <a:p>
            <a:pPr marL="0" indent="0" algn="r" rtl="1">
              <a:buNone/>
            </a:pPr>
            <a:r>
              <a:rPr lang="ar-IQ" dirty="0">
                <a:cs typeface="Ali_K_Samik" pitchFamily="2" charset="-78"/>
              </a:rPr>
              <a:t>خشتة بريتية لة ئامرازيَكي كورت كراوة بؤ دةربرينى ئةنجامةكان بةشيَوةى ذمارة . بؤية دةبيَت ليَكؤلةر خؤى بة دوور بطريَت لة نووسينى دريَذوناديار (روون نةكراو) ضونكة كاتىَ خويَندكار سةيرى خشتةيةكى روون دةكات ثيَويستى بةوة نابيَت كة ضةند لاثةرةيةكى دوورودريَذ بخويَنتةوة هةروةك دةطوتريَت دةبيَت خشتة خؤ بةخؤى روون بكاتةوة.</a:t>
            </a:r>
          </a:p>
          <a:p>
            <a:pPr marL="0" indent="0" algn="r" rtl="1">
              <a:buNone/>
            </a:pPr>
            <a:endParaRPr lang="ar-IQ" dirty="0">
              <a:cs typeface="Ali_K_Samik" pitchFamily="2" charset="-78"/>
            </a:endParaRPr>
          </a:p>
          <a:p>
            <a:pPr marL="0" indent="0" algn="r" rtl="1">
              <a:buNone/>
            </a:pPr>
            <a:endParaRPr lang="ar-IQ" dirty="0" smtClean="0"/>
          </a:p>
        </p:txBody>
      </p:sp>
    </p:spTree>
    <p:extLst>
      <p:ext uri="{BB962C8B-B14F-4D97-AF65-F5344CB8AC3E}">
        <p14:creationId xmlns:p14="http://schemas.microsoft.com/office/powerpoint/2010/main" val="35864131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5897563"/>
          </a:xfrm>
        </p:spPr>
        <p:txBody>
          <a:bodyPr/>
          <a:lstStyle/>
          <a:p>
            <a:pPr marL="0" indent="0" algn="r" rtl="1">
              <a:buNone/>
            </a:pPr>
            <a:r>
              <a:rPr lang="ar-IQ" dirty="0" smtClean="0"/>
              <a:t>يتألف </a:t>
            </a:r>
            <a:r>
              <a:rPr lang="ar-IQ" dirty="0"/>
              <a:t>الجدول عادة من رقم تسلسلي ثم تعريف بمحتويات الجدول (عنوان الجدول) </a:t>
            </a:r>
            <a:r>
              <a:rPr lang="en-US" dirty="0"/>
              <a:t>Table caption</a:t>
            </a:r>
            <a:r>
              <a:rPr lang="ar-IQ" dirty="0"/>
              <a:t> ولا يزيد عن سطرين الى ثلاثة اسطر، ثم خط افقي يمتد بعرض الجدول ويمثل حده الاعلى</a:t>
            </a:r>
            <a:r>
              <a:rPr lang="ar-IQ" dirty="0" smtClean="0"/>
              <a:t>. وتحت هذا الخط تدون عناوين الاعمدة </a:t>
            </a:r>
            <a:r>
              <a:rPr lang="en-US" dirty="0" smtClean="0"/>
              <a:t>Columns</a:t>
            </a:r>
            <a:r>
              <a:rPr lang="ar-IQ" dirty="0" smtClean="0"/>
              <a:t> التي يتالف منها الجدول مع وحدات العناوين، ثم يوضع خط افقي ثان لفصل عناوين الاعمدة عن محتويات الجدول، ثم يوضع خط افقي ثالث ليبين الحد الاسفل لمحتويات الجدول.</a:t>
            </a:r>
          </a:p>
          <a:p>
            <a:pPr marL="0" indent="0" algn="r" rtl="1">
              <a:buNone/>
            </a:pPr>
            <a:r>
              <a:rPr lang="ar-IQ" dirty="0" smtClean="0"/>
              <a:t>واذا ما كانت هناك هوامش </a:t>
            </a:r>
            <a:r>
              <a:rPr lang="en-US" dirty="0" smtClean="0"/>
              <a:t>Footnotes</a:t>
            </a:r>
            <a:r>
              <a:rPr lang="ar-IQ" dirty="0" smtClean="0"/>
              <a:t> تخص الجدول فانها تدون تحت الخط الاخير مباشرة.</a:t>
            </a:r>
            <a:endParaRPr lang="en-US" dirty="0"/>
          </a:p>
          <a:p>
            <a:pPr marL="0" indent="0" algn="r" rtl="1">
              <a:buNone/>
            </a:pPr>
            <a:endParaRPr lang="en-US" dirty="0"/>
          </a:p>
        </p:txBody>
      </p:sp>
    </p:spTree>
    <p:extLst>
      <p:ext uri="{BB962C8B-B14F-4D97-AF65-F5344CB8AC3E}">
        <p14:creationId xmlns:p14="http://schemas.microsoft.com/office/powerpoint/2010/main" val="11049494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5897563"/>
          </a:xfrm>
        </p:spPr>
        <p:txBody>
          <a:bodyPr>
            <a:normAutofit/>
          </a:bodyPr>
          <a:lstStyle/>
          <a:p>
            <a:pPr marL="0" indent="0" algn="r" rtl="1">
              <a:buNone/>
            </a:pPr>
            <a:r>
              <a:rPr lang="ar-IQ" dirty="0" smtClean="0">
                <a:cs typeface="Ali_K_Samik" pitchFamily="2" charset="-78"/>
              </a:rPr>
              <a:t>خشتة بريتية لة  ريَز كردني ذمارةي يةك لةدواى يةك ،ثاشان باسى ناوةرؤكى خشتة (ناونيشانى خشتة) دةكريَت وة نابيَت لة دوو بؤ سىَ  رستة زياتر بيَت، ثاشان بة ريزيَكى تةريب دةكيَشريَت بةدريَذايي خشتة كة بةرزترين ئاستة. وة لة ذيَر ئةم ريزة ناونيشانى ستونةكان </a:t>
            </a:r>
            <a:r>
              <a:rPr lang="en-US" dirty="0"/>
              <a:t>Columns</a:t>
            </a:r>
            <a:r>
              <a:rPr lang="ar-IQ" dirty="0"/>
              <a:t> </a:t>
            </a:r>
            <a:r>
              <a:rPr lang="ar-IQ" dirty="0" smtClean="0">
                <a:cs typeface="Ali_K_Samik" pitchFamily="2" charset="-78"/>
              </a:rPr>
              <a:t>دةنوسريَت كة  خشتةكة ليَى ثيَكديَت لةطةل يةكةكانى ناونيشان، ثاشان ريزيكى ترى تةريبى دادةنريَت بؤ بةشى دووةمى ناونيشانى ستونةكان كة دةربارةى ناوةرؤكى خشتةية، ثاشان ريزي سيَيةم دادةنريَت كة ئاستى نزمى ناوةرؤكى خشتة ديارى دةكات.  </a:t>
            </a:r>
          </a:p>
          <a:p>
            <a:pPr marL="0" indent="0" algn="r" rtl="1">
              <a:buNone/>
            </a:pPr>
            <a:r>
              <a:rPr lang="ar-IQ" dirty="0" smtClean="0">
                <a:cs typeface="Ali_K_Samik" pitchFamily="2" charset="-78"/>
              </a:rPr>
              <a:t>وة ئةطةر ذيَرنووس </a:t>
            </a:r>
            <a:r>
              <a:rPr lang="en-US" dirty="0"/>
              <a:t>Footnotes </a:t>
            </a:r>
            <a:r>
              <a:rPr lang="ar-IQ" dirty="0" smtClean="0">
                <a:cs typeface="Ali_K_Samik" pitchFamily="2" charset="-78"/>
              </a:rPr>
              <a:t>كة دةربارةى خشتة لةناو  نةبيَت ئةوا لة ذيَر ريزي كؤتايي دةنوسريَت . </a:t>
            </a:r>
            <a:endParaRPr lang="en-US" dirty="0">
              <a:cs typeface="Ali_K_Samik" pitchFamily="2" charset="-78"/>
            </a:endParaRPr>
          </a:p>
        </p:txBody>
      </p:sp>
    </p:spTree>
    <p:extLst>
      <p:ext uri="{BB962C8B-B14F-4D97-AF65-F5344CB8AC3E}">
        <p14:creationId xmlns:p14="http://schemas.microsoft.com/office/powerpoint/2010/main" val="13469760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278563"/>
          </a:xfrm>
        </p:spPr>
        <p:txBody>
          <a:bodyPr/>
          <a:lstStyle/>
          <a:p>
            <a:pPr marL="0" indent="0" algn="r" rtl="1">
              <a:buNone/>
            </a:pPr>
            <a:r>
              <a:rPr lang="ar-IQ" dirty="0" smtClean="0"/>
              <a:t>بعض الملاحظات حول اعداد الجداول:</a:t>
            </a:r>
          </a:p>
          <a:p>
            <a:pPr marL="0" indent="0" algn="r" rtl="1">
              <a:buNone/>
            </a:pPr>
            <a:r>
              <a:rPr lang="ar-IQ" dirty="0" smtClean="0"/>
              <a:t>1- عنوان الجدول يوضع في الاعلى وليس الاسفل كما في الاشكال.</a:t>
            </a:r>
          </a:p>
          <a:p>
            <a:pPr marL="0" indent="0" algn="r" rtl="1">
              <a:buNone/>
            </a:pPr>
            <a:r>
              <a:rPr lang="ar-IQ" dirty="0" smtClean="0"/>
              <a:t>2- لا يجوز تكرار وحدات القياس وما شابها مثل % في كل سطر بل يكتفي بتدوينها في عناوين الاعمدة.</a:t>
            </a:r>
          </a:p>
          <a:p>
            <a:pPr marL="0" indent="0" algn="r" rtl="1">
              <a:buNone/>
            </a:pPr>
            <a:r>
              <a:rPr lang="ar-IQ" dirty="0" smtClean="0"/>
              <a:t>3- يجب ان تسخدم بالجدول طريقة موحدة لوصف مواد البحث.</a:t>
            </a:r>
          </a:p>
          <a:p>
            <a:pPr marL="0" indent="0" algn="r" rtl="1">
              <a:buNone/>
            </a:pPr>
            <a:r>
              <a:rPr lang="ar-IQ" dirty="0" smtClean="0"/>
              <a:t>4- عند احتواء الجدول على معاملة المقارنة او السيطرة </a:t>
            </a:r>
            <a:r>
              <a:rPr lang="en-US" dirty="0" smtClean="0"/>
              <a:t>Control</a:t>
            </a:r>
            <a:r>
              <a:rPr lang="ar-IQ" dirty="0" smtClean="0"/>
              <a:t> فانها تدون قبل او بعد المعاملات ولا بينها ويفضل البعد.</a:t>
            </a:r>
          </a:p>
          <a:p>
            <a:pPr marL="0" indent="0" algn="r" rtl="1">
              <a:buNone/>
            </a:pPr>
            <a:r>
              <a:rPr lang="ar-IQ" dirty="0" smtClean="0"/>
              <a:t>5- تفضل كتابة النسب المئوية في الجدول بمرتبة عشرية واحدة، الافي الجداول التي تتطلب دقة بالغة.</a:t>
            </a:r>
          </a:p>
          <a:p>
            <a:pPr marL="0" indent="0" algn="r" rtl="1">
              <a:buNone/>
            </a:pPr>
            <a:r>
              <a:rPr lang="ar-IQ" dirty="0" smtClean="0"/>
              <a:t>6- علامة – اذا وردت في الجدول فلا تعني صفرا، بل تعني ان المعلومات غير متوفرة او مدونة في ذلك الموضع. </a:t>
            </a:r>
          </a:p>
          <a:p>
            <a:pPr marL="0" indent="0" algn="r" rtl="1">
              <a:buNone/>
            </a:pPr>
            <a:endParaRPr lang="en-US" dirty="0"/>
          </a:p>
        </p:txBody>
      </p:sp>
    </p:spTree>
    <p:extLst>
      <p:ext uri="{BB962C8B-B14F-4D97-AF65-F5344CB8AC3E}">
        <p14:creationId xmlns:p14="http://schemas.microsoft.com/office/powerpoint/2010/main" val="21394083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278563"/>
          </a:xfrm>
        </p:spPr>
        <p:txBody>
          <a:bodyPr>
            <a:noAutofit/>
          </a:bodyPr>
          <a:lstStyle/>
          <a:p>
            <a:pPr marL="0" indent="0" algn="r" rtl="1">
              <a:buNone/>
            </a:pPr>
            <a:r>
              <a:rPr lang="ar-IQ" sz="3000" dirty="0" smtClean="0"/>
              <a:t> </a:t>
            </a:r>
          </a:p>
          <a:p>
            <a:pPr marL="0" indent="0" algn="r" rtl="1">
              <a:buNone/>
            </a:pPr>
            <a:r>
              <a:rPr lang="ar-IQ" sz="3000" dirty="0" smtClean="0">
                <a:cs typeface="Ali_K_Samik" pitchFamily="2" charset="-78"/>
              </a:rPr>
              <a:t>هةنديَك تيَبيني دةربارةى دانانى خشتة:</a:t>
            </a:r>
          </a:p>
          <a:p>
            <a:pPr marL="0" indent="0" algn="r" rtl="1">
              <a:buNone/>
            </a:pPr>
            <a:r>
              <a:rPr lang="ar-IQ" sz="3000" dirty="0" smtClean="0">
                <a:cs typeface="Ali_K_Samik" pitchFamily="2" charset="-78"/>
              </a:rPr>
              <a:t>1- ناونيشانى خشتة لة سةرةوة دادةنريَت نةك لة خوارةوة هةروةك لة ويَنةكان.</a:t>
            </a:r>
          </a:p>
          <a:p>
            <a:pPr marL="0" indent="0" algn="r" rtl="1">
              <a:buNone/>
            </a:pPr>
            <a:r>
              <a:rPr lang="ar-IQ" sz="3000" dirty="0" smtClean="0">
                <a:cs typeface="Ali_K_Samik" pitchFamily="2" charset="-78"/>
              </a:rPr>
              <a:t>2- نابيَت يةكةى ثيَوان وة ليَكضووى وةك  % دووبارة بكريَتةوة لة هةموو ريَز بةلام بة تةنيا لة ناونيشانى ستونةكان دةنوسريَت.</a:t>
            </a:r>
          </a:p>
          <a:p>
            <a:pPr marL="0" indent="0" algn="r" rtl="1">
              <a:buNone/>
            </a:pPr>
            <a:r>
              <a:rPr lang="ar-IQ" sz="3000" dirty="0" smtClean="0">
                <a:cs typeface="Ali_K_Samik" pitchFamily="2" charset="-78"/>
              </a:rPr>
              <a:t>3- دةبيَت لة خشتة بة يةك جؤر باس لة ماددةكانى ليَكؤلينةوة بكريَت.</a:t>
            </a:r>
          </a:p>
          <a:p>
            <a:pPr marL="0" indent="0" algn="r" rtl="1">
              <a:buNone/>
            </a:pPr>
            <a:r>
              <a:rPr lang="ar-IQ" sz="3000" dirty="0" smtClean="0">
                <a:cs typeface="Ali_K_Samik" pitchFamily="2" charset="-78"/>
              </a:rPr>
              <a:t>4- كاتيَ كة خشتة مامةلةى بةراورد يان كؤنترؤلي تيادابوو ئةوة دةبيَت لة ثيَش يان ثاش مامةلةكة دابنريَت نةك لة نيَوانياندا وة وا باشترة كة لة ثاش دابنريَت.</a:t>
            </a:r>
          </a:p>
          <a:p>
            <a:pPr marL="0" indent="0" algn="r" rtl="1">
              <a:buNone/>
            </a:pPr>
            <a:r>
              <a:rPr lang="ar-IQ" sz="3000" dirty="0" smtClean="0">
                <a:cs typeface="Ali_K_Samik" pitchFamily="2" charset="-78"/>
              </a:rPr>
              <a:t>5- وا باشترة ريَذةى سةدى لة خشتة بة شيَوةى يةك بيستى (دوو ذمارة) بنوسريَت بيَجطة لةو خشتةيةي كة ثيَويستي بة  ووردبينى زياتر هةية.</a:t>
            </a:r>
          </a:p>
          <a:p>
            <a:pPr marL="0" indent="0" algn="r" rtl="1">
              <a:buNone/>
            </a:pPr>
            <a:r>
              <a:rPr lang="ar-IQ" sz="3000" dirty="0" smtClean="0">
                <a:cs typeface="Ali_K_Samik" pitchFamily="2" charset="-78"/>
              </a:rPr>
              <a:t>6- هةبووني نيشان لة خشتة واتاي سفر ناطةينيَت ، بةلام بةواتاي ئةوة دةطةينيَت كةوا زانياري دةربارةي نية يان نووسراوة لةو جيَطايية. </a:t>
            </a:r>
            <a:endParaRPr lang="en-US" sz="3000" dirty="0">
              <a:cs typeface="Ali_K_Samik" pitchFamily="2" charset="-78"/>
            </a:endParaRPr>
          </a:p>
        </p:txBody>
      </p:sp>
    </p:spTree>
    <p:extLst>
      <p:ext uri="{BB962C8B-B14F-4D97-AF65-F5344CB8AC3E}">
        <p14:creationId xmlns:p14="http://schemas.microsoft.com/office/powerpoint/2010/main" val="6946909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1520</TotalTime>
  <Words>3224</Words>
  <Application>Microsoft Office PowerPoint</Application>
  <PresentationFormat>On-screen Show (4:3)</PresentationFormat>
  <Paragraphs>225</Paragraphs>
  <Slides>40</Slides>
  <Notes>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        النتائج       Results    </vt:lpstr>
      <vt:lpstr>PowerPoint Presentation</vt:lpstr>
      <vt:lpstr>PowerPoint Presentation</vt:lpstr>
      <vt:lpstr>PowerPoint Presentation</vt:lpstr>
      <vt:lpstr>الجداول Tables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Curves and Histograms</vt:lpstr>
      <vt:lpstr>Curves and Histograms</vt:lpstr>
      <vt:lpstr>PowerPoint Presentation</vt:lpstr>
      <vt:lpstr>PowerPoint Presentation</vt:lpstr>
      <vt:lpstr>Figure (2): Mean values (µg. gm-1 dry weight) of Pb in various organs of Barbus luteus and Cyprinion macrostomum. </vt:lpstr>
      <vt:lpstr>PowerPoint Presentation</vt:lpstr>
      <vt:lpstr>الصور التوضيحية Illustrations </vt:lpstr>
      <vt:lpstr>ويَنةي شيكراوةكان Illustrations </vt:lpstr>
      <vt:lpstr>PowerPoint Presentation</vt:lpstr>
      <vt:lpstr>PowerPoint Presentation</vt:lpstr>
      <vt:lpstr>Fig. (3): Diplostomum spathaceum. A- Photomicrograph (150X). B- Camera lucida drawing.</vt:lpstr>
      <vt:lpstr>المناقشة Discussion</vt:lpstr>
      <vt:lpstr>تاوتوىَ Discussion</vt:lpstr>
      <vt:lpstr>PowerPoint Presentation</vt:lpstr>
      <vt:lpstr>PowerPoint Presentation</vt:lpstr>
      <vt:lpstr>الشكر والتقدير Acknowledgement</vt:lpstr>
      <vt:lpstr>سوثاس وثيَزانين Acknowledgement</vt:lpstr>
      <vt:lpstr>الاستنتاجات والتوصيات Conclusions and Recommendations</vt:lpstr>
      <vt:lpstr>دةرةئةنجامةكان و ثيَشنيارةكان Conclusions and Recommendations</vt:lpstr>
      <vt:lpstr>PowerPoint Presentation</vt:lpstr>
      <vt:lpstr>PowerPoint Presentation</vt:lpstr>
      <vt:lpstr>الخلاصةAbstract  </vt:lpstr>
      <vt:lpstr>ثوختةAbstract  </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النتائج       Results</dc:title>
  <dc:creator>shamall</dc:creator>
  <cp:lastModifiedBy>Maher</cp:lastModifiedBy>
  <cp:revision>57</cp:revision>
  <dcterms:created xsi:type="dcterms:W3CDTF">2006-08-16T00:00:00Z</dcterms:created>
  <dcterms:modified xsi:type="dcterms:W3CDTF">2019-04-23T19:46:20Z</dcterms:modified>
</cp:coreProperties>
</file>