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9" r:id="rId3"/>
    <p:sldId id="270" r:id="rId4"/>
    <p:sldId id="271" r:id="rId5"/>
    <p:sldId id="272" r:id="rId6"/>
    <p:sldId id="258" r:id="rId7"/>
    <p:sldId id="259" r:id="rId8"/>
    <p:sldId id="273" r:id="rId9"/>
    <p:sldId id="268" r:id="rId10"/>
    <p:sldId id="274" r:id="rId11"/>
    <p:sldId id="275" r:id="rId12"/>
    <p:sldId id="264" r:id="rId13"/>
    <p:sldId id="260" r:id="rId14"/>
    <p:sldId id="261" r:id="rId15"/>
    <p:sldId id="262" r:id="rId16"/>
    <p:sldId id="263" r:id="rId17"/>
    <p:sldId id="265" r:id="rId18"/>
    <p:sldId id="266" r:id="rId19"/>
    <p:sldId id="267" r:id="rId2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8602D94B-B1C1-4B08-A36E-156EACB072EF}" type="datetimeFigureOut">
              <a:rPr lang="ar-IQ" smtClean="0"/>
              <a:t>22/09/1439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1F8C54E-B768-438E-BC6F-8771A4D62380}" type="slidenum">
              <a:rPr lang="ar-IQ" smtClean="0"/>
              <a:t>‹#›</a:t>
            </a:fld>
            <a:endParaRPr lang="ar-IQ"/>
          </a:p>
        </p:txBody>
      </p:sp>
    </p:spTree>
    <p:extLst>
      <p:ext uri="{BB962C8B-B14F-4D97-AF65-F5344CB8AC3E}">
        <p14:creationId xmlns:p14="http://schemas.microsoft.com/office/powerpoint/2010/main" val="862875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602D94B-B1C1-4B08-A36E-156EACB072EF}" type="datetimeFigureOut">
              <a:rPr lang="ar-IQ" smtClean="0"/>
              <a:t>22/09/1439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1F8C54E-B768-438E-BC6F-8771A4D62380}" type="slidenum">
              <a:rPr lang="ar-IQ" smtClean="0"/>
              <a:t>‹#›</a:t>
            </a:fld>
            <a:endParaRPr lang="ar-IQ"/>
          </a:p>
        </p:txBody>
      </p:sp>
    </p:spTree>
    <p:extLst>
      <p:ext uri="{BB962C8B-B14F-4D97-AF65-F5344CB8AC3E}">
        <p14:creationId xmlns:p14="http://schemas.microsoft.com/office/powerpoint/2010/main" val="1937928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602D94B-B1C1-4B08-A36E-156EACB072EF}" type="datetimeFigureOut">
              <a:rPr lang="ar-IQ" smtClean="0"/>
              <a:t>22/09/1439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1F8C54E-B768-438E-BC6F-8771A4D62380}" type="slidenum">
              <a:rPr lang="ar-IQ" smtClean="0"/>
              <a:t>‹#›</a:t>
            </a:fld>
            <a:endParaRPr lang="ar-IQ"/>
          </a:p>
        </p:txBody>
      </p:sp>
    </p:spTree>
    <p:extLst>
      <p:ext uri="{BB962C8B-B14F-4D97-AF65-F5344CB8AC3E}">
        <p14:creationId xmlns:p14="http://schemas.microsoft.com/office/powerpoint/2010/main" val="3572356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602D94B-B1C1-4B08-A36E-156EACB072EF}" type="datetimeFigureOut">
              <a:rPr lang="ar-IQ" smtClean="0"/>
              <a:t>22/09/1439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1F8C54E-B768-438E-BC6F-8771A4D62380}" type="slidenum">
              <a:rPr lang="ar-IQ" smtClean="0"/>
              <a:t>‹#›</a:t>
            </a:fld>
            <a:endParaRPr lang="ar-IQ"/>
          </a:p>
        </p:txBody>
      </p:sp>
    </p:spTree>
    <p:extLst>
      <p:ext uri="{BB962C8B-B14F-4D97-AF65-F5344CB8AC3E}">
        <p14:creationId xmlns:p14="http://schemas.microsoft.com/office/powerpoint/2010/main" val="2900985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02D94B-B1C1-4B08-A36E-156EACB072EF}" type="datetimeFigureOut">
              <a:rPr lang="ar-IQ" smtClean="0"/>
              <a:t>22/09/1439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1F8C54E-B768-438E-BC6F-8771A4D62380}" type="slidenum">
              <a:rPr lang="ar-IQ" smtClean="0"/>
              <a:t>‹#›</a:t>
            </a:fld>
            <a:endParaRPr lang="ar-IQ"/>
          </a:p>
        </p:txBody>
      </p:sp>
    </p:spTree>
    <p:extLst>
      <p:ext uri="{BB962C8B-B14F-4D97-AF65-F5344CB8AC3E}">
        <p14:creationId xmlns:p14="http://schemas.microsoft.com/office/powerpoint/2010/main" val="2863974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8602D94B-B1C1-4B08-A36E-156EACB072EF}" type="datetimeFigureOut">
              <a:rPr lang="ar-IQ" smtClean="0"/>
              <a:t>22/09/1439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1F8C54E-B768-438E-BC6F-8771A4D62380}" type="slidenum">
              <a:rPr lang="ar-IQ" smtClean="0"/>
              <a:t>‹#›</a:t>
            </a:fld>
            <a:endParaRPr lang="ar-IQ"/>
          </a:p>
        </p:txBody>
      </p:sp>
    </p:spTree>
    <p:extLst>
      <p:ext uri="{BB962C8B-B14F-4D97-AF65-F5344CB8AC3E}">
        <p14:creationId xmlns:p14="http://schemas.microsoft.com/office/powerpoint/2010/main" val="2745949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8602D94B-B1C1-4B08-A36E-156EACB072EF}" type="datetimeFigureOut">
              <a:rPr lang="ar-IQ" smtClean="0"/>
              <a:t>22/09/1439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1F8C54E-B768-438E-BC6F-8771A4D62380}" type="slidenum">
              <a:rPr lang="ar-IQ" smtClean="0"/>
              <a:t>‹#›</a:t>
            </a:fld>
            <a:endParaRPr lang="ar-IQ"/>
          </a:p>
        </p:txBody>
      </p:sp>
    </p:spTree>
    <p:extLst>
      <p:ext uri="{BB962C8B-B14F-4D97-AF65-F5344CB8AC3E}">
        <p14:creationId xmlns:p14="http://schemas.microsoft.com/office/powerpoint/2010/main" val="1255410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8602D94B-B1C1-4B08-A36E-156EACB072EF}" type="datetimeFigureOut">
              <a:rPr lang="ar-IQ" smtClean="0"/>
              <a:t>22/09/1439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1F8C54E-B768-438E-BC6F-8771A4D62380}" type="slidenum">
              <a:rPr lang="ar-IQ" smtClean="0"/>
              <a:t>‹#›</a:t>
            </a:fld>
            <a:endParaRPr lang="ar-IQ"/>
          </a:p>
        </p:txBody>
      </p:sp>
    </p:spTree>
    <p:extLst>
      <p:ext uri="{BB962C8B-B14F-4D97-AF65-F5344CB8AC3E}">
        <p14:creationId xmlns:p14="http://schemas.microsoft.com/office/powerpoint/2010/main" val="2803291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02D94B-B1C1-4B08-A36E-156EACB072EF}" type="datetimeFigureOut">
              <a:rPr lang="ar-IQ" smtClean="0"/>
              <a:t>22/09/1439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1F8C54E-B768-438E-BC6F-8771A4D62380}" type="slidenum">
              <a:rPr lang="ar-IQ" smtClean="0"/>
              <a:t>‹#›</a:t>
            </a:fld>
            <a:endParaRPr lang="ar-IQ"/>
          </a:p>
        </p:txBody>
      </p:sp>
    </p:spTree>
    <p:extLst>
      <p:ext uri="{BB962C8B-B14F-4D97-AF65-F5344CB8AC3E}">
        <p14:creationId xmlns:p14="http://schemas.microsoft.com/office/powerpoint/2010/main" val="4101823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02D94B-B1C1-4B08-A36E-156EACB072EF}" type="datetimeFigureOut">
              <a:rPr lang="ar-IQ" smtClean="0"/>
              <a:t>22/09/1439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1F8C54E-B768-438E-BC6F-8771A4D62380}" type="slidenum">
              <a:rPr lang="ar-IQ" smtClean="0"/>
              <a:t>‹#›</a:t>
            </a:fld>
            <a:endParaRPr lang="ar-IQ"/>
          </a:p>
        </p:txBody>
      </p:sp>
    </p:spTree>
    <p:extLst>
      <p:ext uri="{BB962C8B-B14F-4D97-AF65-F5344CB8AC3E}">
        <p14:creationId xmlns:p14="http://schemas.microsoft.com/office/powerpoint/2010/main" val="433000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02D94B-B1C1-4B08-A36E-156EACB072EF}" type="datetimeFigureOut">
              <a:rPr lang="ar-IQ" smtClean="0"/>
              <a:t>22/09/1439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1F8C54E-B768-438E-BC6F-8771A4D62380}" type="slidenum">
              <a:rPr lang="ar-IQ" smtClean="0"/>
              <a:t>‹#›</a:t>
            </a:fld>
            <a:endParaRPr lang="ar-IQ"/>
          </a:p>
        </p:txBody>
      </p:sp>
    </p:spTree>
    <p:extLst>
      <p:ext uri="{BB962C8B-B14F-4D97-AF65-F5344CB8AC3E}">
        <p14:creationId xmlns:p14="http://schemas.microsoft.com/office/powerpoint/2010/main" val="1291339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602D94B-B1C1-4B08-A36E-156EACB072EF}" type="datetimeFigureOut">
              <a:rPr lang="ar-IQ" smtClean="0"/>
              <a:t>22/09/1439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1F8C54E-B768-438E-BC6F-8771A4D62380}" type="slidenum">
              <a:rPr lang="ar-IQ" smtClean="0"/>
              <a:t>‹#›</a:t>
            </a:fld>
            <a:endParaRPr lang="ar-IQ"/>
          </a:p>
        </p:txBody>
      </p:sp>
    </p:spTree>
    <p:extLst>
      <p:ext uri="{BB962C8B-B14F-4D97-AF65-F5344CB8AC3E}">
        <p14:creationId xmlns:p14="http://schemas.microsoft.com/office/powerpoint/2010/main" val="4230923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t>Epithelial tissue</a:t>
            </a:r>
            <a:endParaRPr lang="ar-IQ" sz="6600" dirty="0"/>
          </a:p>
        </p:txBody>
      </p:sp>
    </p:spTree>
    <p:extLst>
      <p:ext uri="{BB962C8B-B14F-4D97-AF65-F5344CB8AC3E}">
        <p14:creationId xmlns:p14="http://schemas.microsoft.com/office/powerpoint/2010/main" val="21457518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lgn="just" rtl="0"/>
            <a:r>
              <a:rPr lang="en-US" b="1" dirty="0"/>
              <a:t>Exocrine gland</a:t>
            </a:r>
            <a:endParaRPr lang="en-US" dirty="0"/>
          </a:p>
          <a:p>
            <a:pPr marL="0" lvl="0" indent="0" algn="just" rtl="0">
              <a:buNone/>
            </a:pPr>
            <a:r>
              <a:rPr lang="en-US" dirty="0"/>
              <a:t>Multicellular</a:t>
            </a:r>
          </a:p>
          <a:p>
            <a:pPr marL="0" lvl="0" indent="0" algn="just" rtl="0">
              <a:buNone/>
            </a:pPr>
            <a:r>
              <a:rPr lang="en-US" dirty="0"/>
              <a:t>Unicellular ( C.S of small intestine or trachea showing goblet cell)</a:t>
            </a:r>
          </a:p>
          <a:p>
            <a:pPr marL="0" indent="0" algn="just" rtl="0">
              <a:buNone/>
            </a:pPr>
            <a:r>
              <a:rPr lang="en-US" dirty="0"/>
              <a:t>Multicellular are divided into two major categories:</a:t>
            </a:r>
          </a:p>
          <a:p>
            <a:pPr lvl="0" algn="just" rtl="0"/>
            <a:r>
              <a:rPr lang="en-US" dirty="0"/>
              <a:t>Simple gland:</a:t>
            </a:r>
          </a:p>
          <a:p>
            <a:pPr marL="0" lvl="0" indent="0" algn="just" rtl="0">
              <a:buNone/>
            </a:pPr>
            <a:r>
              <a:rPr lang="en-US" dirty="0" smtClean="0"/>
              <a:t>1. Tubular</a:t>
            </a:r>
            <a:endParaRPr lang="en-US" dirty="0"/>
          </a:p>
          <a:p>
            <a:pPr marL="0" lvl="0" indent="0" algn="just" rtl="0">
              <a:buNone/>
            </a:pPr>
            <a:r>
              <a:rPr lang="en-US" dirty="0" smtClean="0"/>
              <a:t>a. Straight </a:t>
            </a:r>
            <a:r>
              <a:rPr lang="en-US" dirty="0"/>
              <a:t>(C.S in large intestine showing intestinal gland)</a:t>
            </a:r>
          </a:p>
          <a:p>
            <a:pPr marL="0" lvl="0" indent="0" algn="just" rtl="0">
              <a:buNone/>
            </a:pPr>
            <a:r>
              <a:rPr lang="en-US" dirty="0" smtClean="0"/>
              <a:t>b. Coiled </a:t>
            </a:r>
            <a:r>
              <a:rPr lang="en-US" dirty="0"/>
              <a:t>( thin skin showing sweat gland)</a:t>
            </a:r>
          </a:p>
          <a:p>
            <a:pPr marL="0" lvl="0" indent="0" algn="just" rtl="0">
              <a:buNone/>
            </a:pPr>
            <a:r>
              <a:rPr lang="en-US" dirty="0" smtClean="0"/>
              <a:t>c. Branched </a:t>
            </a:r>
            <a:r>
              <a:rPr lang="en-US" dirty="0"/>
              <a:t>( C.S in pyloric stomach showing pyloric gland).</a:t>
            </a:r>
          </a:p>
          <a:p>
            <a:pPr marL="0" lvl="0" indent="0" algn="just" rtl="0">
              <a:buNone/>
            </a:pPr>
            <a:r>
              <a:rPr lang="en-US" dirty="0" smtClean="0"/>
              <a:t>2. Alveolar </a:t>
            </a:r>
            <a:r>
              <a:rPr lang="en-US" dirty="0"/>
              <a:t>or </a:t>
            </a:r>
            <a:r>
              <a:rPr lang="en-US" dirty="0" err="1"/>
              <a:t>acinar</a:t>
            </a:r>
            <a:r>
              <a:rPr lang="en-US" dirty="0"/>
              <a:t> </a:t>
            </a:r>
          </a:p>
          <a:p>
            <a:pPr marL="0" lvl="0" indent="0" algn="just" rtl="0">
              <a:buNone/>
            </a:pPr>
            <a:r>
              <a:rPr lang="en-US" dirty="0" smtClean="0"/>
              <a:t>a. </a:t>
            </a:r>
            <a:r>
              <a:rPr lang="en-US" dirty="0" err="1" smtClean="0"/>
              <a:t>Unbranched</a:t>
            </a:r>
            <a:r>
              <a:rPr lang="en-US" dirty="0" smtClean="0"/>
              <a:t> </a:t>
            </a:r>
            <a:r>
              <a:rPr lang="en-US" dirty="0"/>
              <a:t>( frog </a:t>
            </a:r>
            <a:r>
              <a:rPr lang="en-US" baseline="30000" dirty="0"/>
              <a:t>, </a:t>
            </a:r>
            <a:r>
              <a:rPr lang="en-US" dirty="0"/>
              <a:t>s skin showing poisonous gland)</a:t>
            </a:r>
          </a:p>
          <a:p>
            <a:pPr marL="0" lvl="0" indent="0" algn="just" rtl="0">
              <a:buNone/>
            </a:pPr>
            <a:r>
              <a:rPr lang="en-US" dirty="0" smtClean="0"/>
              <a:t>b. Branched </a:t>
            </a:r>
            <a:r>
              <a:rPr lang="en-US" dirty="0"/>
              <a:t>( thin skin showing sebaceous gland)</a:t>
            </a:r>
          </a:p>
        </p:txBody>
      </p:sp>
    </p:spTree>
    <p:extLst>
      <p:ext uri="{BB962C8B-B14F-4D97-AF65-F5344CB8AC3E}">
        <p14:creationId xmlns:p14="http://schemas.microsoft.com/office/powerpoint/2010/main" val="2306742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lvl="0" algn="l" rtl="0"/>
            <a:r>
              <a:rPr lang="en-US" dirty="0"/>
              <a:t>Compound gland</a:t>
            </a:r>
          </a:p>
          <a:p>
            <a:pPr marL="0" lvl="0" indent="0" algn="l" rtl="0">
              <a:buNone/>
            </a:pPr>
            <a:r>
              <a:rPr lang="en-US" dirty="0" smtClean="0"/>
              <a:t>a. Tubular </a:t>
            </a:r>
            <a:r>
              <a:rPr lang="en-US" dirty="0"/>
              <a:t>(Kidney)</a:t>
            </a:r>
          </a:p>
          <a:p>
            <a:pPr marL="0" lvl="0" indent="0" algn="l" rtl="0">
              <a:buNone/>
            </a:pPr>
            <a:r>
              <a:rPr lang="en-US" dirty="0" smtClean="0"/>
              <a:t>b. Alveolar </a:t>
            </a:r>
            <a:r>
              <a:rPr lang="en-US" dirty="0"/>
              <a:t>(mammary gland)</a:t>
            </a:r>
          </a:p>
          <a:p>
            <a:pPr marL="0" lvl="0" indent="0" algn="l" rtl="0">
              <a:buNone/>
            </a:pPr>
            <a:r>
              <a:rPr lang="en-US" dirty="0" smtClean="0"/>
              <a:t>c. </a:t>
            </a:r>
            <a:r>
              <a:rPr lang="en-US" dirty="0" err="1" smtClean="0"/>
              <a:t>Tubulo</a:t>
            </a:r>
            <a:r>
              <a:rPr lang="en-US" dirty="0" smtClean="0"/>
              <a:t>-alveolar </a:t>
            </a:r>
            <a:r>
              <a:rPr lang="en-US" dirty="0"/>
              <a:t>( salivary gland)</a:t>
            </a:r>
          </a:p>
          <a:p>
            <a:pPr algn="l" rtl="0"/>
            <a:r>
              <a:rPr lang="en-US" dirty="0"/>
              <a:t>Classification of exocrine gland according to the kind of secretion:</a:t>
            </a:r>
          </a:p>
          <a:p>
            <a:pPr marL="0" lvl="0" indent="0" algn="l" rtl="0">
              <a:buNone/>
            </a:pPr>
            <a:r>
              <a:rPr lang="en-US" dirty="0" smtClean="0"/>
              <a:t>1. Serous </a:t>
            </a:r>
            <a:r>
              <a:rPr lang="en-US" dirty="0"/>
              <a:t>gland (Tongue or parotid gland).</a:t>
            </a:r>
          </a:p>
          <a:p>
            <a:pPr marL="0" lvl="0" indent="0" algn="l" rtl="0">
              <a:buNone/>
            </a:pPr>
            <a:r>
              <a:rPr lang="en-US" dirty="0" smtClean="0"/>
              <a:t>2. Mucous </a:t>
            </a:r>
            <a:r>
              <a:rPr lang="en-US" dirty="0"/>
              <a:t>gland (section of </a:t>
            </a:r>
            <a:r>
              <a:rPr lang="en-US" dirty="0" err="1"/>
              <a:t>oesophagus</a:t>
            </a:r>
            <a:r>
              <a:rPr lang="en-US" dirty="0"/>
              <a:t> middle part showing </a:t>
            </a:r>
            <a:r>
              <a:rPr lang="en-US" dirty="0" err="1"/>
              <a:t>oesophageal</a:t>
            </a:r>
            <a:r>
              <a:rPr lang="en-US" dirty="0"/>
              <a:t> gland).</a:t>
            </a:r>
          </a:p>
          <a:p>
            <a:pPr marL="0" lvl="0" indent="0" algn="l" rtl="0">
              <a:buNone/>
            </a:pPr>
            <a:r>
              <a:rPr lang="en-US" dirty="0" smtClean="0"/>
              <a:t>3. </a:t>
            </a:r>
            <a:r>
              <a:rPr lang="en-US" dirty="0" err="1" smtClean="0"/>
              <a:t>Sero</a:t>
            </a:r>
            <a:r>
              <a:rPr lang="en-US" dirty="0" smtClean="0"/>
              <a:t>-mucous </a:t>
            </a:r>
            <a:r>
              <a:rPr lang="en-US" dirty="0"/>
              <a:t>gland (section in </a:t>
            </a:r>
            <a:r>
              <a:rPr lang="en-US" dirty="0" err="1"/>
              <a:t>submaxillary</a:t>
            </a:r>
            <a:r>
              <a:rPr lang="en-US" dirty="0"/>
              <a:t> or sublingual gland).</a:t>
            </a:r>
          </a:p>
          <a:p>
            <a:endParaRPr lang="en-US" dirty="0"/>
          </a:p>
        </p:txBody>
      </p:sp>
    </p:spTree>
    <p:extLst>
      <p:ext uri="{BB962C8B-B14F-4D97-AF65-F5344CB8AC3E}">
        <p14:creationId xmlns:p14="http://schemas.microsoft.com/office/powerpoint/2010/main" val="3945905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1"/>
          </a:xfrm>
        </p:spPr>
      </p:pic>
    </p:spTree>
    <p:extLst>
      <p:ext uri="{BB962C8B-B14F-4D97-AF65-F5344CB8AC3E}">
        <p14:creationId xmlns:p14="http://schemas.microsoft.com/office/powerpoint/2010/main" val="21457353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779" y="0"/>
            <a:ext cx="9155779" cy="6885721"/>
          </a:xfrm>
        </p:spPr>
      </p:pic>
    </p:spTree>
    <p:extLst>
      <p:ext uri="{BB962C8B-B14F-4D97-AF65-F5344CB8AC3E}">
        <p14:creationId xmlns:p14="http://schemas.microsoft.com/office/powerpoint/2010/main" val="38689820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0"/>
            <a:ext cx="8989707" cy="6603461"/>
          </a:xfrm>
        </p:spPr>
      </p:pic>
    </p:spTree>
    <p:extLst>
      <p:ext uri="{BB962C8B-B14F-4D97-AF65-F5344CB8AC3E}">
        <p14:creationId xmlns:p14="http://schemas.microsoft.com/office/powerpoint/2010/main" val="18181071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310" y="260649"/>
            <a:ext cx="8807983" cy="6597352"/>
          </a:xfrm>
        </p:spPr>
      </p:pic>
    </p:spTree>
    <p:extLst>
      <p:ext uri="{BB962C8B-B14F-4D97-AF65-F5344CB8AC3E}">
        <p14:creationId xmlns:p14="http://schemas.microsoft.com/office/powerpoint/2010/main" val="6921811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62" y="0"/>
            <a:ext cx="9028611" cy="6755705"/>
          </a:xfrm>
        </p:spPr>
      </p:pic>
    </p:spTree>
    <p:extLst>
      <p:ext uri="{BB962C8B-B14F-4D97-AF65-F5344CB8AC3E}">
        <p14:creationId xmlns:p14="http://schemas.microsoft.com/office/powerpoint/2010/main" val="11523599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88640"/>
            <a:ext cx="4455368" cy="591525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9992" y="260648"/>
            <a:ext cx="4112493" cy="5938589"/>
          </a:xfrm>
          <a:prstGeom prst="rect">
            <a:avLst/>
          </a:prstGeom>
        </p:spPr>
      </p:pic>
    </p:spTree>
    <p:extLst>
      <p:ext uri="{BB962C8B-B14F-4D97-AF65-F5344CB8AC3E}">
        <p14:creationId xmlns:p14="http://schemas.microsoft.com/office/powerpoint/2010/main" val="37407290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722" y="0"/>
            <a:ext cx="9079787" cy="6858001"/>
          </a:xfrm>
        </p:spPr>
      </p:pic>
    </p:spTree>
    <p:extLst>
      <p:ext uri="{BB962C8B-B14F-4D97-AF65-F5344CB8AC3E}">
        <p14:creationId xmlns:p14="http://schemas.microsoft.com/office/powerpoint/2010/main" val="25807080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16632"/>
            <a:ext cx="9157094" cy="6539631"/>
          </a:xfrm>
        </p:spPr>
      </p:pic>
    </p:spTree>
    <p:extLst>
      <p:ext uri="{BB962C8B-B14F-4D97-AF65-F5344CB8AC3E}">
        <p14:creationId xmlns:p14="http://schemas.microsoft.com/office/powerpoint/2010/main" val="1803038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41368"/>
          </a:xfrm>
        </p:spPr>
        <p:txBody>
          <a:bodyPr/>
          <a:lstStyle/>
          <a:p>
            <a:pPr marL="0" indent="0" algn="l" rtl="0">
              <a:buNone/>
            </a:pPr>
            <a:r>
              <a:rPr lang="en-US" b="1" dirty="0"/>
              <a:t>Epithelial tissue </a:t>
            </a:r>
            <a:endParaRPr lang="en-US" dirty="0"/>
          </a:p>
          <a:p>
            <a:pPr algn="just" rtl="0"/>
            <a:r>
              <a:rPr lang="en-US" dirty="0"/>
              <a:t>The epithelial tissue or epithelium consists of sheets of cells that cover the external surfaces of the body, line the internal cavities, form various organs and glands, and line their ducts.</a:t>
            </a:r>
          </a:p>
          <a:p>
            <a:pPr algn="just" rtl="0"/>
            <a:r>
              <a:rPr lang="en-US" dirty="0"/>
              <a:t>It is derived from all three germ layers of developing embryo (ectoderm, mesoderm and endoderm).</a:t>
            </a:r>
          </a:p>
          <a:p>
            <a:pPr algn="just" rtl="0"/>
            <a:endParaRPr lang="en-US" dirty="0"/>
          </a:p>
        </p:txBody>
      </p:sp>
    </p:spTree>
    <p:extLst>
      <p:ext uri="{BB962C8B-B14F-4D97-AF65-F5344CB8AC3E}">
        <p14:creationId xmlns:p14="http://schemas.microsoft.com/office/powerpoint/2010/main" val="845184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pPr marL="0" indent="0" algn="just" rtl="0">
              <a:buNone/>
            </a:pPr>
            <a:r>
              <a:rPr lang="en-US" b="1" dirty="0"/>
              <a:t>Classification:</a:t>
            </a:r>
            <a:endParaRPr lang="en-US" dirty="0"/>
          </a:p>
          <a:p>
            <a:pPr marL="0" indent="0" algn="just" rtl="0">
              <a:buNone/>
            </a:pPr>
            <a:r>
              <a:rPr lang="en-US" dirty="0"/>
              <a:t>Epithelial tissue classify to:</a:t>
            </a:r>
          </a:p>
          <a:p>
            <a:pPr marL="0" lvl="0" indent="0" algn="just" rtl="0">
              <a:buNone/>
            </a:pPr>
            <a:r>
              <a:rPr lang="en-US" dirty="0" smtClean="0"/>
              <a:t>1. Glandular </a:t>
            </a:r>
            <a:r>
              <a:rPr lang="en-US" dirty="0"/>
              <a:t>epithelial tissue</a:t>
            </a:r>
          </a:p>
          <a:p>
            <a:pPr marL="0" lvl="0" indent="0" algn="just" rtl="0">
              <a:buNone/>
            </a:pPr>
            <a:r>
              <a:rPr lang="en-US" dirty="0" smtClean="0"/>
              <a:t>2. Covering </a:t>
            </a:r>
            <a:r>
              <a:rPr lang="en-US" dirty="0"/>
              <a:t>and lining epithelial tissue, which also classify to:</a:t>
            </a:r>
          </a:p>
          <a:p>
            <a:pPr lvl="0" algn="just" rtl="0"/>
            <a:r>
              <a:rPr lang="en-US" dirty="0"/>
              <a:t>Simple:</a:t>
            </a:r>
          </a:p>
          <a:p>
            <a:pPr marL="0" lvl="0" indent="0" algn="just" rtl="0">
              <a:buNone/>
            </a:pPr>
            <a:r>
              <a:rPr lang="en-US" dirty="0" smtClean="0"/>
              <a:t>1. Simple </a:t>
            </a:r>
            <a:r>
              <a:rPr lang="en-US" dirty="0"/>
              <a:t>Squamous epithelial tissue (e.g. partial layer of Bowman </a:t>
            </a:r>
            <a:r>
              <a:rPr lang="en-US" baseline="30000" dirty="0"/>
              <a:t>,</a:t>
            </a:r>
            <a:r>
              <a:rPr lang="en-US" dirty="0"/>
              <a:t>s capsule in section of kidney)</a:t>
            </a:r>
          </a:p>
          <a:p>
            <a:pPr marL="0" lvl="0" indent="0" algn="just" rtl="0">
              <a:buNone/>
            </a:pPr>
            <a:r>
              <a:rPr lang="en-US" dirty="0" smtClean="0"/>
              <a:t>2. Simple </a:t>
            </a:r>
            <a:r>
              <a:rPr lang="en-US" dirty="0"/>
              <a:t>Cuboidal epithelial tissue (proximal convoluted tubule of kidney, surface of ovary and liver).</a:t>
            </a:r>
          </a:p>
          <a:p>
            <a:pPr marL="0" lvl="0" indent="0" algn="just" rtl="0">
              <a:buNone/>
            </a:pPr>
            <a:r>
              <a:rPr lang="en-US" dirty="0" smtClean="0"/>
              <a:t>3. Simple </a:t>
            </a:r>
            <a:r>
              <a:rPr lang="en-US" dirty="0"/>
              <a:t>Columnar epithelial tissue </a:t>
            </a:r>
          </a:p>
          <a:p>
            <a:pPr marL="0" indent="0" algn="just" rtl="0">
              <a:buNone/>
            </a:pPr>
            <a:r>
              <a:rPr lang="en-US" dirty="0"/>
              <a:t>a. Non-ciliated columnar epithelial tissue (stomach )</a:t>
            </a:r>
          </a:p>
          <a:p>
            <a:pPr marL="0" indent="0" algn="just" rtl="0">
              <a:buNone/>
            </a:pPr>
            <a:r>
              <a:rPr lang="en-US" dirty="0"/>
              <a:t>b. Ciliated columnar </a:t>
            </a:r>
            <a:r>
              <a:rPr lang="en-US" dirty="0" err="1"/>
              <a:t>ep.</a:t>
            </a:r>
            <a:r>
              <a:rPr lang="en-US" dirty="0"/>
              <a:t> (section of uterus</a:t>
            </a:r>
            <a:r>
              <a:rPr lang="en-US" dirty="0" smtClean="0"/>
              <a:t>).</a:t>
            </a:r>
          </a:p>
          <a:p>
            <a:pPr marL="0" indent="0" algn="just" rtl="0">
              <a:buNone/>
            </a:pPr>
            <a:r>
              <a:rPr lang="en-US" dirty="0" smtClean="0"/>
              <a:t>4- </a:t>
            </a:r>
            <a:r>
              <a:rPr lang="en-US" dirty="0" err="1"/>
              <a:t>pseudostratified</a:t>
            </a:r>
            <a:r>
              <a:rPr lang="en-US" dirty="0"/>
              <a:t> columnar epithelial tissue</a:t>
            </a:r>
          </a:p>
          <a:p>
            <a:pPr marL="0" lvl="0" indent="0" algn="just" rtl="0">
              <a:buNone/>
            </a:pPr>
            <a:r>
              <a:rPr lang="en-US" dirty="0" smtClean="0"/>
              <a:t>a. ciliated </a:t>
            </a:r>
            <a:r>
              <a:rPr lang="en-US" dirty="0"/>
              <a:t>(section of trachea)</a:t>
            </a:r>
          </a:p>
          <a:p>
            <a:pPr marL="0" lvl="0" indent="0" algn="just" rtl="0">
              <a:buNone/>
            </a:pPr>
            <a:r>
              <a:rPr lang="en-US" dirty="0" smtClean="0"/>
              <a:t>b. non-ciliated </a:t>
            </a:r>
            <a:r>
              <a:rPr lang="en-US" dirty="0"/>
              <a:t>(section of male urethra and salivary gland)</a:t>
            </a:r>
          </a:p>
          <a:p>
            <a:pPr algn="just" rtl="0"/>
            <a:endParaRPr lang="en-US" dirty="0"/>
          </a:p>
        </p:txBody>
      </p:sp>
    </p:spTree>
    <p:extLst>
      <p:ext uri="{BB962C8B-B14F-4D97-AF65-F5344CB8AC3E}">
        <p14:creationId xmlns:p14="http://schemas.microsoft.com/office/powerpoint/2010/main" val="359211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lgn="l" rtl="0">
              <a:buNone/>
            </a:pPr>
            <a:r>
              <a:rPr lang="en-US" dirty="0"/>
              <a:t>B. Stratified:</a:t>
            </a:r>
          </a:p>
          <a:p>
            <a:pPr marL="0" indent="0" algn="l" rtl="0">
              <a:buNone/>
            </a:pPr>
            <a:r>
              <a:rPr lang="en-US" dirty="0" smtClean="0"/>
              <a:t>1- </a:t>
            </a:r>
            <a:r>
              <a:rPr lang="en-US" dirty="0"/>
              <a:t>Stratified squamous epithelial tissue</a:t>
            </a:r>
          </a:p>
          <a:p>
            <a:pPr marL="0" lvl="0" indent="0" algn="l" rtl="0">
              <a:buNone/>
            </a:pPr>
            <a:r>
              <a:rPr lang="en-US" dirty="0" smtClean="0"/>
              <a:t>a. keratinized </a:t>
            </a:r>
            <a:r>
              <a:rPr lang="en-US" dirty="0"/>
              <a:t>(section of skin)</a:t>
            </a:r>
          </a:p>
          <a:p>
            <a:pPr marL="0" lvl="0" indent="0" algn="l" rtl="0">
              <a:buNone/>
            </a:pPr>
            <a:r>
              <a:rPr lang="en-US" dirty="0" smtClean="0"/>
              <a:t>b. non-keratinized </a:t>
            </a:r>
            <a:r>
              <a:rPr lang="en-US" dirty="0"/>
              <a:t>(esophagus , </a:t>
            </a:r>
            <a:r>
              <a:rPr lang="en-US" dirty="0" smtClean="0"/>
              <a:t>pharynx)</a:t>
            </a:r>
          </a:p>
          <a:p>
            <a:pPr marL="0" indent="0" algn="l" rtl="0">
              <a:buNone/>
            </a:pPr>
            <a:r>
              <a:rPr lang="en-US" dirty="0" smtClean="0"/>
              <a:t>2. Stratified cuboidal epithelial tissue (section of sweet gland).</a:t>
            </a:r>
          </a:p>
          <a:p>
            <a:pPr marL="0" indent="0" algn="l" rtl="0">
              <a:buNone/>
            </a:pPr>
            <a:r>
              <a:rPr lang="en-US" dirty="0" smtClean="0"/>
              <a:t>3</a:t>
            </a:r>
            <a:r>
              <a:rPr lang="en-US" dirty="0"/>
              <a:t>. Stratified columnar epithelial tissue</a:t>
            </a:r>
          </a:p>
          <a:p>
            <a:pPr marL="0" indent="0" algn="l" rtl="0">
              <a:buNone/>
            </a:pPr>
            <a:r>
              <a:rPr lang="en-US" dirty="0" smtClean="0"/>
              <a:t>a</a:t>
            </a:r>
            <a:r>
              <a:rPr lang="en-US" dirty="0"/>
              <a:t>. ciliated ( section of salivary gland)</a:t>
            </a:r>
          </a:p>
          <a:p>
            <a:pPr marL="0" indent="0" algn="l" rtl="0">
              <a:buNone/>
            </a:pPr>
            <a:r>
              <a:rPr lang="en-US" dirty="0" smtClean="0"/>
              <a:t>b</a:t>
            </a:r>
            <a:r>
              <a:rPr lang="en-US" dirty="0"/>
              <a:t>. non-ciliated (section of male urethra).</a:t>
            </a:r>
          </a:p>
          <a:p>
            <a:pPr marL="0" indent="0" algn="l" rtl="0">
              <a:buNone/>
            </a:pPr>
            <a:r>
              <a:rPr lang="en-US" dirty="0"/>
              <a:t>4- Transitional epithelial tissue ( section of ureter or urinary bladder).</a:t>
            </a:r>
          </a:p>
          <a:p>
            <a:pPr algn="l"/>
            <a:endParaRPr lang="en-US" dirty="0"/>
          </a:p>
        </p:txBody>
      </p:sp>
    </p:spTree>
    <p:extLst>
      <p:ext uri="{BB962C8B-B14F-4D97-AF65-F5344CB8AC3E}">
        <p14:creationId xmlns:p14="http://schemas.microsoft.com/office/powerpoint/2010/main" val="3818520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835696" y="476672"/>
            <a:ext cx="5472608" cy="6120679"/>
          </a:xfrm>
          <a:prstGeom prst="rect">
            <a:avLst/>
          </a:prstGeom>
        </p:spPr>
      </p:pic>
    </p:spTree>
    <p:extLst>
      <p:ext uri="{BB962C8B-B14F-4D97-AF65-F5344CB8AC3E}">
        <p14:creationId xmlns:p14="http://schemas.microsoft.com/office/powerpoint/2010/main" val="2421492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88640"/>
            <a:ext cx="9144000" cy="6336704"/>
          </a:xfrm>
        </p:spPr>
      </p:pic>
    </p:spTree>
    <p:extLst>
      <p:ext uri="{BB962C8B-B14F-4D97-AF65-F5344CB8AC3E}">
        <p14:creationId xmlns:p14="http://schemas.microsoft.com/office/powerpoint/2010/main" val="128177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Glands</a:t>
            </a:r>
            <a:endParaRPr lang="ar-IQ" dirty="0"/>
          </a:p>
        </p:txBody>
      </p:sp>
      <p:sp>
        <p:nvSpPr>
          <p:cNvPr id="3" name="Content Placeholder 2"/>
          <p:cNvSpPr>
            <a:spLocks noGrp="1"/>
          </p:cNvSpPr>
          <p:nvPr>
            <p:ph idx="1"/>
          </p:nvPr>
        </p:nvSpPr>
        <p:spPr/>
        <p:txBody>
          <a:bodyPr/>
          <a:lstStyle/>
          <a:p>
            <a:pPr algn="l" rtl="0"/>
            <a:r>
              <a:rPr lang="en-US" dirty="0" smtClean="0"/>
              <a:t>Exocrine gland</a:t>
            </a:r>
          </a:p>
          <a:p>
            <a:pPr algn="l" rtl="0"/>
            <a:r>
              <a:rPr lang="en-US" dirty="0" smtClean="0"/>
              <a:t>Endocrine gland</a:t>
            </a:r>
          </a:p>
          <a:p>
            <a:pPr algn="l" rtl="0"/>
            <a:r>
              <a:rPr lang="en-US" dirty="0"/>
              <a:t>M</a:t>
            </a:r>
            <a:r>
              <a:rPr lang="en-US" dirty="0" smtClean="0"/>
              <a:t>ixed gland</a:t>
            </a:r>
          </a:p>
          <a:p>
            <a:pPr marL="0" indent="0" algn="l" rtl="0">
              <a:buNone/>
            </a:pPr>
            <a:endParaRPr lang="ar-IQ" dirty="0"/>
          </a:p>
        </p:txBody>
      </p:sp>
    </p:spTree>
    <p:extLst>
      <p:ext uri="{BB962C8B-B14F-4D97-AF65-F5344CB8AC3E}">
        <p14:creationId xmlns:p14="http://schemas.microsoft.com/office/powerpoint/2010/main" val="2148682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marL="0" indent="0" algn="just" rtl="0">
              <a:buNone/>
            </a:pPr>
            <a:r>
              <a:rPr lang="en-US" dirty="0"/>
              <a:t>Glands of the body are classified as either exocrine or endocrine types. Exocrine glands are glands that retain ducts to body surfaces.  During development, endocrine glands lose their contacts to embryological surfaces (ducts) and become isolated as small blocks of tissues.  Endocrine glands are therefore referred to as "ductless" glands. </a:t>
            </a:r>
          </a:p>
          <a:p>
            <a:pPr marL="0" indent="0" algn="just" rtl="0">
              <a:buNone/>
            </a:pPr>
            <a:r>
              <a:rPr lang="en-US" dirty="0"/>
              <a:t>Endocrine and exocrine glands secrete various products.  These include hormones, enzymes, metabolites, and other molecules.  In exocrine glands, products of these cells collect in the duct of the gland and flow toward the surface to which the duct is in contact.  Since endocrine glands lack ducts, the product is released across the cell membrane into interstitial spaces around the cells.  Diffusion of the product into capillaries follows.</a:t>
            </a:r>
          </a:p>
          <a:p>
            <a:pPr algn="just" rtl="0"/>
            <a:endParaRPr lang="en-US" dirty="0"/>
          </a:p>
        </p:txBody>
      </p:sp>
    </p:spTree>
    <p:extLst>
      <p:ext uri="{BB962C8B-B14F-4D97-AF65-F5344CB8AC3E}">
        <p14:creationId xmlns:p14="http://schemas.microsoft.com/office/powerpoint/2010/main" val="1953279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10" name="Content Placeholder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37852"/>
            <a:ext cx="8352928" cy="6895851"/>
          </a:xfrm>
        </p:spPr>
      </p:pic>
    </p:spTree>
    <p:extLst>
      <p:ext uri="{BB962C8B-B14F-4D97-AF65-F5344CB8AC3E}">
        <p14:creationId xmlns:p14="http://schemas.microsoft.com/office/powerpoint/2010/main" val="1509529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438</Words>
  <Application>Microsoft Office PowerPoint</Application>
  <PresentationFormat>On-screen Show (4:3)</PresentationFormat>
  <Paragraphs>52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Epithelial tissue</vt:lpstr>
      <vt:lpstr>PowerPoint Presentation</vt:lpstr>
      <vt:lpstr>PowerPoint Presentation</vt:lpstr>
      <vt:lpstr>PowerPoint Presentation</vt:lpstr>
      <vt:lpstr>PowerPoint Presentation</vt:lpstr>
      <vt:lpstr>PowerPoint Presentation</vt:lpstr>
      <vt:lpstr>Glands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Epithelial tissue</dc:title>
  <dc:creator>Leader</dc:creator>
  <cp:lastModifiedBy>DR.Ahmed Saker 2o1O</cp:lastModifiedBy>
  <cp:revision>6</cp:revision>
  <dcterms:created xsi:type="dcterms:W3CDTF">2012-10-15T19:34:48Z</dcterms:created>
  <dcterms:modified xsi:type="dcterms:W3CDTF">2018-06-05T19:14:24Z</dcterms:modified>
</cp:coreProperties>
</file>