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1" r:id="rId5"/>
    <p:sldId id="262" r:id="rId6"/>
    <p:sldId id="263" r:id="rId7"/>
    <p:sldId id="265" r:id="rId8"/>
    <p:sldId id="264" r:id="rId9"/>
    <p:sldId id="266" r:id="rId10"/>
    <p:sldId id="268" r:id="rId11"/>
    <p:sldId id="269" r:id="rId12"/>
    <p:sldId id="270" r:id="rId13"/>
    <p:sldId id="267" r:id="rId14"/>
    <p:sldId id="271" r:id="rId15"/>
    <p:sldId id="272" r:id="rId16"/>
    <p:sldId id="273" r:id="rId17"/>
    <p:sldId id="274" r:id="rId18"/>
    <p:sldId id="275" r:id="rId19"/>
    <p:sldId id="276" r:id="rId20"/>
    <p:sldId id="277" r:id="rId21"/>
    <p:sldId id="260" r:id="rId22"/>
    <p:sldId id="258" r:id="rId23"/>
    <p:sldId id="278" r:id="rId24"/>
    <p:sldId id="279" r:id="rId25"/>
    <p:sldId id="280" r:id="rId26"/>
    <p:sldId id="286" r:id="rId27"/>
    <p:sldId id="281" r:id="rId28"/>
    <p:sldId id="282" r:id="rId29"/>
    <p:sldId id="283" r:id="rId30"/>
    <p:sldId id="284" r:id="rId31"/>
    <p:sldId id="285"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72D2C7-1DA0-59E2-C985-A8C8E45ACEF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7C585FA-6016-4E0E-840C-AA8C8A03A91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9AC1315-A8BC-773B-618D-BF26D1C3ACDE}"/>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5" name="Footer Placeholder 4">
            <a:extLst>
              <a:ext uri="{FF2B5EF4-FFF2-40B4-BE49-F238E27FC236}">
                <a16:creationId xmlns:a16="http://schemas.microsoft.com/office/drawing/2014/main" id="{91695BE0-6736-861D-140B-F75047AC0A1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8700018-6CD8-5608-D46E-26AC3D26369F}"/>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26060104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754EB-CDBF-6959-CF21-1EC1752ED3DC}"/>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8F0EAABB-C2FD-FE5E-ACB6-BDBE7F8DB04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41FE87A-69ED-E4F2-0116-6A5165B8364C}"/>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5" name="Footer Placeholder 4">
            <a:extLst>
              <a:ext uri="{FF2B5EF4-FFF2-40B4-BE49-F238E27FC236}">
                <a16:creationId xmlns:a16="http://schemas.microsoft.com/office/drawing/2014/main" id="{E2415E7C-B81D-31C4-1483-33187E4F90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DD67BCE-8232-3903-6CC1-73D286476243}"/>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39271872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6A7439E-6279-3D32-3B5E-93D96ED8F46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147DCF2-6F8E-DE5D-26E3-4F8B4897FDF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B5C6992-C7B7-1064-DFC3-C95420D74EA9}"/>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5" name="Footer Placeholder 4">
            <a:extLst>
              <a:ext uri="{FF2B5EF4-FFF2-40B4-BE49-F238E27FC236}">
                <a16:creationId xmlns:a16="http://schemas.microsoft.com/office/drawing/2014/main" id="{45F8296D-7A47-238E-173F-504958F753A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A23CF0A-3D23-0438-48F9-ABA144BD8DFE}"/>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22025893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427B5-2171-6AA5-BC86-CB5A2166787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94F2C94-BC76-6F48-8248-865BAAD29D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5FE9B7C-12E3-B579-F7E6-6618508DE21A}"/>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5" name="Footer Placeholder 4">
            <a:extLst>
              <a:ext uri="{FF2B5EF4-FFF2-40B4-BE49-F238E27FC236}">
                <a16:creationId xmlns:a16="http://schemas.microsoft.com/office/drawing/2014/main" id="{A4FB6DF8-E2C0-15F3-EFE4-3D44305F31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565B386-AED9-CAE5-4AB8-15B06C7D17A1}"/>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2551605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4D5AAB-FF9E-4C63-722E-716A18CA91B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177E17C-01C2-F3FB-A13B-291CAA74D937}"/>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008CEBD-8A67-8466-CAD5-6C25C3EBA907}"/>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5" name="Footer Placeholder 4">
            <a:extLst>
              <a:ext uri="{FF2B5EF4-FFF2-40B4-BE49-F238E27FC236}">
                <a16:creationId xmlns:a16="http://schemas.microsoft.com/office/drawing/2014/main" id="{442E6485-E366-5A91-CD23-A9AE11CC633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DB7E0E0-9225-09D3-30CD-016DAFEC317E}"/>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2686021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EDAFF3-909E-F753-D9F8-11FDEF337B7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F2BA09B-ED92-CDA7-3D89-E37C8434AB2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450A891-0829-C24E-AEB3-F48B0A8FAA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C893259-0D5F-F0DE-DAD4-5090B5F9D033}"/>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6" name="Footer Placeholder 5">
            <a:extLst>
              <a:ext uri="{FF2B5EF4-FFF2-40B4-BE49-F238E27FC236}">
                <a16:creationId xmlns:a16="http://schemas.microsoft.com/office/drawing/2014/main" id="{CFEEDB86-D9EE-5DFE-FC2F-1BB6AC652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BAFD6-C88C-7F11-04C2-37541F93146A}"/>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8841229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89672-FF1E-3631-9A79-ED26530A47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3BAB116E-2D00-06C2-74F6-49698D723B5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95FCC3-8A66-8DD8-4FF0-FB4806F9110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E726137-1A8C-C14F-765D-01A1987E32D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A89CE15-4985-F619-364C-73308483F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E2B9C46-570E-DFD3-0C11-4E1C9A4C507D}"/>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8" name="Footer Placeholder 7">
            <a:extLst>
              <a:ext uri="{FF2B5EF4-FFF2-40B4-BE49-F238E27FC236}">
                <a16:creationId xmlns:a16="http://schemas.microsoft.com/office/drawing/2014/main" id="{6872778F-47EC-1365-D3DF-C9F47A365B0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57A8FCC-03D6-E4EA-00EE-55378A41A782}"/>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22206500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5435E-DBA6-9AB7-DD66-583B435584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86D687F-356E-F610-EFE2-4E1C8396E36E}"/>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4" name="Footer Placeholder 3">
            <a:extLst>
              <a:ext uri="{FF2B5EF4-FFF2-40B4-BE49-F238E27FC236}">
                <a16:creationId xmlns:a16="http://schemas.microsoft.com/office/drawing/2014/main" id="{3D35A4EF-A9A4-AA46-FE31-43FC1728618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8DC3674-9928-6481-F444-B527D93F74AD}"/>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4067292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A7DC5AE-2E7F-B796-5349-D49C6B8A794A}"/>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3" name="Footer Placeholder 2">
            <a:extLst>
              <a:ext uri="{FF2B5EF4-FFF2-40B4-BE49-F238E27FC236}">
                <a16:creationId xmlns:a16="http://schemas.microsoft.com/office/drawing/2014/main" id="{CE2C7F23-5DFB-EF35-1B4A-165E2BD47DA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BBF87BF-BF4A-07B5-F43B-C143F8B8F06E}"/>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33425408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98DCDE-B315-4C4F-85E1-16157C41E2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E11BBF-857C-D86E-21E2-F922695F18C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AA37F79-A804-CB8F-FDBA-ED76647DFA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21213CC-6706-82AA-58C8-85D0BC808456}"/>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6" name="Footer Placeholder 5">
            <a:extLst>
              <a:ext uri="{FF2B5EF4-FFF2-40B4-BE49-F238E27FC236}">
                <a16:creationId xmlns:a16="http://schemas.microsoft.com/office/drawing/2014/main" id="{EAE01D44-CC2F-0C3C-D458-5A7B9273C9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36CF4B-2A82-8FDC-9FC8-F7E103944CB3}"/>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4035258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08D720-A486-DD37-CD23-5D6CFEFA8B7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BE5FC6-BEDF-8115-3EF6-F6B4520CDE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0BF3694-63CE-0973-5375-78002F0E073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EE3608-6CE1-9BEE-E974-E3EE39069016}"/>
              </a:ext>
            </a:extLst>
          </p:cNvPr>
          <p:cNvSpPr>
            <a:spLocks noGrp="1"/>
          </p:cNvSpPr>
          <p:nvPr>
            <p:ph type="dt" sz="half" idx="10"/>
          </p:nvPr>
        </p:nvSpPr>
        <p:spPr/>
        <p:txBody>
          <a:bodyPr/>
          <a:lstStyle/>
          <a:p>
            <a:fld id="{40D8E41B-DE6F-43DA-B312-54CBCED46033}" type="datetimeFigureOut">
              <a:rPr lang="en-US" smtClean="0"/>
              <a:t>28/4/2024</a:t>
            </a:fld>
            <a:endParaRPr lang="en-US"/>
          </a:p>
        </p:txBody>
      </p:sp>
      <p:sp>
        <p:nvSpPr>
          <p:cNvPr id="6" name="Footer Placeholder 5">
            <a:extLst>
              <a:ext uri="{FF2B5EF4-FFF2-40B4-BE49-F238E27FC236}">
                <a16:creationId xmlns:a16="http://schemas.microsoft.com/office/drawing/2014/main" id="{8A2C499A-6A61-5B44-9A22-A26E405A0F0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0813C9B-FB1B-53BA-EC7F-92DF525C581B}"/>
              </a:ext>
            </a:extLst>
          </p:cNvPr>
          <p:cNvSpPr>
            <a:spLocks noGrp="1"/>
          </p:cNvSpPr>
          <p:nvPr>
            <p:ph type="sldNum" sz="quarter" idx="12"/>
          </p:nvPr>
        </p:nvSpPr>
        <p:spPr/>
        <p:txBody>
          <a:bodyPr/>
          <a:lstStyle/>
          <a:p>
            <a:fld id="{B135CE2E-C66C-4CC2-8C01-E5A0B58F41C6}" type="slidenum">
              <a:rPr lang="en-US" smtClean="0"/>
              <a:t>‹#›</a:t>
            </a:fld>
            <a:endParaRPr lang="en-US"/>
          </a:p>
        </p:txBody>
      </p:sp>
    </p:spTree>
    <p:extLst>
      <p:ext uri="{BB962C8B-B14F-4D97-AF65-F5344CB8AC3E}">
        <p14:creationId xmlns:p14="http://schemas.microsoft.com/office/powerpoint/2010/main" val="5874653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BE5773F-A77C-DE5A-B686-EF90B09414F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A0A208D-B9BF-8C63-2481-3CEA934064C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4860558-945D-5E5B-5B35-2BE8397825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40D8E41B-DE6F-43DA-B312-54CBCED46033}" type="datetimeFigureOut">
              <a:rPr lang="en-US" smtClean="0"/>
              <a:t>28/4/2024</a:t>
            </a:fld>
            <a:endParaRPr lang="en-US"/>
          </a:p>
        </p:txBody>
      </p:sp>
      <p:sp>
        <p:nvSpPr>
          <p:cNvPr id="5" name="Footer Placeholder 4">
            <a:extLst>
              <a:ext uri="{FF2B5EF4-FFF2-40B4-BE49-F238E27FC236}">
                <a16:creationId xmlns:a16="http://schemas.microsoft.com/office/drawing/2014/main" id="{138363A7-E9CA-8749-F093-8687D637E4C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DF7F782E-C102-E16B-7C93-FD1118A1B8F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135CE2E-C66C-4CC2-8C01-E5A0B58F41C6}" type="slidenum">
              <a:rPr lang="en-US" smtClean="0"/>
              <a:t>‹#›</a:t>
            </a:fld>
            <a:endParaRPr lang="en-US"/>
          </a:p>
        </p:txBody>
      </p:sp>
    </p:spTree>
    <p:extLst>
      <p:ext uri="{BB962C8B-B14F-4D97-AF65-F5344CB8AC3E}">
        <p14:creationId xmlns:p14="http://schemas.microsoft.com/office/powerpoint/2010/main" val="317122000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0BA2D1-3797-8A39-C7B8-894103C63714}"/>
              </a:ext>
            </a:extLst>
          </p:cNvPr>
          <p:cNvSpPr>
            <a:spLocks noGrp="1"/>
          </p:cNvSpPr>
          <p:nvPr>
            <p:ph type="ctrTitle"/>
          </p:nvPr>
        </p:nvSpPr>
        <p:spPr/>
        <p:txBody>
          <a:bodyPr>
            <a:normAutofit/>
          </a:bodyPr>
          <a:lstStyle/>
          <a:p>
            <a:r>
              <a:rPr lang="en-US" sz="4800" b="1" dirty="0">
                <a:solidFill>
                  <a:srgbClr val="000000"/>
                </a:solidFill>
                <a:effectLst/>
                <a:latin typeface="Times New Roman" panose="02020603050405020304" pitchFamily="18" charset="0"/>
                <a:ea typeface="Calibri" panose="020F0502020204030204" pitchFamily="34" charset="0"/>
              </a:rPr>
              <a:t>Processing of Tissue (Paraffin Method)</a:t>
            </a:r>
            <a:endParaRPr lang="en-US" sz="16600" dirty="0"/>
          </a:p>
        </p:txBody>
      </p:sp>
      <p:sp>
        <p:nvSpPr>
          <p:cNvPr id="3" name="Subtitle 2">
            <a:extLst>
              <a:ext uri="{FF2B5EF4-FFF2-40B4-BE49-F238E27FC236}">
                <a16:creationId xmlns:a16="http://schemas.microsoft.com/office/drawing/2014/main" id="{256E8DDE-CC3D-0072-DAF2-494474F13268}"/>
              </a:ext>
            </a:extLst>
          </p:cNvPr>
          <p:cNvSpPr>
            <a:spLocks noGrp="1"/>
          </p:cNvSpPr>
          <p:nvPr>
            <p:ph type="subTitle" idx="1"/>
          </p:nvPr>
        </p:nvSpPr>
        <p:spPr/>
        <p:txBody>
          <a:bodyPr/>
          <a:lstStyle/>
          <a:p>
            <a:r>
              <a:rPr lang="en-US" dirty="0"/>
              <a:t>Dr. Shang Z. </a:t>
            </a:r>
            <a:r>
              <a:rPr lang="en-US" dirty="0" err="1"/>
              <a:t>Abdulqadir</a:t>
            </a:r>
            <a:endParaRPr lang="en-US" dirty="0"/>
          </a:p>
        </p:txBody>
      </p:sp>
    </p:spTree>
    <p:extLst>
      <p:ext uri="{BB962C8B-B14F-4D97-AF65-F5344CB8AC3E}">
        <p14:creationId xmlns:p14="http://schemas.microsoft.com/office/powerpoint/2010/main" val="4157255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8CCF689-1710-E458-A8B8-0C627CBC36DC}"/>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Individual Dehydrating Agent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Alcohol</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Ethanol </a:t>
            </a:r>
            <a:r>
              <a:rPr lang="en-US" dirty="0" err="1">
                <a:effectLst/>
                <a:latin typeface="Times New Roman" panose="02020603050405020304" pitchFamily="18" charset="0"/>
                <a:ea typeface="Calibri" panose="020F0502020204030204" pitchFamily="34" charset="0"/>
                <a:cs typeface="Arial" panose="020B0604020202020204" pitchFamily="34" charset="0"/>
              </a:rPr>
              <a:t>Ethanol</a:t>
            </a:r>
            <a:r>
              <a:rPr lang="en-US" dirty="0">
                <a:effectLst/>
                <a:latin typeface="Times New Roman" panose="02020603050405020304" pitchFamily="18" charset="0"/>
                <a:ea typeface="Calibri" panose="020F0502020204030204" pitchFamily="34" charset="0"/>
                <a:cs typeface="Arial" panose="020B0604020202020204" pitchFamily="34" charset="0"/>
              </a:rPr>
              <a:t> or ethyl alcohol is the most popular and most commonly used dehydrating agent. This is a clear and </a:t>
            </a:r>
            <a:r>
              <a:rPr lang="en-US" dirty="0" err="1">
                <a:effectLst/>
                <a:latin typeface="Times New Roman" panose="02020603050405020304" pitchFamily="18" charset="0"/>
                <a:ea typeface="Calibri" panose="020F0502020204030204" pitchFamily="34" charset="0"/>
                <a:cs typeface="Arial" panose="020B0604020202020204" pitchFamily="34" charset="0"/>
              </a:rPr>
              <a:t>colourless</a:t>
            </a:r>
            <a:r>
              <a:rPr lang="en-US" dirty="0">
                <a:effectLst/>
                <a:latin typeface="Times New Roman" panose="02020603050405020304" pitchFamily="18" charset="0"/>
                <a:ea typeface="Calibri" panose="020F0502020204030204" pitchFamily="34" charset="0"/>
                <a:cs typeface="Arial" panose="020B0604020202020204" pitchFamily="34" charset="0"/>
              </a:rPr>
              <a:t> fluid. Ethyl alcohol is flammable liquid. This is a relatively rapid and efficient dehydrating agent. However, it needs </a:t>
            </a:r>
            <a:r>
              <a:rPr lang="en-US" dirty="0" err="1">
                <a:effectLst/>
                <a:latin typeface="Times New Roman" panose="02020603050405020304" pitchFamily="18" charset="0"/>
                <a:ea typeface="Calibri" panose="020F0502020204030204" pitchFamily="34" charset="0"/>
                <a:cs typeface="Arial" panose="020B0604020202020204" pitchFamily="34" charset="0"/>
              </a:rPr>
              <a:t>licence</a:t>
            </a:r>
            <a:r>
              <a:rPr lang="en-US" dirty="0">
                <a:effectLst/>
                <a:latin typeface="Times New Roman" panose="02020603050405020304" pitchFamily="18" charset="0"/>
                <a:ea typeface="Calibri" panose="020F0502020204030204" pitchFamily="34" charset="0"/>
                <a:cs typeface="Arial" panose="020B0604020202020204" pitchFamily="34" charset="0"/>
              </a:rPr>
              <a:t> from the government to purchase ethyl alcohol for laboratory use. As a dehydrating agent ethyl alcohol is used in 50, 70, 90 and 100% concentration. For delicate tissue, the dehydration may be started from 30% concentration of ethyl alcohol. In routine laboratory, 70, 90 and 100% alcohol for 1 h each is sufficient for dehydration of the tissue. If tissue is immersed in the ethyl alcohol for long time, then the removal of attached water from the carbohydrate and protein molecules causes hard and brittle tissue.</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9745923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A6476C2-FA75-DC96-690F-58DCE6A86280}"/>
              </a:ext>
            </a:extLst>
          </p:cNvPr>
          <p:cNvSpPr>
            <a:spLocks noGrp="1"/>
          </p:cNvSpPr>
          <p:nvPr>
            <p:ph idx="1"/>
          </p:nvPr>
        </p:nvSpPr>
        <p:spPr>
          <a:xfrm>
            <a:off x="0" y="0"/>
            <a:ext cx="12192000" cy="6781800"/>
          </a:xfrm>
        </p:spPr>
        <p:txBody>
          <a:bodyPr/>
          <a:lstStyle/>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Anhydrous Cupric Sulphate in Final Container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Anhydrous cupric sulphate</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(CuSO4) is a white powder that draws water</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from the alcohol and thereby helps in dehydration.</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About 1 cm layer of this powder is kept in</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the bottom of the container. The cupric sulphate</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powder should be covered with two to</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three layers of filter paper to prevent any</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err="1">
                <a:effectLst/>
                <a:latin typeface="Times New Roman" panose="02020603050405020304" pitchFamily="18" charset="0"/>
                <a:ea typeface="Calibri" panose="020F0502020204030204" pitchFamily="34" charset="0"/>
                <a:cs typeface="Arial" panose="020B0604020202020204" pitchFamily="34" charset="0"/>
              </a:rPr>
              <a:t>colouring</a:t>
            </a:r>
            <a:r>
              <a:rPr lang="en-US" dirty="0">
                <a:effectLst/>
                <a:latin typeface="Times New Roman" panose="02020603050405020304" pitchFamily="18" charset="0"/>
                <a:ea typeface="Calibri" panose="020F0502020204030204" pitchFamily="34" charset="0"/>
                <a:cs typeface="Arial" panose="020B0604020202020204" pitchFamily="34" charset="0"/>
              </a:rPr>
              <a:t> of the tissue. When the CuSO4</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becomes hydrated, the </a:t>
            </a:r>
            <a:r>
              <a:rPr lang="en-US" dirty="0" err="1">
                <a:effectLst/>
                <a:latin typeface="Times New Roman" panose="02020603050405020304" pitchFamily="18" charset="0"/>
                <a:ea typeface="Calibri" panose="020F0502020204030204" pitchFamily="34" charset="0"/>
                <a:cs typeface="Arial" panose="020B0604020202020204" pitchFamily="34" charset="0"/>
              </a:rPr>
              <a:t>colour</a:t>
            </a:r>
            <a:r>
              <a:rPr lang="en-US" dirty="0">
                <a:effectLst/>
                <a:latin typeface="Times New Roman" panose="02020603050405020304" pitchFamily="18" charset="0"/>
                <a:ea typeface="Calibri" panose="020F0502020204030204" pitchFamily="34" charset="0"/>
                <a:cs typeface="Arial" panose="020B0604020202020204" pitchFamily="34" charset="0"/>
              </a:rPr>
              <a:t> of the powder</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changes to blue. This gives warning signal to</a:t>
            </a: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change the alcohol and the CuSO4 powder.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8681655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E1945D-C208-300E-AFD8-9D027214A934}"/>
              </a:ext>
            </a:extLst>
          </p:cNvPr>
          <p:cNvSpPr>
            <a:spLocks noGrp="1"/>
          </p:cNvSpPr>
          <p:nvPr>
            <p:ph idx="1"/>
          </p:nvPr>
        </p:nvSpPr>
        <p:spPr>
          <a:xfrm>
            <a:off x="0" y="0"/>
            <a:ext cx="12192000" cy="6858000"/>
          </a:xfrm>
        </p:spPr>
        <p:txBody>
          <a:bodyPr>
            <a:normAutofit fontScale="92500" lnSpcReduction="10000"/>
          </a:bodyPr>
          <a:lstStyle/>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Methylated Spirit </a:t>
            </a:r>
            <a:r>
              <a:rPr lang="en-US" dirty="0">
                <a:effectLst/>
                <a:latin typeface="Times New Roman" panose="02020603050405020304" pitchFamily="18" charset="0"/>
                <a:ea typeface="Calibri" panose="020F0502020204030204" pitchFamily="34" charset="0"/>
                <a:cs typeface="Arial" panose="020B0604020202020204" pitchFamily="34" charset="0"/>
              </a:rPr>
              <a:t>It is also known as denatured alcohol. Methylated spirit contains 99% ethanol and 1% methanol or isopropyl alcohol.</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Methanol </a:t>
            </a:r>
            <a:r>
              <a:rPr lang="en-US" dirty="0" err="1">
                <a:effectLst/>
                <a:latin typeface="Times New Roman" panose="02020603050405020304" pitchFamily="18" charset="0"/>
                <a:ea typeface="Calibri" panose="020F0502020204030204" pitchFamily="34" charset="0"/>
                <a:cs typeface="Arial" panose="020B0604020202020204" pitchFamily="34" charset="0"/>
              </a:rPr>
              <a:t>Methanol</a:t>
            </a:r>
            <a:r>
              <a:rPr lang="en-US" dirty="0">
                <a:effectLst/>
                <a:latin typeface="Times New Roman" panose="02020603050405020304" pitchFamily="18" charset="0"/>
                <a:ea typeface="Calibri" panose="020F0502020204030204" pitchFamily="34" charset="0"/>
                <a:cs typeface="Arial" panose="020B0604020202020204" pitchFamily="34" charset="0"/>
              </a:rPr>
              <a:t> is a clear, </a:t>
            </a:r>
            <a:r>
              <a:rPr lang="en-US" dirty="0" err="1">
                <a:effectLst/>
                <a:latin typeface="Times New Roman" panose="02020603050405020304" pitchFamily="18" charset="0"/>
                <a:ea typeface="Calibri" panose="020F0502020204030204" pitchFamily="34" charset="0"/>
                <a:cs typeface="Arial" panose="020B0604020202020204" pitchFamily="34" charset="0"/>
              </a:rPr>
              <a:t>colourless</a:t>
            </a:r>
            <a:r>
              <a:rPr lang="en-US" dirty="0">
                <a:effectLst/>
                <a:latin typeface="Times New Roman" panose="02020603050405020304" pitchFamily="18" charset="0"/>
                <a:ea typeface="Calibri" panose="020F0502020204030204" pitchFamily="34" charset="0"/>
                <a:cs typeface="Arial" panose="020B0604020202020204" pitchFamily="34" charset="0"/>
              </a:rPr>
              <a:t>, volatile and inflammable liquid. It can be used as a substitute of ethanol, but it is rarely used in laboratory because of its volatility and high cost.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Butyl Alcohol </a:t>
            </a:r>
            <a:r>
              <a:rPr lang="en-US" i="1" dirty="0">
                <a:effectLst/>
                <a:latin typeface="Times New Roman" panose="02020603050405020304" pitchFamily="18" charset="0"/>
                <a:ea typeface="Calibri" panose="020F0502020204030204" pitchFamily="34" charset="0"/>
                <a:cs typeface="Arial" panose="020B0604020202020204" pitchFamily="34" charset="0"/>
              </a:rPr>
              <a:t>n</a:t>
            </a:r>
            <a:r>
              <a:rPr lang="en-US" dirty="0">
                <a:effectLst/>
                <a:latin typeface="Times New Roman" panose="02020603050405020304" pitchFamily="18" charset="0"/>
                <a:ea typeface="Calibri" panose="020F0502020204030204" pitchFamily="34" charset="0"/>
                <a:cs typeface="Arial" panose="020B0604020202020204" pitchFamily="34" charset="0"/>
              </a:rPr>
              <a:t>-Butanol, </a:t>
            </a:r>
            <a:r>
              <a:rPr lang="en-US" dirty="0" err="1">
                <a:effectLst/>
                <a:latin typeface="Times New Roman" panose="02020603050405020304" pitchFamily="18" charset="0"/>
                <a:ea typeface="Calibri" panose="020F0502020204030204" pitchFamily="34" charset="0"/>
                <a:cs typeface="Arial" panose="020B0604020202020204" pitchFamily="34" charset="0"/>
              </a:rPr>
              <a:t>isobutanol</a:t>
            </a:r>
            <a:r>
              <a:rPr lang="en-US" dirty="0">
                <a:effectLst/>
                <a:latin typeface="Times New Roman" panose="02020603050405020304" pitchFamily="18" charset="0"/>
                <a:ea typeface="Calibri" panose="020F0502020204030204" pitchFamily="34" charset="0"/>
                <a:cs typeface="Arial" panose="020B0604020202020204" pitchFamily="34" charset="0"/>
              </a:rPr>
              <a:t> and tertiary butanol are used as dehydrating agents both in animal tissue and plant histology processing. Butyl alcohol is a slowly acting dehydrating agent and takes longer time than ethyl alcohol for dehydration. However the tissue shrinkage is less by butyl alcohol.</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Isopropyl Alcohol </a:t>
            </a:r>
            <a:r>
              <a:rPr lang="en-US" dirty="0">
                <a:effectLst/>
                <a:latin typeface="Times New Roman" panose="02020603050405020304" pitchFamily="18" charset="0"/>
                <a:ea typeface="Calibri" panose="020F0502020204030204" pitchFamily="34" charset="0"/>
                <a:cs typeface="Arial" panose="020B0604020202020204" pitchFamily="34" charset="0"/>
              </a:rPr>
              <a:t>Isopropyl alcohol is available as isopropanol (99.8%). This is miscible with water and liquid paraffin. It is a relatively rapid acting, non-toxic dehydrating agent causing minimal tissue shrinkage. It is a good lipid dissolving solvent.</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07254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5AAE60-66E7-7CF7-3055-DBC96921B553}"/>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Dehydrating Agents Other than Alcohol Dioxane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This is 1,4-diethylene dioxide. Dioxane</a:t>
            </a:r>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is miscible with both water and molten paraffin</a:t>
            </a:r>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wax. This is a rapidly acting dehydrating agent</a:t>
            </a:r>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and produces very little shrinkage. Tissue can be</a:t>
            </a:r>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kept in dioxane without any harm. Dioxane liberates</a:t>
            </a:r>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highly toxic gas and proper ventilation is</a:t>
            </a:r>
            <a:r>
              <a:rPr lang="en-US" sz="2400" b="1"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effectLst/>
                <a:latin typeface="Times New Roman" panose="02020603050405020304" pitchFamily="18" charset="0"/>
                <a:ea typeface="Calibri" panose="020F0502020204030204" pitchFamily="34" charset="0"/>
                <a:cs typeface="Arial" panose="020B0604020202020204" pitchFamily="34" charset="0"/>
              </a:rPr>
              <a:t>mandatory for its use.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Ethylene Glycol </a:t>
            </a:r>
            <a:r>
              <a:rPr lang="en-US" sz="2400" dirty="0">
                <a:effectLst/>
                <a:latin typeface="Times New Roman" panose="02020603050405020304" pitchFamily="18" charset="0"/>
                <a:ea typeface="Calibri" panose="020F0502020204030204" pitchFamily="34" charset="0"/>
                <a:cs typeface="Arial" panose="020B0604020202020204" pitchFamily="34" charset="0"/>
              </a:rPr>
              <a:t>It is also known as ethylene glycol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monoethyl</a:t>
            </a:r>
            <a:r>
              <a:rPr lang="en-US" sz="2400" dirty="0">
                <a:effectLst/>
                <a:latin typeface="Times New Roman" panose="02020603050405020304" pitchFamily="18" charset="0"/>
                <a:ea typeface="Calibri" panose="020F0502020204030204" pitchFamily="34" charset="0"/>
                <a:cs typeface="Arial" panose="020B0604020202020204" pitchFamily="34" charset="0"/>
              </a:rPr>
              <a:t> ether or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cellosolve</a:t>
            </a:r>
            <a:r>
              <a:rPr lang="en-US" sz="2400" dirty="0">
                <a:effectLst/>
                <a:latin typeface="Times New Roman" panose="02020603050405020304" pitchFamily="18" charset="0"/>
                <a:ea typeface="Calibri" panose="020F0502020204030204" pitchFamily="34" charset="0"/>
                <a:cs typeface="Arial" panose="020B0604020202020204" pitchFamily="34" charset="0"/>
              </a:rPr>
              <a:t>. It is a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colourless</a:t>
            </a:r>
            <a:r>
              <a:rPr lang="en-US" sz="2400" dirty="0">
                <a:effectLst/>
                <a:latin typeface="Times New Roman" panose="02020603050405020304" pitchFamily="18" charset="0"/>
                <a:ea typeface="Calibri" panose="020F0502020204030204" pitchFamily="34" charset="0"/>
                <a:cs typeface="Arial" panose="020B0604020202020204" pitchFamily="34" charset="0"/>
              </a:rPr>
              <a:t> and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odourless</a:t>
            </a:r>
            <a:r>
              <a:rPr lang="en-US" sz="2400" dirty="0">
                <a:effectLst/>
                <a:latin typeface="Times New Roman" panose="02020603050405020304" pitchFamily="18" charset="0"/>
                <a:ea typeface="Calibri" panose="020F0502020204030204" pitchFamily="34" charset="0"/>
                <a:cs typeface="Arial" panose="020B0604020202020204" pitchFamily="34" charset="0"/>
              </a:rPr>
              <a:t> fluid.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Cellosolve</a:t>
            </a:r>
            <a:r>
              <a:rPr lang="en-US" sz="2400" dirty="0">
                <a:effectLst/>
                <a:latin typeface="Times New Roman" panose="02020603050405020304" pitchFamily="18" charset="0"/>
                <a:ea typeface="Calibri" panose="020F0502020204030204" pitchFamily="34" charset="0"/>
                <a:cs typeface="Arial" panose="020B0604020202020204" pitchFamily="34" charset="0"/>
              </a:rPr>
              <a:t> is a rapidly acting dehydrating and tissue can be kept in it for long duration.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Acetone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Acetone</a:t>
            </a:r>
            <a:r>
              <a:rPr lang="en-US" sz="2400" dirty="0">
                <a:effectLst/>
                <a:latin typeface="Times New Roman" panose="02020603050405020304" pitchFamily="18" charset="0"/>
                <a:ea typeface="Calibri" panose="020F0502020204030204" pitchFamily="34" charset="0"/>
                <a:cs typeface="Arial" panose="020B0604020202020204" pitchFamily="34" charset="0"/>
              </a:rPr>
              <a:t> is a </a:t>
            </a:r>
            <a:r>
              <a:rPr lang="en-US" sz="2400" dirty="0" err="1">
                <a:effectLst/>
                <a:latin typeface="Times New Roman" panose="02020603050405020304" pitchFamily="18" charset="0"/>
                <a:ea typeface="Calibri" panose="020F0502020204030204" pitchFamily="34" charset="0"/>
                <a:cs typeface="Arial" panose="020B0604020202020204" pitchFamily="34" charset="0"/>
              </a:rPr>
              <a:t>colourless</a:t>
            </a:r>
            <a:r>
              <a:rPr lang="en-US" sz="2400" dirty="0">
                <a:effectLst/>
                <a:latin typeface="Times New Roman" panose="02020603050405020304" pitchFamily="18" charset="0"/>
                <a:ea typeface="Calibri" panose="020F0502020204030204" pitchFamily="34" charset="0"/>
                <a:cs typeface="Arial" panose="020B0604020202020204" pitchFamily="34" charset="0"/>
              </a:rPr>
              <a:t> and inflammable liquid with a pungent ketonic smell. It is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miscible</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with both water and alcohol. Acetone</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produces tissue shrinkage and prolonged use may</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cause brittleness of tissue. It is best used in fatty</a:t>
            </a: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tissue processing.</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solidFill>
                  <a:srgbClr val="0000FB"/>
                </a:solidFill>
                <a:effectLst/>
                <a:latin typeface="Times New Roman" panose="02020603050405020304" pitchFamily="18" charset="0"/>
                <a:ea typeface="Calibri" panose="020F0502020204030204" pitchFamily="34" charset="0"/>
                <a:cs typeface="Arial" panose="020B0604020202020204" pitchFamily="34" charset="0"/>
              </a:rPr>
              <a:t> </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558495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0F47D18-60B3-06CD-C487-59A472AC18FB}"/>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sz="3200"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Clearing</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After the removal of free water molecule from the tissue, the next step of processing is to remove the dehydrating agent itself from the tissue because many dehydrating agents are not miscible with the impregnating material (paraffin wax). The clearing agent should be miscible with both the dehydrating agent and the embedding medium. The refractive index of the clearing agent is similar to the tissue, and therefore it gives clear appearance of the anhydrous tissue. So the completely transparent tissue indicates the terminal point of the clearing process. Any opacity of tissue signifies incomplete dehydration.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439213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50F4D1D-3D36-9495-5BC4-4B3B82372750}"/>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sz="36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Selection of appropriate clearing agent</a:t>
            </a:r>
            <a:r>
              <a:rPr lang="en-US" sz="3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This depends on:</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36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Type of tissue</a:t>
            </a:r>
            <a:r>
              <a:rPr lang="en-US" sz="3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large tissue takes more time than smaller tissue</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i="1" dirty="0">
                <a:effectLst/>
                <a:latin typeface="Times New Roman" panose="02020603050405020304" pitchFamily="18" charset="0"/>
                <a:ea typeface="Calibri" panose="020F0502020204030204" pitchFamily="34" charset="0"/>
                <a:cs typeface="Arial" panose="020B0604020202020204" pitchFamily="34" charset="0"/>
              </a:rPr>
              <a:t>Type of processor</a:t>
            </a:r>
            <a:r>
              <a:rPr lang="en-US" sz="3600" dirty="0">
                <a:effectLst/>
                <a:latin typeface="Times New Roman" panose="02020603050405020304" pitchFamily="18" charset="0"/>
                <a:ea typeface="Calibri" panose="020F0502020204030204" pitchFamily="34" charset="0"/>
                <a:cs typeface="Arial" panose="020B0604020202020204" pitchFamily="34" charset="0"/>
              </a:rPr>
              <a:t>: manual versus automatic</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i="1" dirty="0">
                <a:effectLst/>
                <a:latin typeface="Times New Roman" panose="02020603050405020304" pitchFamily="18" charset="0"/>
                <a:ea typeface="Calibri" panose="020F0502020204030204" pitchFamily="34" charset="0"/>
                <a:cs typeface="Arial" panose="020B0604020202020204" pitchFamily="34" charset="0"/>
              </a:rPr>
              <a:t>Processing condition</a:t>
            </a:r>
            <a:r>
              <a:rPr lang="en-US" sz="3600" dirty="0">
                <a:effectLst/>
                <a:latin typeface="Times New Roman" panose="02020603050405020304" pitchFamily="18" charset="0"/>
                <a:ea typeface="Calibri" panose="020F0502020204030204" pitchFamily="34" charset="0"/>
                <a:cs typeface="Arial" panose="020B0604020202020204" pitchFamily="34" charset="0"/>
              </a:rPr>
              <a:t>: temperature and vacuum</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i="1" dirty="0">
                <a:effectLst/>
                <a:latin typeface="Times New Roman" panose="02020603050405020304" pitchFamily="18" charset="0"/>
                <a:ea typeface="Calibri" panose="020F0502020204030204" pitchFamily="34" charset="0"/>
                <a:cs typeface="Arial" panose="020B0604020202020204" pitchFamily="34" charset="0"/>
              </a:rPr>
              <a:t>Speed of removal </a:t>
            </a:r>
            <a:r>
              <a:rPr lang="en-US" sz="3600" dirty="0">
                <a:effectLst/>
                <a:latin typeface="Times New Roman" panose="02020603050405020304" pitchFamily="18" charset="0"/>
                <a:ea typeface="Calibri" panose="020F0502020204030204" pitchFamily="34" charset="0"/>
                <a:cs typeface="Arial" panose="020B0604020202020204" pitchFamily="34" charset="0"/>
              </a:rPr>
              <a:t>of dehydrating agent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i="1" dirty="0">
                <a:effectLst/>
                <a:latin typeface="Times New Roman" panose="02020603050405020304" pitchFamily="18" charset="0"/>
                <a:ea typeface="Calibri" panose="020F0502020204030204" pitchFamily="34" charset="0"/>
                <a:cs typeface="Arial" panose="020B0604020202020204" pitchFamily="34" charset="0"/>
              </a:rPr>
              <a:t>Ease of replacement by molten wax</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i="1" dirty="0">
                <a:effectLst/>
                <a:latin typeface="Times New Roman" panose="02020603050405020304" pitchFamily="18" charset="0"/>
                <a:ea typeface="Calibri" panose="020F0502020204030204" pitchFamily="34" charset="0"/>
                <a:cs typeface="Arial" panose="020B0604020202020204" pitchFamily="34" charset="0"/>
              </a:rPr>
              <a:t>Safety factors</a:t>
            </a:r>
            <a:r>
              <a:rPr lang="en-US" sz="3600" dirty="0">
                <a:effectLst/>
                <a:latin typeface="Times New Roman" panose="02020603050405020304" pitchFamily="18" charset="0"/>
                <a:ea typeface="Calibri" panose="020F0502020204030204" pitchFamily="34" charset="0"/>
                <a:cs typeface="Arial" panose="020B0604020202020204" pitchFamily="34" charset="0"/>
              </a:rPr>
              <a:t>: flammability and toxicity</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 </a:t>
            </a:r>
            <a:r>
              <a:rPr lang="en-US" sz="3600" i="1" dirty="0">
                <a:effectLst/>
                <a:latin typeface="Times New Roman" panose="02020603050405020304" pitchFamily="18" charset="0"/>
                <a:ea typeface="Calibri" panose="020F0502020204030204" pitchFamily="34" charset="0"/>
                <a:cs typeface="Arial" panose="020B0604020202020204" pitchFamily="34" charset="0"/>
              </a:rPr>
              <a:t>Cost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2618835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984CF2-150E-5544-628A-CAA3B993C3D2}"/>
              </a:ext>
            </a:extLst>
          </p:cNvPr>
          <p:cNvSpPr>
            <a:spLocks noGrp="1"/>
          </p:cNvSpPr>
          <p:nvPr>
            <p:ph idx="1"/>
          </p:nvPr>
        </p:nvSpPr>
        <p:spPr>
          <a:xfrm>
            <a:off x="0" y="0"/>
            <a:ext cx="12192000" cy="6858000"/>
          </a:xfrm>
        </p:spPr>
        <p:txBody>
          <a:bodyPr/>
          <a:lstStyle/>
          <a:p>
            <a:pPr marL="0" indent="0" algn="just">
              <a:buNone/>
            </a:pPr>
            <a:r>
              <a:rPr lang="en-US" sz="4000" dirty="0">
                <a:effectLst/>
                <a:latin typeface="Times New Roman" panose="02020603050405020304" pitchFamily="18" charset="0"/>
                <a:ea typeface="Calibri" panose="020F0502020204030204" pitchFamily="34" charset="0"/>
                <a:cs typeface="Arial" panose="020B0604020202020204" pitchFamily="34" charset="0"/>
              </a:rPr>
              <a:t>The clearing agent with low melting point is easily and quickly removed by the molten wax. Whereas, clearing agent with high melting point takes time to be removed by embedding medium. Clearing agent with high viscosity has low penetration rate. Prolonged exposure of the tissue in clearing agent may make the tissue brittle and more friable. Therefore optimal time for clearing is necessary. The amount of clearing agent should be 40 times of the volume of tissue for clearing.</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54082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758994E-A847-7193-209E-62EFE128933B}"/>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Individual Clearing Agent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b="1" dirty="0">
                <a:effectLst/>
                <a:latin typeface="Times New Roman" panose="02020603050405020304" pitchFamily="18" charset="0"/>
                <a:ea typeface="Calibri" panose="020F0502020204030204" pitchFamily="34" charset="0"/>
                <a:cs typeface="Arial" panose="020B0604020202020204" pitchFamily="34" charset="0"/>
              </a:rPr>
              <a:t>Xylene </a:t>
            </a:r>
            <a:r>
              <a:rPr lang="en-US" sz="2400" dirty="0">
                <a:effectLst/>
                <a:latin typeface="Times New Roman" panose="02020603050405020304" pitchFamily="18" charset="0"/>
                <a:ea typeface="Calibri" panose="020F0502020204030204" pitchFamily="34" charset="0"/>
                <a:cs typeface="Arial" panose="020B0604020202020204" pitchFamily="34" charset="0"/>
              </a:rPr>
              <a:t>This is the most commonly used clearing agent in the laboratory. This is a clear and inflammable liquid. The small pieces of tissue are cleared rapidly by xylene within 30–60 min. Prolonged exposure to xylene may make the tissue hard and brittle.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effectLst/>
                <a:latin typeface="Times New Roman" panose="02020603050405020304" pitchFamily="18" charset="0"/>
                <a:ea typeface="Calibri" panose="020F0502020204030204" pitchFamily="34" charset="0"/>
                <a:cs typeface="Arial" panose="020B0604020202020204" pitchFamily="34" charset="0"/>
              </a:rPr>
              <a:t>Aims of clearing</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Removal of dehydrating agent (e.g. alcohol) to facilitate impregnation of paraffin wax</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To make the tissue clear and improve the microscopic examination</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effectLst/>
                <a:latin typeface="Times New Roman" panose="02020603050405020304" pitchFamily="18" charset="0"/>
                <a:ea typeface="Calibri" panose="020F0502020204030204" pitchFamily="34" charset="0"/>
                <a:cs typeface="Arial" panose="020B0604020202020204" pitchFamily="34" charset="0"/>
              </a:rPr>
              <a:t>Ideal clearing agent</a:t>
            </a:r>
            <a:r>
              <a:rPr lang="en-US" sz="2400" dirty="0">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Low viscosity and high penetration rate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Low melting point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Miscible with both alcohol and molten wax</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No tissue damage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Less toxic</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Less inflammable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Cheap</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2869526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235F232-937E-C7EA-E980-EBD335B42C89}"/>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i="1" dirty="0">
                <a:effectLst/>
                <a:latin typeface="Times New Roman" panose="02020603050405020304" pitchFamily="18" charset="0"/>
                <a:ea typeface="Calibri" panose="020F0502020204030204" pitchFamily="34" charset="0"/>
                <a:cs typeface="Arial" panose="020B0604020202020204" pitchFamily="34" charset="0"/>
              </a:rPr>
              <a:t>Selection of appropriate clearing agent</a:t>
            </a:r>
            <a:r>
              <a:rPr lang="en-US" dirty="0">
                <a:effectLst/>
                <a:latin typeface="Times New Roman" panose="02020603050405020304" pitchFamily="18" charset="0"/>
                <a:ea typeface="Calibri" panose="020F0502020204030204" pitchFamily="34" charset="0"/>
                <a:cs typeface="Arial" panose="020B0604020202020204" pitchFamily="34" charset="0"/>
              </a:rPr>
              <a:t>: Type of tissue, type of processor, processing condition (such as heat, vacuum) safety factors and cost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i="1" dirty="0">
                <a:effectLst/>
                <a:latin typeface="Times New Roman" panose="02020603050405020304" pitchFamily="18" charset="0"/>
                <a:ea typeface="Calibri" panose="020F0502020204030204" pitchFamily="34" charset="0"/>
                <a:cs typeface="Arial" panose="020B0604020202020204" pitchFamily="34" charset="0"/>
              </a:rPr>
              <a:t>Volume of clearing agent</a:t>
            </a:r>
            <a:r>
              <a:rPr lang="en-US" dirty="0">
                <a:effectLst/>
                <a:latin typeface="Times New Roman" panose="02020603050405020304" pitchFamily="18" charset="0"/>
                <a:ea typeface="Calibri" panose="020F0502020204030204" pitchFamily="34" charset="0"/>
                <a:cs typeface="Arial" panose="020B0604020202020204" pitchFamily="34" charset="0"/>
              </a:rPr>
              <a:t>: 40 times the volume of the specimen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i="1" dirty="0">
                <a:effectLst/>
                <a:latin typeface="Times New Roman" panose="02020603050405020304" pitchFamily="18" charset="0"/>
                <a:ea typeface="Calibri" panose="020F0502020204030204" pitchFamily="34" charset="0"/>
                <a:cs typeface="Arial" panose="020B0604020202020204" pitchFamily="34" charset="0"/>
              </a:rPr>
              <a:t>Total duration</a:t>
            </a:r>
            <a:r>
              <a:rPr lang="en-US" dirty="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i="1" dirty="0">
                <a:effectLst/>
                <a:latin typeface="Times New Roman" panose="02020603050405020304" pitchFamily="18" charset="0"/>
                <a:ea typeface="Calibri" panose="020F0502020204030204" pitchFamily="34" charset="0"/>
                <a:cs typeface="Arial" panose="020B0604020202020204" pitchFamily="34" charset="0"/>
              </a:rPr>
              <a:t>Smaller biopsy</a:t>
            </a:r>
            <a:r>
              <a:rPr lang="en-US" dirty="0">
                <a:effectLst/>
                <a:latin typeface="Times New Roman" panose="02020603050405020304" pitchFamily="18" charset="0"/>
                <a:ea typeface="Calibri" panose="020F0502020204030204" pitchFamily="34" charset="0"/>
                <a:cs typeface="Arial" panose="020B0604020202020204" pitchFamily="34" charset="0"/>
              </a:rPr>
              <a:t>: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i="1" dirty="0">
                <a:effectLst/>
                <a:latin typeface="Times New Roman" panose="02020603050405020304" pitchFamily="18" charset="0"/>
                <a:ea typeface="Calibri" panose="020F0502020204030204" pitchFamily="34" charset="0"/>
                <a:cs typeface="Arial" panose="020B0604020202020204" pitchFamily="34" charset="0"/>
              </a:rPr>
              <a:t>Larger tissue</a:t>
            </a:r>
            <a:r>
              <a:rPr lang="en-US" dirty="0">
                <a:effectLst/>
                <a:latin typeface="Times New Roman" panose="02020603050405020304" pitchFamily="18" charset="0"/>
                <a:ea typeface="Calibri" panose="020F0502020204030204" pitchFamily="34" charset="0"/>
                <a:cs typeface="Arial" panose="020B0604020202020204" pitchFamily="34" charset="0"/>
              </a:rPr>
              <a:t>: Three changes in xylene or toluene 30 min each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i="1" dirty="0">
                <a:effectLst/>
                <a:latin typeface="Times New Roman" panose="02020603050405020304" pitchFamily="18" charset="0"/>
                <a:ea typeface="Calibri" panose="020F0502020204030204" pitchFamily="34" charset="0"/>
                <a:cs typeface="Arial" panose="020B0604020202020204" pitchFamily="34" charset="0"/>
              </a:rPr>
              <a:t>End point detection</a:t>
            </a:r>
            <a:r>
              <a:rPr lang="en-US" dirty="0">
                <a:effectLst/>
                <a:latin typeface="Times New Roman" panose="02020603050405020304" pitchFamily="18" charset="0"/>
                <a:ea typeface="Calibri" panose="020F0502020204030204" pitchFamily="34" charset="0"/>
                <a:cs typeface="Arial" panose="020B0604020202020204" pitchFamily="34" charset="0"/>
              </a:rPr>
              <a:t>: Tissue becomes transparent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i="1" dirty="0">
                <a:effectLst/>
                <a:latin typeface="Times New Roman" panose="02020603050405020304" pitchFamily="18" charset="0"/>
                <a:ea typeface="Calibri" panose="020F0502020204030204" pitchFamily="34" charset="0"/>
                <a:cs typeface="Arial" panose="020B0604020202020204" pitchFamily="34" charset="0"/>
              </a:rPr>
              <a:t>Prolonged exposure to clearing agent</a:t>
            </a:r>
            <a:r>
              <a:rPr lang="en-US" dirty="0">
                <a:effectLst/>
                <a:latin typeface="Times New Roman" panose="02020603050405020304" pitchFamily="18" charset="0"/>
                <a:ea typeface="Calibri" panose="020F0502020204030204" pitchFamily="34" charset="0"/>
                <a:cs typeface="Arial" panose="020B0604020202020204" pitchFamily="34" charset="0"/>
              </a:rPr>
              <a:t>: The brittle and more friable tissue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i="1" dirty="0">
                <a:effectLst/>
                <a:latin typeface="Times New Roman" panose="02020603050405020304" pitchFamily="18" charset="0"/>
                <a:ea typeface="Calibri" panose="020F0502020204030204" pitchFamily="34" charset="0"/>
                <a:cs typeface="Arial" panose="020B0604020202020204" pitchFamily="34" charset="0"/>
              </a:rPr>
              <a:t>Different clearing agents</a:t>
            </a:r>
            <a:r>
              <a:rPr lang="en-US" dirty="0">
                <a:effectLst/>
                <a:latin typeface="Times New Roman" panose="02020603050405020304" pitchFamily="18" charset="0"/>
                <a:ea typeface="Calibri" panose="020F0502020204030204" pitchFamily="34" charset="0"/>
                <a:cs typeface="Arial" panose="020B0604020202020204" pitchFamily="34" charset="0"/>
              </a:rPr>
              <a:t>: Xylene, toluene, chloroform, amyl nitrate, cedarwood oil and Limonene.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0840247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68167A2-5237-D20A-1B43-64DE77AB528A}"/>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Toluene </a:t>
            </a:r>
            <a:r>
              <a:rPr lang="en-US" dirty="0">
                <a:effectLst/>
                <a:latin typeface="Times New Roman" panose="02020603050405020304" pitchFamily="18" charset="0"/>
                <a:ea typeface="Calibri" panose="020F0502020204030204" pitchFamily="34" charset="0"/>
                <a:cs typeface="Arial" panose="020B0604020202020204" pitchFamily="34" charset="0"/>
              </a:rPr>
              <a:t>It has almost similar properties as that of xylene. However it does not make the tissue hard even after prolonged exposure, and its action is slightly slower than xylene. Toluene is also flammable and toxic.</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Chloroform </a:t>
            </a:r>
            <a:r>
              <a:rPr lang="en-US" dirty="0">
                <a:effectLst/>
                <a:latin typeface="Times New Roman" panose="02020603050405020304" pitchFamily="18" charset="0"/>
                <a:ea typeface="Calibri" panose="020F0502020204030204" pitchFamily="34" charset="0"/>
                <a:cs typeface="Arial" panose="020B0604020202020204" pitchFamily="34" charset="0"/>
              </a:rPr>
              <a:t>It is highly volatile, non-inflammable, expensive and toxic agent. The penetrating power of chloroform is slower than xylene. However, it does not cause any tissue shrinkage and is mainly used in the uterus, muscle and other dense tissue. Presently chloroform is rarely used in laboratory.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8977939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2B5A8F-F27E-EEEE-FB1A-363B813FAD98}"/>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Processing of Tissue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next step after fixation is the processing of tissue. This is also a very important step because poor processing of tissue may significantly affect the section cutting and staining.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b="1"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Aims of tissue processing</a:t>
            </a: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The basic aim of tissue processing is to provide sufficient rigidity to the tissue so that it can be cut into thin section for microscopic examination.</a:t>
            </a:r>
          </a:p>
          <a:p>
            <a:pPr marL="0" marR="0" algn="just">
              <a:lnSpc>
                <a:spcPct val="115000"/>
              </a:lnSpc>
              <a:spcBef>
                <a:spcPts val="0"/>
              </a:spcBef>
              <a:spcAft>
                <a:spcPts val="0"/>
              </a:spcAft>
            </a:pPr>
            <a:r>
              <a:rPr lang="en-US" b="1" i="1" dirty="0">
                <a:solidFill>
                  <a:srgbClr val="000000"/>
                </a:solidFill>
                <a:effectLst/>
                <a:latin typeface="Times New Roman" panose="02020603050405020304" pitchFamily="18" charset="0"/>
                <a:ea typeface="Calibri" panose="020F0502020204030204" pitchFamily="34" charset="0"/>
              </a:rPr>
              <a:t>Principle of processing</a:t>
            </a:r>
            <a:r>
              <a:rPr lang="en-US" b="1" dirty="0">
                <a:solidFill>
                  <a:srgbClr val="000000"/>
                </a:solidFill>
                <a:effectLst/>
                <a:latin typeface="Times New Roman" panose="02020603050405020304" pitchFamily="18" charset="0"/>
                <a:ea typeface="Calibri" panose="020F0502020204030204" pitchFamily="34" charset="0"/>
              </a:rPr>
              <a:t>:</a:t>
            </a:r>
            <a:r>
              <a:rPr lang="en-US" dirty="0">
                <a:solidFill>
                  <a:srgbClr val="000000"/>
                </a:solidFill>
                <a:effectLst/>
                <a:latin typeface="Times New Roman" panose="02020603050405020304" pitchFamily="18" charset="0"/>
                <a:ea typeface="Calibri" panose="020F0502020204030204" pitchFamily="34" charset="0"/>
              </a:rPr>
              <a:t> In tissue processing the water within the tissue is removed, and another medium (usually paraffin wax) is impregnated in the tissue that provides the adequate support to the tissue.</a:t>
            </a: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828165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19DF056-EBCD-5259-5DB5-5F88BB19945B}"/>
              </a:ext>
            </a:extLst>
          </p:cNvPr>
          <p:cNvSpPr>
            <a:spLocks noGrp="1"/>
          </p:cNvSpPr>
          <p:nvPr>
            <p:ph idx="1"/>
          </p:nvPr>
        </p:nvSpPr>
        <p:spPr>
          <a:xfrm>
            <a:off x="0" y="0"/>
            <a:ext cx="12192000" cy="6781800"/>
          </a:xfrm>
        </p:spPr>
        <p:txBody>
          <a:bodyPr>
            <a:normAutofit lnSpcReduction="10000"/>
          </a:bodyPr>
          <a:lstStyle/>
          <a:p>
            <a:pPr marL="0" marR="0" indent="0" algn="just">
              <a:lnSpc>
                <a:spcPct val="115000"/>
              </a:lnSpc>
              <a:spcBef>
                <a:spcPts val="0"/>
              </a:spcBef>
              <a:spcAft>
                <a:spcPts val="0"/>
              </a:spcAft>
              <a:buNone/>
            </a:pP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Infiltration and Embedding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This is the next step after clearing. The clearing agent within the tissue is removed by the process of diffusion. The tissue space is now infiltrated with the embedding media. Usually molten wax is used as the embedding medium. After cooling in room temperature, the molten wax is solidified to provide support for cutting into thin section.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Ideal impregnating medium</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An ideal impregnating medium should have following qualities: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Miscible with clearing agent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Liquid in higher temperature (30–60 °C) and solid in room temperature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Homogenous and stable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Non-toxic and cheap</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Transparent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Fit for sectioning the tissue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7144167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8249C4A-8C07-5B95-A4A5-FD1A6C721FF8}"/>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time duration and the number of changes required for the impregnation in tissue depends 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b="1" dirty="0">
                <a:effectLst/>
                <a:latin typeface="Times New Roman" panose="02020603050405020304" pitchFamily="18" charset="0"/>
                <a:ea typeface="Calibri" panose="020F0502020204030204" pitchFamily="34" charset="0"/>
                <a:cs typeface="Arial" panose="020B0604020202020204" pitchFamily="34" charset="0"/>
              </a:rPr>
              <a:t>1. Size of tissue:</a:t>
            </a:r>
            <a:r>
              <a:rPr lang="en-US" sz="3200" dirty="0">
                <a:effectLst/>
                <a:latin typeface="Times New Roman" panose="02020603050405020304" pitchFamily="18" charset="0"/>
                <a:ea typeface="Calibri" panose="020F0502020204030204" pitchFamily="34" charset="0"/>
                <a:cs typeface="Arial" panose="020B0604020202020204" pitchFamily="34" charset="0"/>
              </a:rPr>
              <a:t> Thicker large tissue takes more time to impregnate with the embedding medium. It also contains more clearing agent to remove.</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b="1" dirty="0">
                <a:effectLst/>
                <a:latin typeface="Times New Roman" panose="02020603050405020304" pitchFamily="18" charset="0"/>
                <a:ea typeface="Calibri" panose="020F0502020204030204" pitchFamily="34" charset="0"/>
                <a:cs typeface="Arial" panose="020B0604020202020204" pitchFamily="34" charset="0"/>
              </a:rPr>
              <a:t>2. Type of tissue:</a:t>
            </a:r>
            <a:r>
              <a:rPr lang="en-US" sz="3200" dirty="0">
                <a:effectLst/>
                <a:latin typeface="Times New Roman" panose="02020603050405020304" pitchFamily="18" charset="0"/>
                <a:ea typeface="Calibri" panose="020F0502020204030204" pitchFamily="34" charset="0"/>
                <a:cs typeface="Arial" panose="020B0604020202020204" pitchFamily="34" charset="0"/>
              </a:rPr>
              <a:t> Hard tissue such as bone and cartilage takes more time for embedding than soft tissue.</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b="1" dirty="0">
                <a:effectLst/>
                <a:latin typeface="Times New Roman" panose="02020603050405020304" pitchFamily="18" charset="0"/>
                <a:ea typeface="Calibri" panose="020F0502020204030204" pitchFamily="34" charset="0"/>
                <a:cs typeface="Arial" panose="020B0604020202020204" pitchFamily="34" charset="0"/>
              </a:rPr>
              <a:t>3. The type of clearing agent:</a:t>
            </a:r>
            <a:r>
              <a:rPr lang="en-US" sz="3200" dirty="0">
                <a:effectLst/>
                <a:latin typeface="Times New Roman" panose="02020603050405020304" pitchFamily="18" charset="0"/>
                <a:ea typeface="Calibri" panose="020F0502020204030204" pitchFamily="34" charset="0"/>
                <a:cs typeface="Arial" panose="020B0604020202020204" pitchFamily="34" charset="0"/>
              </a:rPr>
              <a:t> Certain clearing agents are easy to remove than others. Such as xylene and toluene are easy to remove than cedarwood oil.</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b="1" dirty="0">
                <a:effectLst/>
                <a:latin typeface="Times New Roman" panose="02020603050405020304" pitchFamily="18" charset="0"/>
                <a:ea typeface="Calibri" panose="020F0502020204030204" pitchFamily="34" charset="0"/>
                <a:cs typeface="Arial" panose="020B0604020202020204" pitchFamily="34" charset="0"/>
              </a:rPr>
              <a:t>4. Type of processing:</a:t>
            </a:r>
            <a:r>
              <a:rPr lang="en-US" sz="3200" dirty="0">
                <a:effectLst/>
                <a:latin typeface="Times New Roman" panose="02020603050405020304" pitchFamily="18" charset="0"/>
                <a:ea typeface="Calibri" panose="020F0502020204030204" pitchFamily="34" charset="0"/>
                <a:cs typeface="Arial" panose="020B0604020202020204" pitchFamily="34" charset="0"/>
              </a:rPr>
              <a:t> Vacuum embedding enhances impregnation.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731654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A0DC203-2AE6-D20E-0C55-5DC3BDCF439C}"/>
              </a:ext>
            </a:extLst>
          </p:cNvPr>
          <p:cNvSpPr>
            <a:spLocks noGrp="1"/>
          </p:cNvSpPr>
          <p:nvPr>
            <p:ph idx="1"/>
          </p:nvPr>
        </p:nvSpPr>
        <p:spPr>
          <a:xfrm>
            <a:off x="0" y="1"/>
            <a:ext cx="12192000" cy="6858000"/>
          </a:xfrm>
        </p:spPr>
        <p:txBody>
          <a:bodyPr/>
          <a:lstStyle/>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Different Impregnating Medium</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Paraffin Wax</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 </a:t>
            </a:r>
            <a:r>
              <a:rPr lang="en-US" dirty="0">
                <a:effectLst/>
                <a:latin typeface="Times New Roman" panose="02020603050405020304" pitchFamily="18" charset="0"/>
                <a:ea typeface="Calibri" panose="020F0502020204030204" pitchFamily="34" charset="0"/>
                <a:cs typeface="Arial" panose="020B0604020202020204" pitchFamily="34" charset="0"/>
              </a:rPr>
              <a:t>Paraffin wax is a type of hydrocarbon and is produced as by-product during refining of crude petroleum. This is the most popular universally accepted embedding medium for tissue processing. This is non-toxic and inexpensive medium. The melting point of paraffin wax varies from 39 °C to 70 °C. The wax is sold according to its melting point. Paraffin wax with low melting point is soft in room temperature, whereas paraffin wax of higher melting point is much harder in consistency. Therefore, it is necessary to have paraffin wax that has suitable melting point to get good ribbon of tissue. In this Indian subcontinent, the paraffin wax with melting point around 60 °C is the most suitable for laboratory use. Total 3–4 h’ time in paraffin wax is sufficient for impregnation of tissue by wax.</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7605174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6E4969-B6B4-0FC0-CECB-15A60D733409}"/>
              </a:ext>
            </a:extLst>
          </p:cNvPr>
          <p:cNvSpPr>
            <a:spLocks noGrp="1"/>
          </p:cNvSpPr>
          <p:nvPr>
            <p:ph idx="1"/>
          </p:nvPr>
        </p:nvSpPr>
        <p:spPr>
          <a:xfrm>
            <a:off x="0" y="0"/>
            <a:ext cx="12192000" cy="6781800"/>
          </a:xfrm>
        </p:spPr>
        <p:txBody>
          <a:bodyPr/>
          <a:lstStyle/>
          <a:p>
            <a:pPr marL="0" marR="0" indent="0" algn="just">
              <a:lnSpc>
                <a:spcPct val="115000"/>
              </a:lnSpc>
              <a:spcBef>
                <a:spcPts val="0"/>
              </a:spcBef>
              <a:spcAft>
                <a:spcPts val="0"/>
              </a:spcAft>
              <a:buNone/>
            </a:pPr>
            <a:r>
              <a:rPr lang="en-US" sz="3200" b="1" i="1" dirty="0">
                <a:effectLst/>
                <a:latin typeface="Times New Roman" panose="02020603050405020304" pitchFamily="18" charset="0"/>
                <a:ea typeface="Calibri" panose="020F0502020204030204" pitchFamily="34" charset="0"/>
                <a:cs typeface="Arial" panose="020B0604020202020204" pitchFamily="34" charset="0"/>
              </a:rPr>
              <a:t>Advantages of paraffin wax</a:t>
            </a:r>
            <a:r>
              <a:rPr lang="en-US" sz="3200" b="1" dirty="0">
                <a:effectLst/>
                <a:latin typeface="Times New Roman" panose="02020603050405020304" pitchFamily="18"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 Tissue block can be stored for long duration.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 Non-toxic.</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 Cheap.</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 Safe.</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b="1" i="1" dirty="0">
                <a:effectLst/>
                <a:latin typeface="Times New Roman" panose="02020603050405020304" pitchFamily="18" charset="0"/>
                <a:ea typeface="Calibri" panose="020F0502020204030204" pitchFamily="34" charset="0"/>
                <a:cs typeface="Arial" panose="020B0604020202020204" pitchFamily="34" charset="0"/>
              </a:rPr>
              <a:t>Disadvantages of paraffin wax</a:t>
            </a:r>
            <a:r>
              <a:rPr lang="en-US" sz="3200" b="1" dirty="0">
                <a:effectLst/>
                <a:latin typeface="Times New Roman" panose="02020603050405020304" pitchFamily="18" charset="0"/>
                <a:ea typeface="Calibri" panose="020F0502020204030204" pitchFamily="34" charset="0"/>
                <a:cs typeface="Arial" panose="020B0604020202020204" pitchFamily="34" charset="0"/>
              </a:rPr>
              <a: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 It may cause tissue shrinkage and hardening in case of prolonged impregnation.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 Paraffin wax takes long duration for the impregnation of the bone and eye.</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effectLst/>
                <a:latin typeface="Times New Roman" panose="02020603050405020304" pitchFamily="18"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63279507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2924D4-3A6A-CF1C-656D-517870327250}"/>
              </a:ext>
            </a:extLst>
          </p:cNvPr>
          <p:cNvSpPr>
            <a:spLocks noGrp="1"/>
          </p:cNvSpPr>
          <p:nvPr>
            <p:ph idx="1"/>
          </p:nvPr>
        </p:nvSpPr>
        <p:spPr>
          <a:xfrm>
            <a:off x="0" y="0"/>
            <a:ext cx="12192000" cy="6858000"/>
          </a:xfrm>
        </p:spPr>
        <p:txBody>
          <a:bodyPr>
            <a:normAutofit fontScale="92500" lnSpcReduction="10000"/>
          </a:bodyPr>
          <a:lstStyle/>
          <a:p>
            <a:pPr marL="0" marR="0" indent="0" algn="just">
              <a:lnSpc>
                <a:spcPct val="115000"/>
              </a:lnSpc>
              <a:spcBef>
                <a:spcPts val="0"/>
              </a:spcBef>
              <a:spcAft>
                <a:spcPts val="0"/>
              </a:spcAft>
              <a:buNone/>
            </a:pPr>
            <a:r>
              <a:rPr lang="en-US" sz="3600" b="1" dirty="0">
                <a:effectLst/>
                <a:latin typeface="Times New Roman" panose="02020603050405020304" pitchFamily="18" charset="0"/>
                <a:ea typeface="Calibri" panose="020F0502020204030204" pitchFamily="34" charset="0"/>
                <a:cs typeface="Arial" panose="020B0604020202020204" pitchFamily="34" charset="0"/>
              </a:rPr>
              <a:t>Additives and Modification of Paraffin Wax</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To alter the physical characteristics of paraffin wax, the following modifications may be done:</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1. </a:t>
            </a:r>
            <a:r>
              <a:rPr lang="en-US" sz="3600" i="1" dirty="0">
                <a:effectLst/>
                <a:latin typeface="Times New Roman" panose="02020603050405020304" pitchFamily="18" charset="0"/>
                <a:ea typeface="Calibri" panose="020F0502020204030204" pitchFamily="34" charset="0"/>
                <a:cs typeface="Arial" panose="020B0604020202020204" pitchFamily="34" charset="0"/>
              </a:rPr>
              <a:t>To increase hardness</a:t>
            </a:r>
            <a:r>
              <a:rPr lang="en-US" sz="3600" dirty="0">
                <a:effectLst/>
                <a:latin typeface="Times New Roman" panose="02020603050405020304" pitchFamily="18" charset="0"/>
                <a:ea typeface="Calibri" panose="020F0502020204030204" pitchFamily="34" charset="0"/>
                <a:cs typeface="Arial" panose="020B0604020202020204" pitchFamily="34" charset="0"/>
              </a:rPr>
              <a:t>: addition of stearic acid</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2. </a:t>
            </a:r>
            <a:r>
              <a:rPr lang="en-US" sz="3600" i="1" dirty="0">
                <a:effectLst/>
                <a:latin typeface="Times New Roman" panose="02020603050405020304" pitchFamily="18" charset="0"/>
                <a:ea typeface="Calibri" panose="020F0502020204030204" pitchFamily="34" charset="0"/>
                <a:cs typeface="Arial" panose="020B0604020202020204" pitchFamily="34" charset="0"/>
              </a:rPr>
              <a:t>Reduction of melting point</a:t>
            </a:r>
            <a:r>
              <a:rPr lang="en-US" sz="3600" dirty="0">
                <a:effectLst/>
                <a:latin typeface="Times New Roman" panose="02020603050405020304" pitchFamily="18" charset="0"/>
                <a:ea typeface="Calibri" panose="020F0502020204030204" pitchFamily="34" charset="0"/>
                <a:cs typeface="Arial" panose="020B0604020202020204" pitchFamily="34" charset="0"/>
              </a:rPr>
              <a:t>: addition of phenanthrene</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dirty="0">
                <a:effectLst/>
                <a:latin typeface="Times New Roman" panose="02020603050405020304" pitchFamily="18" charset="0"/>
                <a:ea typeface="Calibri" panose="020F0502020204030204" pitchFamily="34" charset="0"/>
                <a:cs typeface="Arial" panose="020B0604020202020204" pitchFamily="34" charset="0"/>
              </a:rPr>
              <a:t>3. </a:t>
            </a:r>
            <a:r>
              <a:rPr lang="en-US" sz="3600" i="1" dirty="0">
                <a:effectLst/>
                <a:latin typeface="Times New Roman" panose="02020603050405020304" pitchFamily="18" charset="0"/>
                <a:ea typeface="Calibri" panose="020F0502020204030204" pitchFamily="34" charset="0"/>
                <a:cs typeface="Arial" panose="020B0604020202020204" pitchFamily="34" charset="0"/>
              </a:rPr>
              <a:t>Improving adhesiveness with tissue and wax</a:t>
            </a:r>
            <a:r>
              <a:rPr lang="en-US" sz="3600" dirty="0">
                <a:effectLst/>
                <a:latin typeface="Times New Roman" panose="02020603050405020304" pitchFamily="18" charset="0"/>
                <a:ea typeface="Calibri" panose="020F0502020204030204" pitchFamily="34" charset="0"/>
                <a:cs typeface="Arial" panose="020B0604020202020204" pitchFamily="34" charset="0"/>
              </a:rPr>
              <a:t>: addition of 0.5% of ceresin</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b="1" dirty="0">
                <a:effectLst/>
                <a:latin typeface="Times New Roman" panose="02020603050405020304" pitchFamily="18" charset="0"/>
                <a:ea typeface="Calibri" panose="020F0502020204030204" pitchFamily="34" charset="0"/>
                <a:cs typeface="Arial" panose="020B0604020202020204" pitchFamily="34" charset="0"/>
              </a:rPr>
              <a:t> </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600" b="1" dirty="0">
                <a:effectLst/>
                <a:latin typeface="Times New Roman" panose="02020603050405020304" pitchFamily="18" charset="0"/>
                <a:ea typeface="Calibri" panose="020F0502020204030204" pitchFamily="34" charset="0"/>
                <a:cs typeface="Arial" panose="020B0604020202020204" pitchFamily="34" charset="0"/>
              </a:rPr>
              <a:t>Dimethyl </a:t>
            </a:r>
            <a:r>
              <a:rPr lang="en-US" sz="3600" b="1" dirty="0" err="1">
                <a:effectLst/>
                <a:latin typeface="Times New Roman" panose="02020603050405020304" pitchFamily="18" charset="0"/>
                <a:ea typeface="Calibri" panose="020F0502020204030204" pitchFamily="34" charset="0"/>
                <a:cs typeface="Arial" panose="020B0604020202020204" pitchFamily="34" charset="0"/>
              </a:rPr>
              <a:t>Sulphoxide</a:t>
            </a:r>
            <a:r>
              <a:rPr lang="en-US" sz="3600" b="1" dirty="0">
                <a:effectLst/>
                <a:latin typeface="Times New Roman" panose="02020603050405020304" pitchFamily="18" charset="0"/>
                <a:ea typeface="Calibri" panose="020F0502020204030204" pitchFamily="34" charset="0"/>
                <a:cs typeface="Arial" panose="020B0604020202020204" pitchFamily="34" charset="0"/>
              </a:rPr>
              <a:t> (DMSO) </a:t>
            </a:r>
            <a:r>
              <a:rPr lang="en-US" sz="3600" dirty="0">
                <a:effectLst/>
                <a:latin typeface="Times New Roman" panose="02020603050405020304" pitchFamily="18" charset="0"/>
                <a:ea typeface="Calibri" panose="020F0502020204030204" pitchFamily="34" charset="0"/>
                <a:cs typeface="Arial" panose="020B0604020202020204" pitchFamily="34" charset="0"/>
              </a:rPr>
              <a:t>The addition of small amount of DMSO in paraffin wax reduces the infiltration time of the wax and removes the residual clearing agent. It produces a homogenous matrix and better support.</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7404609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26B15CC-D03C-4F78-1350-3FDB43063EE2}"/>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Tissue Processing Methods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Tissue processing can be done by simple manually or by automated processor. Manual tissue processing is done only in a small laboratory with </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 handful number of tissue. Automated tissue</a:t>
            </a:r>
            <a:r>
              <a:rPr lang="en-US" dirty="0">
                <a:effectLst/>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processor is widely used in laboratories.</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Automated tissue processor</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The basic principle of tissue processor is to transfer the tissue in different fluid for a specified time in a desired environment.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There are two types of tissue processor: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 Tissue transfer processor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 Fluid transfer processor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116575724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C7DA9F2-03B7-9740-21E6-FE6F62F84C09}"/>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1000"/>
              </a:spcAft>
              <a:buNone/>
            </a:pPr>
            <a:r>
              <a:rPr lang="en-US" b="1" dirty="0">
                <a:effectLst/>
                <a:latin typeface="Times New Roman" panose="02020603050405020304" pitchFamily="18" charset="0"/>
                <a:ea typeface="Calibri" panose="020F0502020204030204" pitchFamily="34" charset="0"/>
                <a:cs typeface="Arial" panose="020B0604020202020204" pitchFamily="34" charset="0"/>
              </a:rPr>
              <a:t>The advantage of manual processing are:</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1. Small number of samples can be processed in a small laboratory.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2. Careful monitoring in each step is possible.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3. In case of emergency when the automated tissue processor is not working, one can take the help of the manual processing.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4. In case of manual processing, it is possible to select the reagents of choice with flexibility in time duration.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The major disadvantages of manual processing include inconvenient for processing and time taken procedure.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24075291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D4F9C33-9A7F-1BCA-6070-BCA8F440797B}"/>
              </a:ext>
            </a:extLst>
          </p:cNvPr>
          <p:cNvSpPr>
            <a:spLocks noGrp="1"/>
          </p:cNvSpPr>
          <p:nvPr>
            <p:ph idx="1"/>
          </p:nvPr>
        </p:nvSpPr>
        <p:spPr>
          <a:xfrm>
            <a:off x="0" y="0"/>
            <a:ext cx="12192000" cy="6858000"/>
          </a:xfrm>
        </p:spPr>
        <p:txBody>
          <a:bodyPr/>
          <a:lstStyle/>
          <a:p>
            <a:pPr marL="0" indent="0">
              <a:buNone/>
            </a:pPr>
            <a:r>
              <a:rPr lang="en-US" sz="36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 </a:t>
            </a:r>
            <a:r>
              <a:rPr lang="en-US" sz="3600" b="1"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Tissue transfer processor</a:t>
            </a:r>
            <a:r>
              <a:rPr lang="en-US" sz="36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en-US" sz="36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In this system the bucket of tissue is transferred from one carousel to other after a specified time. There are several containers with reagents. Tissue remains in a basket with 30–100 cassettes. The basket containing the tissue is submerged in the specific container for a particular time and then transferred to the next container automatically. A gentle agitation is created by vertical oscillation or by rotatory movement of the tissue basket. The time schedule and transfer of tissue in each container are determined by a microprocessor.</a:t>
            </a:r>
            <a:endParaRPr lang="en-US" sz="36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375307424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483CB83-BDE7-EACA-45CB-9FB8B68FBF29}"/>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 </a:t>
            </a:r>
            <a:r>
              <a:rPr lang="en-US" b="1"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Fluid transfer processor</a:t>
            </a: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This is a completely closed processor. Here the tissue is kept in the container, and the container is Periodically filled with particular fluid. After a certain period, the fluid is pumped out from the container containing the tissue. It is again filled with the fluid required for the next step. In this processor each step can be customized for vacuum, temperature, and time duration.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i="1" dirty="0">
                <a:effectLst/>
                <a:latin typeface="Times New Roman" panose="02020603050405020304" pitchFamily="18" charset="0"/>
                <a:ea typeface="Calibri" panose="020F0502020204030204" pitchFamily="34" charset="0"/>
                <a:cs typeface="Arial" panose="020B0604020202020204" pitchFamily="34" charset="0"/>
              </a:rPr>
              <a:t>Advantages</a:t>
            </a:r>
            <a:r>
              <a:rPr lang="en-US" b="1" dirty="0">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1. Vacuum pressure makes the system faster and efficient.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effectLst/>
                <a:latin typeface="Times New Roman" panose="02020603050405020304" pitchFamily="18" charset="0"/>
                <a:ea typeface="Calibri" panose="020F0502020204030204" pitchFamily="34" charset="0"/>
                <a:cs typeface="Arial" panose="020B0604020202020204" pitchFamily="34" charset="0"/>
              </a:rPr>
              <a:t>2. In this closed system, there is no chance for tissue drying.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18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40229268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0A2F185-9971-FE40-A7B9-4C71D9B09A4A}"/>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sz="32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Overall Precautions of Tissue Processing</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1. The bulk of the tissue should be optimum for adequate penetration of fluid.</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2. The amount of fluid should be adequate and the fluid level should be always higher than the tissue level.</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3. The tissue basket and cassettes should be clean and any spillage of wax should be cleaned.</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4. The temperature of the infiltrating medium should be optimum, and it is preferable to keep the temperature 3–4 °C above the melting point.</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 There should be a proper record of the change of fluid, number of tissues processed, etc.</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239568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10950BB-7EDD-9801-06B8-D95C309C61EF}"/>
              </a:ext>
            </a:extLst>
          </p:cNvPr>
          <p:cNvSpPr>
            <a:spLocks noGrp="1"/>
          </p:cNvSpPr>
          <p:nvPr>
            <p:ph idx="1"/>
          </p:nvPr>
        </p:nvSpPr>
        <p:spPr>
          <a:xfrm>
            <a:off x="0" y="0"/>
            <a:ext cx="12192000" cy="6772275"/>
          </a:xfrm>
        </p:spPr>
        <p:txBody>
          <a:bodyPr/>
          <a:lstStyle/>
          <a:p>
            <a:pPr marL="0" marR="0" indent="0" algn="just">
              <a:lnSpc>
                <a:spcPct val="115000"/>
              </a:lnSpc>
              <a:spcBef>
                <a:spcPts val="0"/>
              </a:spcBef>
              <a:spcAft>
                <a:spcPts val="0"/>
              </a:spcAft>
              <a:buNone/>
            </a:pP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Therefore the essential steps in tissue processing:</a:t>
            </a:r>
            <a:endParaRPr lang="en-US" b="1"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1. </a:t>
            </a:r>
            <a:r>
              <a:rPr lang="en-US"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Dehydration</a:t>
            </a:r>
            <a:r>
              <a:rPr lang="en-US"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this step water is removed from the tissue. Water is immiscible with wax, and therefore to infiltrate the tissue with wax, it is necessary to remove water.</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2. </a:t>
            </a:r>
            <a:r>
              <a:rPr lang="en-US"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Clearing</a:t>
            </a:r>
            <a:r>
              <a:rPr lang="en-US"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This is needed to clear the dehydrating agent and to facilitate the transition of dehydration and impregnation stage. The clearing substance is usually miscible to both dehydrating agent and impregnating medium.</a:t>
            </a:r>
          </a:p>
          <a:p>
            <a:pPr marL="0" indent="0" algn="just">
              <a:lnSpc>
                <a:spcPct val="115000"/>
              </a:lnSpc>
              <a:spcBef>
                <a:spcPts val="0"/>
              </a:spcBef>
              <a:buNone/>
            </a:pPr>
            <a:r>
              <a:rPr lang="en-US"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3. </a:t>
            </a:r>
            <a:r>
              <a:rPr lang="en-US" b="1" i="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Infiltration and impregnation</a:t>
            </a:r>
            <a:r>
              <a:rPr lang="en-US"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 this stage, the tissue is infiltrated with a supporting medium which is suitable to provide adequate rigidity of the tissue to make thin section.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endParaRPr lang="en-US" sz="40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3473136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E6453FA-8BF2-9D1F-AFBF-0918AF6942B1}"/>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Time Schedule for Overnight Processing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50% ethanol: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70% ethanol: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90% ethanol: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Absolute alcohol: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Absolute alcohol: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Xylene/toluene: 1\2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Xylene/toluene: 1\2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Xylene/toluene: 1\2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Xylene/toluene: Paraffin wax: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Paraffin wax: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0"/>
              </a:spcAft>
            </a:pPr>
            <a:r>
              <a:rPr lang="en-US" dirty="0">
                <a:effectLst/>
                <a:latin typeface="Times New Roman" panose="02020603050405020304" pitchFamily="18" charset="0"/>
                <a:ea typeface="Calibri" panose="020F0502020204030204" pitchFamily="34" charset="0"/>
                <a:cs typeface="Arial" panose="020B0604020202020204" pitchFamily="34" charset="0"/>
              </a:rPr>
              <a:t>Paraffin wax: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algn="just">
              <a:lnSpc>
                <a:spcPct val="115000"/>
              </a:lnSpc>
              <a:spcBef>
                <a:spcPts val="0"/>
              </a:spcBef>
              <a:spcAft>
                <a:spcPts val="1000"/>
              </a:spcAft>
            </a:pPr>
            <a:r>
              <a:rPr lang="en-US" dirty="0">
                <a:effectLst/>
                <a:latin typeface="Times New Roman" panose="02020603050405020304" pitchFamily="18" charset="0"/>
                <a:ea typeface="Calibri" panose="020F0502020204030204" pitchFamily="34" charset="0"/>
                <a:cs typeface="Arial" panose="020B0604020202020204" pitchFamily="34" charset="0"/>
              </a:rPr>
              <a:t>Paraffin wax: 1 h</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211195036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60A0130D-650F-23D8-6271-3D741825A9C5}"/>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68960" y="75139"/>
            <a:ext cx="11506835" cy="6678404"/>
          </a:xfrm>
          <a:prstGeom prst="rect">
            <a:avLst/>
          </a:prstGeom>
          <a:noFill/>
          <a:ln>
            <a:noFill/>
          </a:ln>
        </p:spPr>
      </p:pic>
    </p:spTree>
    <p:extLst>
      <p:ext uri="{BB962C8B-B14F-4D97-AF65-F5344CB8AC3E}">
        <p14:creationId xmlns:p14="http://schemas.microsoft.com/office/powerpoint/2010/main" val="20783448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11D773FC-C565-836C-6238-314924B4743A}"/>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64177" y="49323"/>
            <a:ext cx="5745405" cy="4449872"/>
          </a:xfrm>
          <a:prstGeom prst="rect">
            <a:avLst/>
          </a:prstGeom>
          <a:noFill/>
          <a:ln>
            <a:noFill/>
          </a:ln>
        </p:spPr>
      </p:pic>
      <p:sp>
        <p:nvSpPr>
          <p:cNvPr id="6" name="TextBox 5">
            <a:extLst>
              <a:ext uri="{FF2B5EF4-FFF2-40B4-BE49-F238E27FC236}">
                <a16:creationId xmlns:a16="http://schemas.microsoft.com/office/drawing/2014/main" id="{CDDA7634-7967-8FD5-E8AC-C77800AB7805}"/>
              </a:ext>
            </a:extLst>
          </p:cNvPr>
          <p:cNvSpPr txBox="1"/>
          <p:nvPr/>
        </p:nvSpPr>
        <p:spPr>
          <a:xfrm>
            <a:off x="560116" y="4573698"/>
            <a:ext cx="9153525" cy="1346331"/>
          </a:xfrm>
          <a:prstGeom prst="rect">
            <a:avLst/>
          </a:prstGeom>
          <a:noFill/>
        </p:spPr>
        <p:txBody>
          <a:bodyPr wrap="square">
            <a:spAutoFit/>
          </a:bodyPr>
          <a:lstStyle/>
          <a:p>
            <a:pPr marL="0" marR="0" algn="just">
              <a:lnSpc>
                <a:spcPct val="115000"/>
              </a:lnSpc>
              <a:spcBef>
                <a:spcPts val="0"/>
              </a:spcBef>
              <a:spcAft>
                <a:spcPts val="0"/>
              </a:spcAft>
            </a:pPr>
            <a:r>
              <a:rPr lang="en-US" sz="1800" b="1" dirty="0">
                <a:effectLst/>
                <a:latin typeface="Times New Roman" panose="02020603050405020304" pitchFamily="18" charset="0"/>
                <a:ea typeface="Calibri" panose="020F0502020204030204" pitchFamily="34" charset="0"/>
                <a:cs typeface="Arial" panose="020B0604020202020204" pitchFamily="34" charset="0"/>
              </a:rPr>
              <a:t>Fig. 2.1 </a:t>
            </a:r>
            <a:r>
              <a:rPr lang="en-US" sz="1800" dirty="0">
                <a:effectLst/>
                <a:latin typeface="Times New Roman" panose="02020603050405020304" pitchFamily="18" charset="0"/>
                <a:ea typeface="Calibri" panose="020F0502020204030204" pitchFamily="34" charset="0"/>
                <a:cs typeface="Arial" panose="020B0604020202020204" pitchFamily="34" charset="0"/>
              </a:rPr>
              <a:t>Schematic diagram showing overview of processing. The basic three steps are dehydrating, clearing, and embedding. Removal of water from the tissue is known as dehydration. This is followed by clearing of the dehydrating agents by the process clearing. In the final stage tissue is impregnated with an embedding medium.</a:t>
            </a:r>
            <a:endParaRPr lang="en-US" sz="18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26616006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BE8270C-AB22-EF82-EDC5-B65E890182E2}"/>
              </a:ext>
            </a:extLst>
          </p:cNvPr>
          <p:cNvSpPr>
            <a:spLocks noGrp="1"/>
          </p:cNvSpPr>
          <p:nvPr>
            <p:ph idx="1"/>
          </p:nvPr>
        </p:nvSpPr>
        <p:spPr>
          <a:xfrm>
            <a:off x="66675" y="0"/>
            <a:ext cx="12125325" cy="6858000"/>
          </a:xfrm>
        </p:spPr>
        <p:txBody>
          <a:bodyPr/>
          <a:lstStyle/>
          <a:p>
            <a:pPr marL="0" marR="0" indent="0" algn="just">
              <a:lnSpc>
                <a:spcPct val="115000"/>
              </a:lnSpc>
              <a:spcBef>
                <a:spcPts val="0"/>
              </a:spcBef>
              <a:spcAft>
                <a:spcPts val="0"/>
              </a:spcAft>
              <a:buNone/>
            </a:pP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Factors that Influence Tissue Processing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following factors influence the tissue processing: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1. </a:t>
            </a:r>
            <a:r>
              <a:rPr lang="en-US" b="1" i="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Size of the tissue sample</a:t>
            </a:r>
            <a:r>
              <a:rPr lang="en-US"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optimum size of the tissue is very important for effective processing. The smaller the size of the tissue, better is the infiltration of the embedding medium. Optimum thickness of the tissue should be kept as 3–4 mm only.</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2. </a:t>
            </a:r>
            <a:r>
              <a:rPr lang="en-US" b="1" i="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Agitation</a:t>
            </a:r>
            <a:r>
              <a:rPr lang="en-US"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a:t>
            </a:r>
            <a:r>
              <a:rPr lang="en-US"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tissue gets better contact with the surrounding medium if it is completely immersed and gently agitated. The agitation causes continuous removal of the fluid from the surface by fresh medium. This has better effect of action of fluid on the tissue. Most of the commercial tissue processors have the facility of agitation. It is important to note that too rapid agitation may damage the soft and delicate tissue.</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81727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CACE65E-5F30-C8DB-829E-96B76C37A080}"/>
              </a:ext>
            </a:extLst>
          </p:cNvPr>
          <p:cNvSpPr>
            <a:spLocks noGrp="1"/>
          </p:cNvSpPr>
          <p:nvPr>
            <p:ph idx="1"/>
          </p:nvPr>
        </p:nvSpPr>
        <p:spPr>
          <a:xfrm>
            <a:off x="0" y="0"/>
            <a:ext cx="12192000" cy="6858000"/>
          </a:xfrm>
        </p:spPr>
        <p:txBody>
          <a:bodyPr>
            <a:normAutofit fontScale="92500" lnSpcReduction="10000"/>
          </a:bodyPr>
          <a:lstStyle/>
          <a:p>
            <a:pPr marL="0" marR="0" indent="0" algn="just">
              <a:lnSpc>
                <a:spcPct val="115000"/>
              </a:lnSpc>
              <a:spcBef>
                <a:spcPts val="0"/>
              </a:spcBef>
              <a:spcAft>
                <a:spcPts val="0"/>
              </a:spcAft>
              <a:buNone/>
            </a:pPr>
            <a:r>
              <a:rPr lang="en-US" sz="3200"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3. </a:t>
            </a:r>
            <a:r>
              <a:rPr lang="en-US" sz="3200" b="1" i="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Heat</a:t>
            </a:r>
            <a:r>
              <a:rPr lang="en-US" sz="3200"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a:t>
            </a:r>
            <a:r>
              <a:rPr lang="en-US" sz="3200"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Heat increases the rate of penetration of the fluid within the tissue, whereas low temperature impedes the whole process. The present commercial tissue processors have the facility to heat the tissue in all stages of processing. Overheating may produce hard and brittle tissue.</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4. </a:t>
            </a:r>
            <a:r>
              <a:rPr lang="en-US" sz="3200" b="1" i="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Viscosity</a:t>
            </a:r>
            <a:r>
              <a:rPr lang="en-US" sz="3200"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a:t>
            </a:r>
            <a:r>
              <a:rPr lang="en-US" sz="3200"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viscosity of the embedding media also affects the processing. Higher viscosity of the medium lowers the penetration rate in the tissue. Heat reduces the viscosity of the medium and helps in better penetration.</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3200"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5. </a:t>
            </a:r>
            <a:r>
              <a:rPr lang="en-US" sz="3200" b="1" i="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Vacuum</a:t>
            </a:r>
            <a:r>
              <a:rPr lang="en-US" sz="3200" b="1"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a:t>
            </a:r>
            <a:r>
              <a:rPr lang="en-US" sz="3200" dirty="0">
                <a:solidFill>
                  <a:srgbClr val="1F497D"/>
                </a:solidFill>
                <a:effectLst/>
                <a:latin typeface="Times New Roman" panose="02020603050405020304" pitchFamily="18" charset="0"/>
                <a:ea typeface="Calibri" panose="020F0502020204030204" pitchFamily="34" charset="0"/>
                <a:cs typeface="Arial" panose="020B0604020202020204" pitchFamily="34" charset="0"/>
              </a:rPr>
              <a:t> </a:t>
            </a:r>
            <a:r>
              <a:rPr lang="en-US" sz="32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Application of negative pressure facilitates tissue processing. Vacuum helps to remove the entrapped air from the tissue and thereby enhances the penetration of fluid within the tissue. Negative pressure also increases the volatility of the clearing agent and therefore helps to remove the fluid from the tissue.</a:t>
            </a:r>
            <a:endParaRPr lang="en-US" sz="32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18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sz="1800"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4357577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0B0E134-9CC9-DBEF-7920-A940A54124A3}"/>
              </a:ext>
            </a:extLst>
          </p:cNvPr>
          <p:cNvSpPr>
            <a:spLocks noGrp="1"/>
          </p:cNvSpPr>
          <p:nvPr>
            <p:ph idx="1"/>
          </p:nvPr>
        </p:nvSpPr>
        <p:spPr>
          <a:xfrm>
            <a:off x="0" y="0"/>
            <a:ext cx="12192000" cy="6858000"/>
          </a:xfrm>
        </p:spPr>
        <p:txBody>
          <a:bodyPr>
            <a:normAutofit/>
          </a:bodyPr>
          <a:lstStyle/>
          <a:p>
            <a:pPr marL="0" marR="0" indent="0" algn="just">
              <a:lnSpc>
                <a:spcPct val="115000"/>
              </a:lnSpc>
              <a:spcBef>
                <a:spcPts val="0"/>
              </a:spcBef>
              <a:spcAft>
                <a:spcPts val="0"/>
              </a:spcAft>
              <a:buNone/>
            </a:pPr>
            <a:r>
              <a:rPr lang="en-US" b="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Influencing Factors of Tissue Processing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 </a:t>
            </a:r>
            <a:r>
              <a:rPr lang="en-US" b="1" i="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Size of the tissue</a:t>
            </a: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smaller the size, the better the processing.</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 </a:t>
            </a:r>
            <a:r>
              <a:rPr lang="en-US" b="1" i="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Agitation</a:t>
            </a: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Agitation facilitates the contact of tissue with fresh solution.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 </a:t>
            </a:r>
            <a:r>
              <a:rPr lang="en-US" b="1" i="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Heat</a:t>
            </a: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Increases the better penetration of fluid.</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 </a:t>
            </a:r>
            <a:r>
              <a:rPr lang="en-US" b="1" i="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Viscosity</a:t>
            </a: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The higher the viscosity of the medium, lower the penetration.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 </a:t>
            </a:r>
            <a:r>
              <a:rPr lang="en-US" b="1" i="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Negative pressure</a:t>
            </a:r>
            <a:r>
              <a:rPr lang="en-US" b="1" dirty="0">
                <a:solidFill>
                  <a:srgbClr val="4F81BD"/>
                </a:solidFill>
                <a:effectLst/>
                <a:latin typeface="Times New Roman" panose="02020603050405020304" pitchFamily="18" charset="0"/>
                <a:ea typeface="Calibri" panose="020F0502020204030204" pitchFamily="34" charset="0"/>
                <a:cs typeface="Arial" panose="020B0604020202020204" pitchFamily="34" charset="0"/>
              </a:rPr>
              <a:t>:</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Negative pressure removes trapped air in the tissue.</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r>
              <a:rPr lang="en-US" dirty="0">
                <a:solidFill>
                  <a:srgbClr val="000000"/>
                </a:solidFill>
                <a:effectLst/>
                <a:latin typeface="Times New Roman" panose="02020603050405020304" pitchFamily="18" charset="0"/>
                <a:ea typeface="Calibri" panose="020F0502020204030204" pitchFamily="34" charset="0"/>
              </a:rPr>
              <a:t> Removal of clearing agent by increasing volatility.</a:t>
            </a:r>
            <a:endParaRPr lang="en-US" sz="4000" dirty="0"/>
          </a:p>
        </p:txBody>
      </p:sp>
    </p:spTree>
    <p:extLst>
      <p:ext uri="{BB962C8B-B14F-4D97-AF65-F5344CB8AC3E}">
        <p14:creationId xmlns:p14="http://schemas.microsoft.com/office/powerpoint/2010/main" val="122162671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95C4778-E1A5-9036-19C3-18503FF6D5D9}"/>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b="1" dirty="0">
                <a:solidFill>
                  <a:srgbClr val="FF0000"/>
                </a:solidFill>
                <a:effectLst/>
                <a:latin typeface="Times New Roman" panose="02020603050405020304" pitchFamily="18" charset="0"/>
                <a:ea typeface="Calibri" panose="020F0502020204030204" pitchFamily="34" charset="0"/>
                <a:cs typeface="Arial" panose="020B0604020202020204" pitchFamily="34" charset="0"/>
              </a:rPr>
              <a:t>Dehydration</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endParaRPr lang="en-US"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Every tissue contains some amount of free or unbound water molecule. As the commonly used supporting medium (paraffin) is not miscible with water, so it is necessary to remove the free water molecule from the tissue for the successful impregnation of the supporting medium. The sharp difference of the concentration gradient between the tissues and the dehydrating fluid may cause sudden rush of fluid, and this may damage the delicate tissue. Therefore the dehydration should be done gradually from low.</a:t>
            </a:r>
            <a:endParaRPr lang="en-US" dirty="0">
              <a:effectLst/>
              <a:latin typeface="Calibri" panose="020F0502020204030204" pitchFamily="34" charset="0"/>
              <a:ea typeface="Calibri" panose="020F050202020403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699532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ACFFD5C-C5DE-74A0-D00A-BE879C3BA115}"/>
              </a:ext>
            </a:extLst>
          </p:cNvPr>
          <p:cNvSpPr>
            <a:spLocks noGrp="1"/>
          </p:cNvSpPr>
          <p:nvPr>
            <p:ph idx="1"/>
          </p:nvPr>
        </p:nvSpPr>
        <p:spPr>
          <a:xfrm>
            <a:off x="0" y="0"/>
            <a:ext cx="12192000" cy="6858000"/>
          </a:xfrm>
        </p:spPr>
        <p:txBody>
          <a:bodyPr/>
          <a:lstStyle/>
          <a:p>
            <a:pPr marL="0" marR="0" indent="0" algn="just">
              <a:lnSpc>
                <a:spcPct val="115000"/>
              </a:lnSpc>
              <a:spcBef>
                <a:spcPts val="0"/>
              </a:spcBef>
              <a:spcAft>
                <a:spcPts val="0"/>
              </a:spcAft>
              <a:buNone/>
            </a:pPr>
            <a:r>
              <a:rPr lang="en-US"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Routine laboratory</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70, 90 and 100% alcohol for 1 h each.</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a:t>
            </a:r>
            <a:r>
              <a:rPr lang="en-US" sz="2400" i="1"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Common dehydrating agents</a:t>
            </a: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Ethyl alcohol</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–Methylated spirit</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Methanol</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1000"/>
              </a:spcAft>
              <a:buNone/>
            </a:pPr>
            <a:r>
              <a:rPr lang="en-US" sz="2400" dirty="0">
                <a:solidFill>
                  <a:srgbClr val="000000"/>
                </a:solidFill>
                <a:effectLst/>
                <a:latin typeface="Times New Roman" panose="02020603050405020304" pitchFamily="18" charset="0"/>
                <a:ea typeface="Calibri" panose="020F0502020204030204" pitchFamily="34" charset="0"/>
                <a:cs typeface="Arial" panose="020B0604020202020204" pitchFamily="34" charset="0"/>
              </a:rPr>
              <a:t>– Butyl alcohol</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100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 Isopropyl alcohol</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Dehydrating agents other than alcohol: dioxane, ethylene glycol and</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100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Acetone to high concentration of dehydration fluid. The tissue should be kept in the dehydration fluid for optimal time because too much time in the dehydrating fluid may cause the tissue hard and brittle.</a:t>
            </a:r>
          </a:p>
          <a:p>
            <a:pPr marL="0" indent="0" algn="just">
              <a:lnSpc>
                <a:spcPct val="115000"/>
              </a:lnSpc>
              <a:spcBef>
                <a:spcPts val="0"/>
              </a:spcBef>
              <a:spcAft>
                <a:spcPts val="1000"/>
              </a:spcAft>
              <a:buNone/>
            </a:pPr>
            <a:r>
              <a:rPr lang="en-US" sz="2400" dirty="0">
                <a:effectLst/>
                <a:latin typeface="Times New Roman" panose="02020603050405020304" pitchFamily="18" charset="0"/>
                <a:ea typeface="Calibri" panose="020F0502020204030204" pitchFamily="34" charset="0"/>
                <a:cs typeface="Arial" panose="020B0604020202020204" pitchFamily="34" charset="0"/>
              </a:rPr>
              <a:t>Too little time in dehydration fluid may be insufficient for removal of free water molecule. Thin 2–3 mm tissue needs less time in dehydration fluid than thick 5 mm tissue.</a:t>
            </a:r>
            <a:endParaRPr lang="en-US" sz="2400" dirty="0">
              <a:effectLst/>
              <a:latin typeface="Calibri" panose="020F0502020204030204" pitchFamily="34" charset="0"/>
              <a:ea typeface="Calibri" panose="020F0502020204030204" pitchFamily="34" charset="0"/>
              <a:cs typeface="Arial" panose="020B0604020202020204" pitchFamily="34" charset="0"/>
            </a:endParaRPr>
          </a:p>
          <a:p>
            <a:pPr marL="0" marR="0" indent="0" algn="just">
              <a:lnSpc>
                <a:spcPct val="115000"/>
              </a:lnSpc>
              <a:spcBef>
                <a:spcPts val="0"/>
              </a:spcBef>
              <a:spcAft>
                <a:spcPts val="1000"/>
              </a:spcAft>
              <a:buNone/>
            </a:pPr>
            <a:endParaRPr lang="en-US" sz="4000" dirty="0">
              <a:effectLst/>
              <a:latin typeface="Calibri" panose="020F0502020204030204" pitchFamily="34" charset="0"/>
              <a:ea typeface="Calibri" panose="020F0502020204030204" pitchFamily="34" charset="0"/>
              <a:cs typeface="Arial" panose="020B0604020202020204" pitchFamily="34" charset="0"/>
            </a:endParaRPr>
          </a:p>
          <a:p>
            <a:pPr marL="0" indent="0">
              <a:buNone/>
            </a:pPr>
            <a:endParaRPr lang="en-US" dirty="0"/>
          </a:p>
        </p:txBody>
      </p:sp>
    </p:spTree>
    <p:extLst>
      <p:ext uri="{BB962C8B-B14F-4D97-AF65-F5344CB8AC3E}">
        <p14:creationId xmlns:p14="http://schemas.microsoft.com/office/powerpoint/2010/main" val="674176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97</TotalTime>
  <Words>3093</Words>
  <Application>Microsoft Office PowerPoint</Application>
  <PresentationFormat>Widescreen</PresentationFormat>
  <Paragraphs>172</Paragraphs>
  <Slides>31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31</vt:i4>
      </vt:variant>
    </vt:vector>
  </HeadingPairs>
  <TitlesOfParts>
    <vt:vector size="37" baseType="lpstr">
      <vt:lpstr>Aptos</vt:lpstr>
      <vt:lpstr>Aptos Display</vt:lpstr>
      <vt:lpstr>Arial</vt:lpstr>
      <vt:lpstr>Calibri</vt:lpstr>
      <vt:lpstr>Times New Roman</vt:lpstr>
      <vt:lpstr>Office Theme</vt:lpstr>
      <vt:lpstr>Processing of Tissue (Paraffin Method)</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Processing of Tissue </dc:title>
  <dc:creator>Windows dunya</dc:creator>
  <cp:lastModifiedBy>Windows dunya</cp:lastModifiedBy>
  <cp:revision>6</cp:revision>
  <dcterms:created xsi:type="dcterms:W3CDTF">2024-03-17T21:45:22Z</dcterms:created>
  <dcterms:modified xsi:type="dcterms:W3CDTF">2024-04-28T06:29:36Z</dcterms:modified>
</cp:coreProperties>
</file>