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5" r:id="rId7"/>
    <p:sldId id="261" r:id="rId8"/>
    <p:sldId id="266" r:id="rId9"/>
    <p:sldId id="262" r:id="rId10"/>
    <p:sldId id="263" r:id="rId11"/>
    <p:sldId id="264"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73"/>
    <p:restoredTop sz="94687"/>
  </p:normalViewPr>
  <p:slideViewPr>
    <p:cSldViewPr snapToGrid="0" snapToObjects="1">
      <p:cViewPr varScale="1">
        <p:scale>
          <a:sx n="68" d="100"/>
          <a:sy n="68" d="100"/>
        </p:scale>
        <p:origin x="-78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2636BA-DE48-6343-A7E1-C4B2AC1A0848}"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209835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2636BA-DE48-6343-A7E1-C4B2AC1A0848}"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185707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636BA-DE48-6343-A7E1-C4B2AC1A0848}"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381281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636BA-DE48-6343-A7E1-C4B2AC1A0848}"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123824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52636BA-DE48-6343-A7E1-C4B2AC1A0848}" type="datetimeFigureOut">
              <a:rPr lang="en-US" smtClean="0"/>
              <a:pPr/>
              <a:t>5/4/2023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326615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2636BA-DE48-6343-A7E1-C4B2AC1A0848}" type="datetimeFigureOut">
              <a:rPr lang="en-US" smtClean="0"/>
              <a:pPr/>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141143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2636BA-DE48-6343-A7E1-C4B2AC1A0848}" type="datetimeFigureOut">
              <a:rPr lang="en-US" smtClean="0"/>
              <a:pPr/>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EAFB30-C9FD-DC42-90AA-D557DA2457C7}"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 xmlns:p14="http://schemas.microsoft.com/office/powerpoint/2010/main" val="261248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2636BA-DE48-6343-A7E1-C4B2AC1A0848}" type="datetimeFigureOut">
              <a:rPr lang="en-US" smtClean="0"/>
              <a:pPr/>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EAFB30-C9FD-DC42-90AA-D557DA2457C7}"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 xmlns:p14="http://schemas.microsoft.com/office/powerpoint/2010/main" val="296226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636BA-DE48-6343-A7E1-C4B2AC1A0848}" type="datetimeFigureOut">
              <a:rPr lang="en-US" smtClean="0"/>
              <a:pPr/>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206280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2636BA-DE48-6343-A7E1-C4B2AC1A0848}" type="datetimeFigureOut">
              <a:rPr lang="en-US" smtClean="0"/>
              <a:pPr/>
              <a:t>5/4/2023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79040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2636BA-DE48-6343-A7E1-C4B2AC1A0848}" type="datetimeFigureOut">
              <a:rPr lang="en-US" smtClean="0"/>
              <a:pPr/>
              <a:t>5/4/2023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250434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52636BA-DE48-6343-A7E1-C4B2AC1A0848}" type="datetimeFigureOut">
              <a:rPr lang="en-US" smtClean="0"/>
              <a:pPr/>
              <a:t>5/4/2023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1EAFB30-C9FD-DC42-90AA-D557DA2457C7}" type="slidenum">
              <a:rPr lang="en-US" smtClean="0"/>
              <a:pPr/>
              <a:t>‹#›</a:t>
            </a:fld>
            <a:endParaRPr lang="en-US"/>
          </a:p>
        </p:txBody>
      </p:sp>
    </p:spTree>
    <p:extLst>
      <p:ext uri="{BB962C8B-B14F-4D97-AF65-F5344CB8AC3E}">
        <p14:creationId xmlns="" xmlns:p14="http://schemas.microsoft.com/office/powerpoint/2010/main" val="1987355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Language-teaching_approa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791255-974C-9F46-AEAC-E9F7DB7ADA6A}"/>
              </a:ext>
            </a:extLst>
          </p:cNvPr>
          <p:cNvSpPr>
            <a:spLocks noGrp="1"/>
          </p:cNvSpPr>
          <p:nvPr>
            <p:ph type="ctrTitle"/>
          </p:nvPr>
        </p:nvSpPr>
        <p:spPr>
          <a:xfrm>
            <a:off x="1051560" y="1432223"/>
            <a:ext cx="5643154" cy="3035808"/>
          </a:xfrm>
        </p:spPr>
        <p:txBody>
          <a:bodyPr/>
          <a:lstStyle/>
          <a:p>
            <a:r>
              <a:rPr lang="en-US" sz="6600" dirty="0">
                <a:solidFill>
                  <a:srgbClr val="002060"/>
                </a:solidFill>
              </a:rPr>
              <a:t>Community Language Learning</a:t>
            </a:r>
          </a:p>
        </p:txBody>
      </p:sp>
      <p:pic>
        <p:nvPicPr>
          <p:cNvPr id="1026" name="Picture 2" descr="COMMUNITY LANGUAGE LEARNING (CLL) - English Language Teaching Notes">
            <a:extLst>
              <a:ext uri="{FF2B5EF4-FFF2-40B4-BE49-F238E27FC236}">
                <a16:creationId xmlns="" xmlns:a16="http://schemas.microsoft.com/office/drawing/2014/main" id="{904BC2BE-73E1-324C-BE3E-5B912E82F356}"/>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576982" y="393192"/>
            <a:ext cx="5643154" cy="57658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ubtitle 4"/>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247979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0AEE9F-CD97-B846-BC85-6E1E5D74BF0F}"/>
              </a:ext>
            </a:extLst>
          </p:cNvPr>
          <p:cNvSpPr>
            <a:spLocks noGrp="1"/>
          </p:cNvSpPr>
          <p:nvPr>
            <p:ph type="title"/>
          </p:nvPr>
        </p:nvSpPr>
        <p:spPr/>
        <p:txBody>
          <a:bodyPr>
            <a:normAutofit/>
          </a:bodyPr>
          <a:lstStyle/>
          <a:p>
            <a:r>
              <a:rPr lang="en-US" sz="3600" b="1" dirty="0">
                <a:solidFill>
                  <a:schemeClr val="accent2"/>
                </a:solidFill>
              </a:rPr>
              <a:t>What areas of language are emphasized? What language skills are emphasized?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33418FEB-3F64-7C41-8105-026161424386}"/>
              </a:ext>
            </a:extLst>
          </p:cNvPr>
          <p:cNvSpPr>
            <a:spLocks noGrp="1"/>
          </p:cNvSpPr>
          <p:nvPr>
            <p:ph idx="1"/>
          </p:nvPr>
        </p:nvSpPr>
        <p:spPr>
          <a:xfrm>
            <a:off x="705853" y="1764632"/>
            <a:ext cx="10908631" cy="4608736"/>
          </a:xfrm>
        </p:spPr>
        <p:txBody>
          <a:bodyPr>
            <a:normAutofit/>
          </a:bodyPr>
          <a:lstStyle/>
          <a:p>
            <a:pPr algn="just">
              <a:lnSpc>
                <a:spcPct val="150000"/>
              </a:lnSpc>
            </a:pPr>
            <a:r>
              <a:rPr lang="en-US" sz="3600" dirty="0">
                <a:latin typeface="Times New Roman" panose="02020603050405020304" pitchFamily="18" charset="0"/>
                <a:cs typeface="Times New Roman" panose="02020603050405020304" pitchFamily="18" charset="0"/>
              </a:rPr>
              <a:t>Particular grammar points, pronunciation patterns, and vocabulary are worked with, based on the language the students have generated. The most important skills are </a:t>
            </a:r>
          </a:p>
          <a:p>
            <a:pPr marL="0" indent="0" algn="just">
              <a:lnSpc>
                <a:spcPct val="150000"/>
              </a:lnSpc>
              <a:buNone/>
            </a:pPr>
            <a:r>
              <a:rPr lang="en-US" sz="3600" dirty="0">
                <a:latin typeface="Times New Roman" panose="02020603050405020304" pitchFamily="18" charset="0"/>
                <a:cs typeface="Times New Roman" panose="02020603050405020304" pitchFamily="18" charset="0"/>
              </a:rPr>
              <a:t>understanding and speaking the language at the beginning, with reinforcement through reading and writing. </a:t>
            </a:r>
          </a:p>
          <a:p>
            <a:endParaRPr lang="en-US" dirty="0"/>
          </a:p>
        </p:txBody>
      </p:sp>
    </p:spTree>
    <p:extLst>
      <p:ext uri="{BB962C8B-B14F-4D97-AF65-F5344CB8AC3E}">
        <p14:creationId xmlns="" xmlns:p14="http://schemas.microsoft.com/office/powerpoint/2010/main" val="359233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FA3366-1084-4E46-BF49-C3C3C61E8889}"/>
              </a:ext>
            </a:extLst>
          </p:cNvPr>
          <p:cNvSpPr>
            <a:spLocks noGrp="1"/>
          </p:cNvSpPr>
          <p:nvPr>
            <p:ph type="title"/>
          </p:nvPr>
        </p:nvSpPr>
        <p:spPr>
          <a:xfrm>
            <a:off x="1235242" y="481263"/>
            <a:ext cx="9893006" cy="1612713"/>
          </a:xfrm>
        </p:spPr>
        <p:txBody>
          <a:bodyPr>
            <a:normAutofit/>
          </a:bodyPr>
          <a:lstStyle/>
          <a:p>
            <a:r>
              <a:rPr lang="en-US" sz="3600" b="1" dirty="0">
                <a:solidFill>
                  <a:schemeClr val="accent2"/>
                </a:solidFill>
              </a:rPr>
              <a:t>What is the role of the students’ native language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6E515043-F4F7-4F48-B9AA-3D51EC62C081}"/>
              </a:ext>
            </a:extLst>
          </p:cNvPr>
          <p:cNvSpPr>
            <a:spLocks noGrp="1"/>
          </p:cNvSpPr>
          <p:nvPr>
            <p:ph idx="1"/>
          </p:nvPr>
        </p:nvSpPr>
        <p:spPr/>
        <p:txBody>
          <a:bodyPr/>
          <a:lstStyle/>
          <a:p>
            <a:pPr algn="just">
              <a:lnSpc>
                <a:spcPct val="150000"/>
              </a:lnSpc>
            </a:pPr>
            <a:r>
              <a:rPr lang="en-US" sz="3600" dirty="0">
                <a:latin typeface="Times New Roman" panose="02020603050405020304" pitchFamily="18" charset="0"/>
                <a:cs typeface="Times New Roman" panose="02020603050405020304" pitchFamily="18" charset="0"/>
              </a:rPr>
              <a:t>Students’ security is initially enhanced by using their native language. It is used when it is necessary</a:t>
            </a:r>
          </a:p>
          <a:p>
            <a:pPr algn="just">
              <a:lnSpc>
                <a:spcPct val="150000"/>
              </a:lnSpc>
            </a:pP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20009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B80B40-B640-E14B-B44D-F6885219DA62}"/>
              </a:ext>
            </a:extLst>
          </p:cNvPr>
          <p:cNvSpPr>
            <a:spLocks noGrp="1"/>
          </p:cNvSpPr>
          <p:nvPr>
            <p:ph type="title"/>
          </p:nvPr>
        </p:nvSpPr>
        <p:spPr>
          <a:xfrm>
            <a:off x="689811" y="336884"/>
            <a:ext cx="10438437" cy="1138990"/>
          </a:xfrm>
        </p:spPr>
        <p:txBody>
          <a:bodyPr>
            <a:normAutofit/>
          </a:bodyPr>
          <a:lstStyle/>
          <a:p>
            <a:r>
              <a:rPr lang="en-US" sz="3600" b="1" dirty="0">
                <a:solidFill>
                  <a:schemeClr val="accent2"/>
                </a:solidFill>
              </a:rPr>
              <a:t>9. How is evaluation accomplished?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E82E45AA-96BC-CA4A-98ED-5D68FA0CDD94}"/>
              </a:ext>
            </a:extLst>
          </p:cNvPr>
          <p:cNvSpPr>
            <a:spLocks noGrp="1"/>
          </p:cNvSpPr>
          <p:nvPr>
            <p:ph idx="1"/>
          </p:nvPr>
        </p:nvSpPr>
        <p:spPr>
          <a:xfrm>
            <a:off x="417096" y="1026695"/>
            <a:ext cx="11774904" cy="5831305"/>
          </a:xfrm>
        </p:spPr>
        <p:txBody>
          <a:bodyPr>
            <a:normAutofit fontScale="55000" lnSpcReduction="20000"/>
          </a:bodyPr>
          <a:lstStyle/>
          <a:p>
            <a:pPr algn="just">
              <a:lnSpc>
                <a:spcPct val="170000"/>
              </a:lnSpc>
            </a:pPr>
            <a:r>
              <a:rPr lang="en-US" sz="5100" dirty="0">
                <a:latin typeface="Times New Roman" panose="02020603050405020304" pitchFamily="18" charset="0"/>
                <a:cs typeface="Times New Roman" panose="02020603050405020304" pitchFamily="18" charset="0"/>
              </a:rPr>
              <a:t>Evaluation  depends on the requirement of the school.</a:t>
            </a:r>
          </a:p>
          <a:p>
            <a:pPr algn="just">
              <a:lnSpc>
                <a:spcPct val="170000"/>
              </a:lnSpc>
            </a:pPr>
            <a:r>
              <a:rPr lang="en-US" sz="5100" dirty="0">
                <a:latin typeface="Times New Roman" panose="02020603050405020304" pitchFamily="18" charset="0"/>
                <a:cs typeface="Times New Roman" panose="02020603050405020304" pitchFamily="18" charset="0"/>
              </a:rPr>
              <a:t>Teacher-made classroom test would likely be more of an integrative test than a discrete-point one. Students would be asked to write a paragraph or be given an oral interview, rather than being asked to answer a question which deals with only one point of language at a time. </a:t>
            </a:r>
          </a:p>
          <a:p>
            <a:pPr algn="just">
              <a:lnSpc>
                <a:spcPct val="170000"/>
              </a:lnSpc>
            </a:pPr>
            <a:r>
              <a:rPr lang="en-US" sz="5100" dirty="0">
                <a:latin typeface="Times New Roman" panose="02020603050405020304" pitchFamily="18" charset="0"/>
                <a:cs typeface="Times New Roman" panose="02020603050405020304" pitchFamily="18" charset="0"/>
              </a:rPr>
              <a:t>Finally, it is likely that teachers would encourage their students to self-evaluate—to look at their own learning and to become aware of their own progress. </a:t>
            </a:r>
          </a:p>
          <a:p>
            <a:pPr algn="just">
              <a:lnSpc>
                <a:spcPct val="170000"/>
              </a:lnSpc>
            </a:pPr>
            <a:endParaRPr lang="en-US" dirty="0"/>
          </a:p>
        </p:txBody>
      </p:sp>
    </p:spTree>
    <p:extLst>
      <p:ext uri="{BB962C8B-B14F-4D97-AF65-F5344CB8AC3E}">
        <p14:creationId xmlns="" xmlns:p14="http://schemas.microsoft.com/office/powerpoint/2010/main" val="90514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56605F-4B42-D140-9E43-E8522213AEB6}"/>
              </a:ext>
            </a:extLst>
          </p:cNvPr>
          <p:cNvSpPr>
            <a:spLocks noGrp="1"/>
          </p:cNvSpPr>
          <p:nvPr>
            <p:ph type="title"/>
          </p:nvPr>
        </p:nvSpPr>
        <p:spPr/>
        <p:txBody>
          <a:bodyPr>
            <a:noAutofit/>
          </a:bodyPr>
          <a:lstStyle/>
          <a:p>
            <a:r>
              <a:rPr lang="en-US" sz="3600" b="1" dirty="0">
                <a:solidFill>
                  <a:schemeClr val="accent2"/>
                </a:solidFill>
              </a:rPr>
              <a:t/>
            </a:r>
            <a:br>
              <a:rPr lang="en-US" sz="3600" b="1" dirty="0">
                <a:solidFill>
                  <a:schemeClr val="accent2"/>
                </a:solidFill>
              </a:rPr>
            </a:br>
            <a:r>
              <a:rPr lang="en-US" sz="3600" b="1" dirty="0">
                <a:solidFill>
                  <a:schemeClr val="accent2"/>
                </a:solidFill>
              </a:rPr>
              <a:t>10. How does the teacher respond to student errors? </a:t>
            </a:r>
            <a:r>
              <a:rPr lang="en-US" sz="3600" dirty="0">
                <a:solidFill>
                  <a:schemeClr val="accent2"/>
                </a:solidFill>
              </a:rPr>
              <a:t/>
            </a:r>
            <a:br>
              <a:rPr lang="en-US" sz="3600" dirty="0">
                <a:solidFill>
                  <a:schemeClr val="accent2"/>
                </a:solidFill>
              </a:rPr>
            </a:br>
            <a:r>
              <a:rPr lang="en-US" sz="3600" b="1" dirty="0">
                <a:solidFill>
                  <a:schemeClr val="accent2"/>
                </a:solidFill>
              </a:rPr>
              <a:t>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AC0522AF-79CB-8649-A973-3EDC3AEE85FE}"/>
              </a:ext>
            </a:extLst>
          </p:cNvPr>
          <p:cNvSpPr>
            <a:spLocks noGrp="1"/>
          </p:cNvSpPr>
          <p:nvPr>
            <p:ph idx="1"/>
          </p:nvPr>
        </p:nvSpPr>
        <p:spPr/>
        <p:txBody>
          <a:bodyPr>
            <a:normAutofit fontScale="92500"/>
          </a:bodyPr>
          <a:lstStyle/>
          <a:p>
            <a:pPr algn="just">
              <a:lnSpc>
                <a:spcPct val="150000"/>
              </a:lnSpc>
            </a:pPr>
            <a:r>
              <a:rPr lang="en-US" sz="3600" dirty="0">
                <a:latin typeface="Times New Roman" panose="02020603050405020304" pitchFamily="18" charset="0"/>
                <a:cs typeface="Times New Roman" panose="02020603050405020304" pitchFamily="18" charset="0"/>
              </a:rPr>
              <a:t>Teachers should work with what the learner has produced in a nonthreatening way. One way of doing this is for the teacher to recast the student’s error, i.e. to repeat correctly what the student has said incorrectly, without calling further attention to the error. </a:t>
            </a:r>
          </a:p>
          <a:p>
            <a:endParaRPr lang="en-US" dirty="0"/>
          </a:p>
        </p:txBody>
      </p:sp>
    </p:spTree>
    <p:extLst>
      <p:ext uri="{BB962C8B-B14F-4D97-AF65-F5344CB8AC3E}">
        <p14:creationId xmlns="" xmlns:p14="http://schemas.microsoft.com/office/powerpoint/2010/main" val="2052689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16BB41-0424-7844-B5F1-F9B35D5BC807}"/>
              </a:ext>
            </a:extLst>
          </p:cNvPr>
          <p:cNvSpPr>
            <a:spLocks noGrp="1"/>
          </p:cNvSpPr>
          <p:nvPr>
            <p:ph type="title"/>
          </p:nvPr>
        </p:nvSpPr>
        <p:spPr/>
        <p:txBody>
          <a:bodyPr/>
          <a:lstStyle/>
          <a:p>
            <a:r>
              <a:rPr lang="en-US" dirty="0">
                <a:solidFill>
                  <a:schemeClr val="accent2"/>
                </a:solidFill>
              </a:rPr>
              <a:t>Techniques</a:t>
            </a:r>
          </a:p>
        </p:txBody>
      </p:sp>
      <p:sp>
        <p:nvSpPr>
          <p:cNvPr id="3" name="Content Placeholder 2">
            <a:extLst>
              <a:ext uri="{FF2B5EF4-FFF2-40B4-BE49-F238E27FC236}">
                <a16:creationId xmlns="" xmlns:a16="http://schemas.microsoft.com/office/drawing/2014/main" id="{EB4D4D85-5275-D646-94AC-C281363F0BC8}"/>
              </a:ext>
            </a:extLst>
          </p:cNvPr>
          <p:cNvSpPr>
            <a:spLocks noGrp="1"/>
          </p:cNvSpPr>
          <p:nvPr>
            <p:ph idx="1"/>
          </p:nvPr>
        </p:nvSpPr>
        <p:spPr>
          <a:xfrm>
            <a:off x="751113" y="1600200"/>
            <a:ext cx="11005457" cy="4963886"/>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Recording Student Conversation </a:t>
            </a:r>
          </a:p>
          <a:p>
            <a:pPr algn="just">
              <a:lnSpc>
                <a:spcPct val="150000"/>
              </a:lnSpc>
            </a:pPr>
            <a:r>
              <a:rPr lang="en-US" sz="2800" dirty="0">
                <a:latin typeface="Times New Roman" panose="02020603050405020304" pitchFamily="18" charset="0"/>
                <a:cs typeface="Times New Roman" panose="02020603050405020304" pitchFamily="18" charset="0"/>
              </a:rPr>
              <a:t>Transcription </a:t>
            </a:r>
          </a:p>
          <a:p>
            <a:pPr algn="just">
              <a:lnSpc>
                <a:spcPct val="150000"/>
              </a:lnSpc>
            </a:pPr>
            <a:r>
              <a:rPr lang="en-US" sz="2800" dirty="0">
                <a:latin typeface="Times New Roman" panose="02020603050405020304" pitchFamily="18" charset="0"/>
                <a:cs typeface="Times New Roman" panose="02020603050405020304" pitchFamily="18" charset="0"/>
              </a:rPr>
              <a:t>Thinking about the Experience </a:t>
            </a:r>
          </a:p>
          <a:p>
            <a:pPr algn="just">
              <a:lnSpc>
                <a:spcPct val="150000"/>
              </a:lnSpc>
            </a:pPr>
            <a:r>
              <a:rPr lang="en-US" sz="2800" dirty="0">
                <a:latin typeface="Times New Roman" panose="02020603050405020304" pitchFamily="18" charset="0"/>
                <a:cs typeface="Times New Roman" panose="02020603050405020304" pitchFamily="18" charset="0"/>
              </a:rPr>
              <a:t>• Reflective Listening </a:t>
            </a:r>
          </a:p>
          <a:p>
            <a:pPr algn="just">
              <a:lnSpc>
                <a:spcPct val="150000"/>
              </a:lnSpc>
            </a:pPr>
            <a:r>
              <a:rPr lang="en-US" sz="2800" dirty="0">
                <a:latin typeface="Times New Roman" panose="02020603050405020304" pitchFamily="18" charset="0"/>
                <a:cs typeface="Times New Roman" panose="02020603050405020304" pitchFamily="18" charset="0"/>
              </a:rPr>
              <a:t>Human </a:t>
            </a:r>
            <a:r>
              <a:rPr lang="en-US" sz="2800" dirty="0" err="1">
                <a:latin typeface="Times New Roman" panose="02020603050405020304" pitchFamily="18" charset="0"/>
                <a:cs typeface="Times New Roman" panose="02020603050405020304" pitchFamily="18" charset="0"/>
              </a:rPr>
              <a:t>ComputerTM</a:t>
            </a:r>
            <a:r>
              <a:rPr lang="en-US" sz="2800" dirty="0">
                <a:latin typeface="Times New Roman" panose="02020603050405020304" pitchFamily="18" charset="0"/>
                <a:cs typeface="Times New Roman" panose="02020603050405020304" pitchFamily="18" charset="0"/>
              </a:rPr>
              <a:t> </a:t>
            </a:r>
          </a:p>
          <a:p>
            <a:pPr algn="just">
              <a:lnSpc>
                <a:spcPct val="150000"/>
              </a:lnSpc>
            </a:pPr>
            <a:r>
              <a:rPr lang="en-US" sz="2800" dirty="0">
                <a:latin typeface="Times New Roman" panose="02020603050405020304" pitchFamily="18" charset="0"/>
                <a:cs typeface="Times New Roman" panose="02020603050405020304" pitchFamily="18" charset="0"/>
              </a:rPr>
              <a:t>Small Group Tasks </a:t>
            </a:r>
          </a:p>
          <a:p>
            <a:endParaRPr lang="en-US" dirty="0"/>
          </a:p>
        </p:txBody>
      </p:sp>
    </p:spTree>
    <p:extLst>
      <p:ext uri="{BB962C8B-B14F-4D97-AF65-F5344CB8AC3E}">
        <p14:creationId xmlns="" xmlns:p14="http://schemas.microsoft.com/office/powerpoint/2010/main" val="40709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77B7600-BD3D-B243-8C11-3057756CE1D9}"/>
              </a:ext>
            </a:extLst>
          </p:cNvPr>
          <p:cNvSpPr>
            <a:spLocks noGrp="1"/>
          </p:cNvSpPr>
          <p:nvPr>
            <p:ph idx="1"/>
          </p:nvPr>
        </p:nvSpPr>
        <p:spPr>
          <a:xfrm>
            <a:off x="770021" y="385011"/>
            <a:ext cx="10358227" cy="5787189"/>
          </a:xfrm>
        </p:spPr>
        <p:txBody>
          <a:bodyPr>
            <a:noAutofit/>
          </a:bodyPr>
          <a:lstStyle/>
          <a:p>
            <a:pPr algn="just">
              <a:lnSpc>
                <a:spcPct val="170000"/>
              </a:lnSpc>
            </a:pPr>
            <a:r>
              <a:rPr lang="en-US" sz="3200" b="1" dirty="0">
                <a:solidFill>
                  <a:schemeClr val="accent2"/>
                </a:solidFill>
                <a:latin typeface="Times New Roman" panose="02020603050405020304" pitchFamily="18" charset="0"/>
                <a:cs typeface="Times New Roman" panose="02020603050405020304" pitchFamily="18" charset="0"/>
              </a:rPr>
              <a:t>Community language learning</a:t>
            </a:r>
            <a:r>
              <a:rPr lang="en-US" sz="3200" dirty="0">
                <a:solidFill>
                  <a:schemeClr val="accent2"/>
                </a:solidFill>
                <a:latin typeface="Times New Roman" panose="02020603050405020304" pitchFamily="18" charset="0"/>
                <a:cs typeface="Times New Roman" panose="02020603050405020304" pitchFamily="18" charset="0"/>
              </a:rPr>
              <a:t> (</a:t>
            </a:r>
            <a:r>
              <a:rPr lang="en-US" sz="3200" b="1" dirty="0">
                <a:solidFill>
                  <a:schemeClr val="accent2"/>
                </a:solidFill>
                <a:latin typeface="Times New Roman" panose="02020603050405020304" pitchFamily="18" charset="0"/>
                <a:cs typeface="Times New Roman" panose="02020603050405020304" pitchFamily="18" charset="0"/>
              </a:rPr>
              <a:t>CLL</a:t>
            </a:r>
            <a:r>
              <a:rPr lang="en-US" sz="3200" dirty="0">
                <a:solidFill>
                  <a:schemeClr val="accent2"/>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a </a:t>
            </a:r>
            <a:r>
              <a:rPr lang="en-US" sz="3200" dirty="0">
                <a:latin typeface="Times New Roman" panose="02020603050405020304" pitchFamily="18" charset="0"/>
                <a:cs typeface="Times New Roman" panose="02020603050405020304" pitchFamily="18" charset="0"/>
                <a:hlinkClick r:id="rId2" tooltip="Language-teaching approach">
                  <a:extLst>
                    <a:ext uri="{A12FA001-AC4F-418D-AE19-62706E023703}">
                      <ahyp:hlinkClr xmlns="" xmlns:ahyp="http://schemas.microsoft.com/office/drawing/2018/hyperlinkcolor" val="tx"/>
                    </a:ext>
                  </a:extLst>
                </a:hlinkClick>
              </a:rPr>
              <a:t>language-teaching approach</a:t>
            </a:r>
            <a:r>
              <a:rPr lang="en-US" sz="3200" baseline="30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 which students work together to develop what aspects of a language they would like to learn. It is developed by Charles A. Curran,  in which the teacher acts as a counselor while the learner is seen as a client and collaborator...</a:t>
            </a:r>
          </a:p>
        </p:txBody>
      </p:sp>
    </p:spTree>
    <p:extLst>
      <p:ext uri="{BB962C8B-B14F-4D97-AF65-F5344CB8AC3E}">
        <p14:creationId xmlns="" xmlns:p14="http://schemas.microsoft.com/office/powerpoint/2010/main" val="61484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B95990-4D38-8240-B65A-1CF603E16DBE}"/>
              </a:ext>
            </a:extLst>
          </p:cNvPr>
          <p:cNvSpPr>
            <a:spLocks noGrp="1"/>
          </p:cNvSpPr>
          <p:nvPr>
            <p:ph type="title"/>
          </p:nvPr>
        </p:nvSpPr>
        <p:spPr/>
        <p:txBody>
          <a:bodyPr>
            <a:normAutofit fontScale="90000"/>
          </a:bodyPr>
          <a:lstStyle/>
          <a:p>
            <a:r>
              <a:rPr lang="en-US" sz="4000" b="1" dirty="0">
                <a:solidFill>
                  <a:schemeClr val="accent2"/>
                </a:solidFill>
              </a:rPr>
              <a:t>What are the goals of teachers who use the Community Language Learning Method</a:t>
            </a:r>
            <a:r>
              <a:rPr lang="en-US" b="1" dirty="0"/>
              <a:t>?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DD197989-5FAA-3341-BF0C-1FE07EEAEE31}"/>
              </a:ext>
            </a:extLst>
          </p:cNvPr>
          <p:cNvSpPr>
            <a:spLocks noGrp="1"/>
          </p:cNvSpPr>
          <p:nvPr>
            <p:ph idx="1"/>
          </p:nvPr>
        </p:nvSpPr>
        <p:spPr>
          <a:xfrm>
            <a:off x="605653" y="1443789"/>
            <a:ext cx="10908630" cy="5117432"/>
          </a:xfrm>
        </p:spPr>
        <p:txBody>
          <a:bodyPr>
            <a:normAutofit lnSpcReduction="10000"/>
          </a:bodyPr>
          <a:lstStyle/>
          <a:p>
            <a:pPr algn="just">
              <a:lnSpc>
                <a:spcPct val="150000"/>
              </a:lnSpc>
            </a:pPr>
            <a:r>
              <a:rPr lang="en-US" sz="3200" dirty="0">
                <a:latin typeface="Times New Roman" panose="02020603050405020304" pitchFamily="18" charset="0"/>
                <a:cs typeface="Times New Roman" panose="02020603050405020304" pitchFamily="18" charset="0"/>
              </a:rPr>
              <a:t>Teachers who use CLL want their students to learn how to use the target language communicatively. In addition, they want their students to learn about their own learning, to take increasing responsibility for it, and to learn how to learn from one another. All of these objectives can be accomplished in a non-defensive manner if the teacher and learner(s) treat each other as whole persons, valuing both thoughts and feelings. </a:t>
            </a:r>
          </a:p>
          <a:p>
            <a:endParaRPr lang="en-US" dirty="0"/>
          </a:p>
        </p:txBody>
      </p:sp>
    </p:spTree>
    <p:extLst>
      <p:ext uri="{BB962C8B-B14F-4D97-AF65-F5344CB8AC3E}">
        <p14:creationId xmlns="" xmlns:p14="http://schemas.microsoft.com/office/powerpoint/2010/main" val="298864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6B81FF-FDD2-0C43-8EFD-C59680E6226F}"/>
              </a:ext>
            </a:extLst>
          </p:cNvPr>
          <p:cNvSpPr>
            <a:spLocks noGrp="1"/>
          </p:cNvSpPr>
          <p:nvPr>
            <p:ph type="title"/>
          </p:nvPr>
        </p:nvSpPr>
        <p:spPr/>
        <p:txBody>
          <a:bodyPr>
            <a:normAutofit/>
          </a:bodyPr>
          <a:lstStyle/>
          <a:p>
            <a:r>
              <a:rPr lang="en-US" sz="4000" b="1" dirty="0">
                <a:solidFill>
                  <a:schemeClr val="accent2"/>
                </a:solidFill>
              </a:rPr>
              <a:t>What is the role of the teacher? What is the role of the students</a:t>
            </a:r>
            <a:r>
              <a:rPr lang="en-US" b="1" dirty="0"/>
              <a:t>?</a:t>
            </a:r>
            <a:endParaRPr lang="en-US" dirty="0"/>
          </a:p>
        </p:txBody>
      </p:sp>
      <p:sp>
        <p:nvSpPr>
          <p:cNvPr id="3" name="Content Placeholder 2">
            <a:extLst>
              <a:ext uri="{FF2B5EF4-FFF2-40B4-BE49-F238E27FC236}">
                <a16:creationId xmlns="" xmlns:a16="http://schemas.microsoft.com/office/drawing/2014/main" id="{2A725A8D-5A43-A740-A27E-CA1DB9E82716}"/>
              </a:ext>
            </a:extLst>
          </p:cNvPr>
          <p:cNvSpPr>
            <a:spLocks noGrp="1"/>
          </p:cNvSpPr>
          <p:nvPr>
            <p:ph idx="1"/>
          </p:nvPr>
        </p:nvSpPr>
        <p:spPr>
          <a:xfrm>
            <a:off x="930442" y="2121408"/>
            <a:ext cx="10197806" cy="4736592"/>
          </a:xfrm>
        </p:spPr>
        <p:txBody>
          <a:bodyPr/>
          <a:lstStyle/>
          <a:p>
            <a:endParaRPr lang="en-US" dirty="0"/>
          </a:p>
          <a:p>
            <a:pPr algn="just">
              <a:lnSpc>
                <a:spcPct val="150000"/>
              </a:lnSpc>
            </a:pPr>
            <a:r>
              <a:rPr lang="en-US" sz="2800" dirty="0">
                <a:latin typeface="Times New Roman" panose="02020603050405020304" pitchFamily="18" charset="0"/>
                <a:cs typeface="Times New Roman" panose="02020603050405020304" pitchFamily="18" charset="0"/>
              </a:rPr>
              <a:t>The teacher’s initial role is primarily that of a counselor. </a:t>
            </a:r>
          </a:p>
          <a:p>
            <a:pPr algn="just">
              <a:lnSpc>
                <a:spcPct val="150000"/>
              </a:lnSpc>
            </a:pPr>
            <a:r>
              <a:rPr lang="en-US" sz="2800" dirty="0">
                <a:latin typeface="Times New Roman" panose="02020603050405020304" pitchFamily="18" charset="0"/>
                <a:cs typeface="Times New Roman" panose="02020603050405020304" pitchFamily="18" charset="0"/>
              </a:rPr>
              <a:t>he learners are very dependent upon the teacher. It is recognized, however, that as the learners continue to study, they become increasingly independent. </a:t>
            </a:r>
          </a:p>
          <a:p>
            <a:endParaRPr lang="en-US" dirty="0"/>
          </a:p>
        </p:txBody>
      </p:sp>
    </p:spTree>
    <p:extLst>
      <p:ext uri="{BB962C8B-B14F-4D97-AF65-F5344CB8AC3E}">
        <p14:creationId xmlns="" xmlns:p14="http://schemas.microsoft.com/office/powerpoint/2010/main" val="317989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2F4D8E-7D12-F947-8DEE-D0AF5388D012}"/>
              </a:ext>
            </a:extLst>
          </p:cNvPr>
          <p:cNvSpPr>
            <a:spLocks noGrp="1"/>
          </p:cNvSpPr>
          <p:nvPr>
            <p:ph type="title"/>
          </p:nvPr>
        </p:nvSpPr>
        <p:spPr/>
        <p:txBody>
          <a:bodyPr>
            <a:normAutofit/>
          </a:bodyPr>
          <a:lstStyle/>
          <a:p>
            <a:r>
              <a:rPr lang="en-US" sz="3600" b="1" dirty="0">
                <a:solidFill>
                  <a:schemeClr val="accent2"/>
                </a:solidFill>
              </a:rPr>
              <a:t>What are some characteristics of the teaching/learning process?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D9490A4D-D003-3B40-95DC-1488813675BD}"/>
              </a:ext>
            </a:extLst>
          </p:cNvPr>
          <p:cNvSpPr>
            <a:spLocks noGrp="1"/>
          </p:cNvSpPr>
          <p:nvPr>
            <p:ph idx="1"/>
          </p:nvPr>
        </p:nvSpPr>
        <p:spPr>
          <a:xfrm>
            <a:off x="625642" y="1556085"/>
            <a:ext cx="11309684" cy="5165558"/>
          </a:xfrm>
        </p:spPr>
        <p:txBody>
          <a:bodyPr>
            <a:normAutofit fontScale="92500" lnSpcReduction="10000"/>
          </a:bodyPr>
          <a:lstStyle/>
          <a:p>
            <a:pPr marL="0" indent="0" algn="just">
              <a:lnSpc>
                <a:spcPct val="150000"/>
              </a:lnSpc>
              <a:buNone/>
            </a:pPr>
            <a:r>
              <a:rPr lang="en-US" sz="3200" dirty="0">
                <a:latin typeface="Times New Roman" panose="02020603050405020304" pitchFamily="18" charset="0"/>
                <a:cs typeface="Times New Roman" panose="02020603050405020304" pitchFamily="18" charset="0"/>
              </a:rPr>
              <a:t>According to Curran, there are six elements necessary for non-defensive learning. </a:t>
            </a:r>
          </a:p>
          <a:p>
            <a:pPr algn="just">
              <a:lnSpc>
                <a:spcPct val="150000"/>
              </a:lnSpc>
            </a:pPr>
            <a:r>
              <a:rPr lang="en-US" sz="3200" dirty="0">
                <a:latin typeface="Times New Roman" panose="02020603050405020304" pitchFamily="18" charset="0"/>
                <a:cs typeface="Times New Roman" panose="02020603050405020304" pitchFamily="18" charset="0"/>
              </a:rPr>
              <a:t>The first of these is security. </a:t>
            </a:r>
          </a:p>
          <a:p>
            <a:pPr algn="just">
              <a:lnSpc>
                <a:spcPct val="150000"/>
              </a:lnSpc>
            </a:pPr>
            <a:r>
              <a:rPr lang="en-US" sz="3200" dirty="0">
                <a:latin typeface="Times New Roman" panose="02020603050405020304" pitchFamily="18" charset="0"/>
                <a:cs typeface="Times New Roman" panose="02020603050405020304" pitchFamily="18" charset="0"/>
              </a:rPr>
              <a:t>Aggression, by which Curran means that students should be given an opportunity to assert themselves, be actively involved, and invest themselves in the learning experience. </a:t>
            </a:r>
          </a:p>
          <a:p>
            <a:pPr algn="just">
              <a:lnSpc>
                <a:spcPct val="150000"/>
              </a:lnSpc>
            </a:pPr>
            <a:r>
              <a:rPr lang="en-US" sz="3200" dirty="0">
                <a:latin typeface="Times New Roman" panose="02020603050405020304" pitchFamily="18" charset="0"/>
                <a:cs typeface="Times New Roman" panose="02020603050405020304" pitchFamily="18" charset="0"/>
              </a:rPr>
              <a:t>The third element is attention. </a:t>
            </a:r>
          </a:p>
          <a:p>
            <a:pPr algn="just">
              <a:lnSpc>
                <a:spcPct val="150000"/>
              </a:lnSpc>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3696130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E3CBB83-E317-FE4A-89DF-AC2BFE1CFF3C}"/>
              </a:ext>
            </a:extLst>
          </p:cNvPr>
          <p:cNvSpPr>
            <a:spLocks noGrp="1"/>
          </p:cNvSpPr>
          <p:nvPr>
            <p:ph idx="1"/>
          </p:nvPr>
        </p:nvSpPr>
        <p:spPr>
          <a:xfrm>
            <a:off x="272717" y="144379"/>
            <a:ext cx="11582400" cy="6416841"/>
          </a:xfrm>
        </p:spPr>
        <p:txBody>
          <a:bodyPr>
            <a:normAutofit fontScale="92500" lnSpcReduction="10000"/>
          </a:bodyPr>
          <a:lstStyle/>
          <a:p>
            <a:pPr marL="0" indent="0" algn="just">
              <a:lnSpc>
                <a:spcPct val="150000"/>
              </a:lnSpc>
              <a:buNone/>
            </a:pPr>
            <a:endParaRPr lang="en-US" sz="3200" dirty="0"/>
          </a:p>
          <a:p>
            <a:pPr algn="just">
              <a:lnSpc>
                <a:spcPct val="150000"/>
              </a:lnSpc>
            </a:pPr>
            <a:r>
              <a:rPr lang="en-US" sz="4100" dirty="0">
                <a:latin typeface="Times New Roman" panose="02020603050405020304" pitchFamily="18" charset="0"/>
                <a:cs typeface="Times New Roman" panose="02020603050405020304" pitchFamily="18" charset="0"/>
              </a:rPr>
              <a:t>Reflection, was when the students reflected on the language as the teacher read the transcript three times.</a:t>
            </a:r>
          </a:p>
          <a:p>
            <a:pPr algn="just">
              <a:lnSpc>
                <a:spcPct val="150000"/>
              </a:lnSpc>
            </a:pPr>
            <a:r>
              <a:rPr lang="en-US" sz="4100" dirty="0">
                <a:latin typeface="Times New Roman" panose="02020603050405020304" pitchFamily="18" charset="0"/>
                <a:cs typeface="Times New Roman" panose="02020603050405020304" pitchFamily="18" charset="0"/>
              </a:rPr>
              <a:t> Retention is the fifth element, the integration of the new material that takes place within the whole self. </a:t>
            </a:r>
          </a:p>
          <a:p>
            <a:pPr algn="just">
              <a:lnSpc>
                <a:spcPct val="150000"/>
              </a:lnSpc>
            </a:pPr>
            <a:r>
              <a:rPr lang="en-US" sz="4100" dirty="0">
                <a:latin typeface="Times New Roman" panose="02020603050405020304" pitchFamily="18" charset="0"/>
                <a:cs typeface="Times New Roman" panose="02020603050405020304" pitchFamily="18" charset="0"/>
              </a:rPr>
              <a:t>The last element is discrimination, sorting out the differences among target language forms </a:t>
            </a:r>
          </a:p>
          <a:p>
            <a:pPr algn="just">
              <a:lnSpc>
                <a:spcPct val="150000"/>
              </a:lnSpc>
            </a:pPr>
            <a:endParaRPr lang="en-US" sz="3200" dirty="0"/>
          </a:p>
        </p:txBody>
      </p:sp>
    </p:spTree>
    <p:extLst>
      <p:ext uri="{BB962C8B-B14F-4D97-AF65-F5344CB8AC3E}">
        <p14:creationId xmlns="" xmlns:p14="http://schemas.microsoft.com/office/powerpoint/2010/main" val="319081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B1D6B-58C4-064A-92DC-5D506AFAB87C}"/>
              </a:ext>
            </a:extLst>
          </p:cNvPr>
          <p:cNvSpPr>
            <a:spLocks noGrp="1"/>
          </p:cNvSpPr>
          <p:nvPr>
            <p:ph type="title"/>
          </p:nvPr>
        </p:nvSpPr>
        <p:spPr/>
        <p:txBody>
          <a:bodyPr>
            <a:noAutofit/>
          </a:bodyPr>
          <a:lstStyle/>
          <a:p>
            <a:r>
              <a:rPr lang="en-US" sz="3200" b="1" dirty="0">
                <a:solidFill>
                  <a:schemeClr val="accent2"/>
                </a:solidFill>
              </a:rPr>
              <a:t>What is the nature of student–teacher interaction? What is the nature of student–student interaction? </a:t>
            </a:r>
            <a:r>
              <a:rPr lang="en-US" sz="3200" dirty="0">
                <a:solidFill>
                  <a:schemeClr val="accent2"/>
                </a:solidFill>
              </a:rPr>
              <a:t/>
            </a:r>
            <a:br>
              <a:rPr lang="en-US" sz="3200" dirty="0">
                <a:solidFill>
                  <a:schemeClr val="accent2"/>
                </a:solidFill>
              </a:rPr>
            </a:br>
            <a:endParaRPr lang="en-US" sz="3200" dirty="0">
              <a:solidFill>
                <a:schemeClr val="accent2"/>
              </a:solidFill>
            </a:endParaRPr>
          </a:p>
        </p:txBody>
      </p:sp>
      <p:sp>
        <p:nvSpPr>
          <p:cNvPr id="3" name="Content Placeholder 2">
            <a:extLst>
              <a:ext uri="{FF2B5EF4-FFF2-40B4-BE49-F238E27FC236}">
                <a16:creationId xmlns="" xmlns:a16="http://schemas.microsoft.com/office/drawing/2014/main" id="{2D0BEEC2-C9A4-1A4D-875F-843DE8CC50DA}"/>
              </a:ext>
            </a:extLst>
          </p:cNvPr>
          <p:cNvSpPr>
            <a:spLocks noGrp="1"/>
          </p:cNvSpPr>
          <p:nvPr>
            <p:ph idx="1"/>
          </p:nvPr>
        </p:nvSpPr>
        <p:spPr/>
        <p:txBody>
          <a:bodyPr/>
          <a:lstStyle/>
          <a:p>
            <a:pPr algn="just">
              <a:lnSpc>
                <a:spcPct val="150000"/>
              </a:lnSpc>
            </a:pPr>
            <a:r>
              <a:rPr lang="en-US" sz="3600" dirty="0">
                <a:latin typeface="Times New Roman" panose="02020603050405020304" pitchFamily="18" charset="0"/>
                <a:cs typeface="Times New Roman" panose="02020603050405020304" pitchFamily="18" charset="0"/>
              </a:rPr>
              <a:t>The nature of student-teacher interaction in CLL changes within the lesson and over time. Sometimes the students are assertive, as when they are having a conversation. </a:t>
            </a:r>
          </a:p>
          <a:p>
            <a:endParaRPr lang="en-US" dirty="0"/>
          </a:p>
        </p:txBody>
      </p:sp>
    </p:spTree>
    <p:extLst>
      <p:ext uri="{BB962C8B-B14F-4D97-AF65-F5344CB8AC3E}">
        <p14:creationId xmlns="" xmlns:p14="http://schemas.microsoft.com/office/powerpoint/2010/main" val="4171053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CF57A9-7C6E-1244-BF31-F9FE3269224F}"/>
              </a:ext>
            </a:extLst>
          </p:cNvPr>
          <p:cNvSpPr>
            <a:spLocks noGrp="1"/>
          </p:cNvSpPr>
          <p:nvPr>
            <p:ph type="title"/>
          </p:nvPr>
        </p:nvSpPr>
        <p:spPr/>
        <p:txBody>
          <a:bodyPr>
            <a:normAutofit/>
          </a:bodyPr>
          <a:lstStyle/>
          <a:p>
            <a:r>
              <a:rPr lang="en-US" sz="3600" b="1" dirty="0">
                <a:solidFill>
                  <a:schemeClr val="accent2"/>
                </a:solidFill>
              </a:rPr>
              <a:t>5. How are the feelings of the students dealt with?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FC622A5A-5162-E14E-A5BB-6A9BAB860D25}"/>
              </a:ext>
            </a:extLst>
          </p:cNvPr>
          <p:cNvSpPr>
            <a:spLocks noGrp="1"/>
          </p:cNvSpPr>
          <p:nvPr>
            <p:ph idx="1"/>
          </p:nvPr>
        </p:nvSpPr>
        <p:spPr>
          <a:xfrm>
            <a:off x="673768" y="1524000"/>
            <a:ext cx="10454480" cy="5334000"/>
          </a:xfrm>
        </p:spPr>
        <p:txBody>
          <a:bodyPr>
            <a:normAutofit/>
          </a:bodyPr>
          <a:lstStyle/>
          <a:p>
            <a:pPr algn="just">
              <a:lnSpc>
                <a:spcPct val="150000"/>
              </a:lnSpc>
            </a:pPr>
            <a:r>
              <a:rPr lang="en-US" sz="3200" dirty="0">
                <a:latin typeface="Times New Roman" panose="02020603050405020304" pitchFamily="18" charset="0"/>
                <a:cs typeface="Times New Roman" panose="02020603050405020304" pitchFamily="18" charset="0"/>
              </a:rPr>
              <a:t>Responding to the students’ feelings is considered very important in CLL. One regular activity is inviting students to comment on how they feel. The teacher listens and responds to each comment carefully. By showing students he understands how they feel, the teacher can help them overcome negative feelings that might otherwise block their learning. </a:t>
            </a:r>
          </a:p>
          <a:p>
            <a:pPr algn="just">
              <a:lnSpc>
                <a:spcPct val="150000"/>
              </a:lnSpc>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2990339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ACE874-C5FC-554E-BAD7-ADE888950814}"/>
              </a:ext>
            </a:extLst>
          </p:cNvPr>
          <p:cNvSpPr>
            <a:spLocks noGrp="1"/>
          </p:cNvSpPr>
          <p:nvPr>
            <p:ph type="title"/>
          </p:nvPr>
        </p:nvSpPr>
        <p:spPr/>
        <p:txBody>
          <a:bodyPr>
            <a:normAutofit fontScale="90000"/>
          </a:bodyPr>
          <a:lstStyle/>
          <a:p>
            <a:r>
              <a:rPr lang="en-US" b="1" dirty="0">
                <a:solidFill>
                  <a:schemeClr val="accent2"/>
                </a:solidFill>
              </a:rPr>
              <a:t>How is the language viewed? How is culture viewed? </a:t>
            </a:r>
            <a:r>
              <a:rPr lang="en-US" dirty="0">
                <a:solidFill>
                  <a:schemeClr val="accent2"/>
                </a:solidFill>
              </a:rPr>
              <a:t/>
            </a:r>
            <a:br>
              <a:rPr lang="en-US" dirty="0">
                <a:solidFill>
                  <a:schemeClr val="accent2"/>
                </a:solidFill>
              </a:rPr>
            </a:br>
            <a:endParaRPr lang="en-US" dirty="0">
              <a:solidFill>
                <a:schemeClr val="accent2"/>
              </a:solidFill>
            </a:endParaRPr>
          </a:p>
        </p:txBody>
      </p:sp>
      <p:sp>
        <p:nvSpPr>
          <p:cNvPr id="3" name="Content Placeholder 2">
            <a:extLst>
              <a:ext uri="{FF2B5EF4-FFF2-40B4-BE49-F238E27FC236}">
                <a16:creationId xmlns="" xmlns:a16="http://schemas.microsoft.com/office/drawing/2014/main" id="{51D982CA-C39A-DB4C-9037-FF8CF3B3B1C9}"/>
              </a:ext>
            </a:extLst>
          </p:cNvPr>
          <p:cNvSpPr>
            <a:spLocks noGrp="1"/>
          </p:cNvSpPr>
          <p:nvPr>
            <p:ph idx="1"/>
          </p:nvPr>
        </p:nvSpPr>
        <p:spPr/>
        <p:txBody>
          <a:bodyPr/>
          <a:lstStyle/>
          <a:p>
            <a:pPr algn="just">
              <a:lnSpc>
                <a:spcPct val="200000"/>
              </a:lnSpc>
            </a:pPr>
            <a:r>
              <a:rPr lang="en-US" sz="4000" dirty="0">
                <a:latin typeface="Times New Roman" panose="02020603050405020304" pitchFamily="18" charset="0"/>
                <a:cs typeface="Times New Roman" panose="02020603050405020304" pitchFamily="18" charset="0"/>
              </a:rPr>
              <a:t>Language is for communication and Culture is an integral part of language learning. </a:t>
            </a:r>
          </a:p>
          <a:p>
            <a:endParaRPr lang="en-US" dirty="0"/>
          </a:p>
        </p:txBody>
      </p:sp>
    </p:spTree>
    <p:extLst>
      <p:ext uri="{BB962C8B-B14F-4D97-AF65-F5344CB8AC3E}">
        <p14:creationId xmlns="" xmlns:p14="http://schemas.microsoft.com/office/powerpoint/2010/main" val="12128350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{24B280D9-4FA9-4040-A1C7-D3C09747E3C6}tf10001070</Template>
  <TotalTime>130</TotalTime>
  <Words>658</Words>
  <Application>Microsoft Macintosh PowerPoint</Application>
  <PresentationFormat>Custom</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Wood Type</vt:lpstr>
      <vt:lpstr>Community Language Learning</vt:lpstr>
      <vt:lpstr>Slide 2</vt:lpstr>
      <vt:lpstr>What are the goals of teachers who use the Community Language Learning Method?  </vt:lpstr>
      <vt:lpstr>What is the role of the teacher? What is the role of the students?</vt:lpstr>
      <vt:lpstr>What are some characteristics of the teaching/learning process?  </vt:lpstr>
      <vt:lpstr>Slide 6</vt:lpstr>
      <vt:lpstr>What is the nature of student–teacher interaction? What is the nature of student–student interaction?  </vt:lpstr>
      <vt:lpstr>5. How are the feelings of the students dealt with?  </vt:lpstr>
      <vt:lpstr>How is the language viewed? How is culture viewed?  </vt:lpstr>
      <vt:lpstr>What areas of language are emphasized? What language skills are emphasized?  </vt:lpstr>
      <vt:lpstr>What is the role of the students’ native language  </vt:lpstr>
      <vt:lpstr>9. How is evaluation accomplished?  </vt:lpstr>
      <vt:lpstr> 10. How does the teacher respond to student errors?    </vt:lpstr>
      <vt:lpstr>Techniques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Language Learning</dc:title>
  <dc:creator>Microsoft Office User</dc:creator>
  <cp:lastModifiedBy>Dell</cp:lastModifiedBy>
  <cp:revision>11</cp:revision>
  <dcterms:created xsi:type="dcterms:W3CDTF">2021-02-23T21:18:09Z</dcterms:created>
  <dcterms:modified xsi:type="dcterms:W3CDTF">2023-05-04T12:28:45Z</dcterms:modified>
</cp:coreProperties>
</file>