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1" r:id="rId6"/>
    <p:sldId id="262" r:id="rId7"/>
    <p:sldId id="263"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50"/>
    <p:restoredTop sz="94687"/>
  </p:normalViewPr>
  <p:slideViewPr>
    <p:cSldViewPr snapToGrid="0" snapToObjects="1">
      <p:cViewPr varScale="1">
        <p:scale>
          <a:sx n="68" d="100"/>
          <a:sy n="68" d="100"/>
        </p:scale>
        <p:origin x="-79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C063-B7A3-0340-8865-A544EE48D0ED}" type="datetimeFigureOut">
              <a:rPr lang="en-US" smtClean="0"/>
              <a:pPr/>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535F6-D022-7743-B885-BD93BA97077E}" type="slidenum">
              <a:rPr lang="en-US" smtClean="0"/>
              <a:pPr/>
              <a:t>‹#›</a:t>
            </a:fld>
            <a:endParaRPr lang="en-US"/>
          </a:p>
        </p:txBody>
      </p:sp>
    </p:spTree>
    <p:extLst>
      <p:ext uri="{BB962C8B-B14F-4D97-AF65-F5344CB8AC3E}">
        <p14:creationId xmlns="" xmlns:p14="http://schemas.microsoft.com/office/powerpoint/2010/main" val="199839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A8F4A1-A259-6149-8736-04607AB2E410}" type="datetime3">
              <a:rPr lang="en-US" smtClean="0"/>
              <a:pPr/>
              <a:t>4 May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283412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F54DD-A0C5-C04F-955A-C89B22D4516D}" type="datetime3">
              <a:rPr lang="en-US" smtClean="0"/>
              <a:pPr/>
              <a:t>4 May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397319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ECD529-9ADF-4345-A014-4BA1A85842A8}" type="datetime3">
              <a:rPr lang="en-US" smtClean="0"/>
              <a:pPr/>
              <a:t>4 May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32403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3EB198-4B60-A14C-84E2-E9D943C51A07}" type="datetime3">
              <a:rPr lang="en-US" smtClean="0"/>
              <a:pPr/>
              <a:t>4 May 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354721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BA35351-2D4E-8E42-9BC9-DC4D93D31C6F}" type="datetime3">
              <a:rPr lang="en-US" smtClean="0"/>
              <a:pPr/>
              <a:t>4 May 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152164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1337B0-94D7-A64C-B614-A6637FF0A943}" type="datetime3">
              <a:rPr lang="en-US" smtClean="0"/>
              <a:pPr/>
              <a:t>4 May 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242032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3F959A-CAD7-204B-AEBC-F0A42FCED6A4}" type="datetime3">
              <a:rPr lang="en-US" smtClean="0"/>
              <a:pPr/>
              <a:t>4 May 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08A20-3762-A440-AF36-C76FB837140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 xmlns:p14="http://schemas.microsoft.com/office/powerpoint/2010/main" val="1693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E561C4-82EF-5C45-9055-C8D19BA96B84}" type="datetime3">
              <a:rPr lang="en-US" smtClean="0"/>
              <a:pPr/>
              <a:t>4 May 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08A20-3762-A440-AF36-C76FB8371409}"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 xmlns:p14="http://schemas.microsoft.com/office/powerpoint/2010/main" val="284715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D4AB4-021F-9D47-B743-BBB1A635E250}" type="datetime3">
              <a:rPr lang="en-US" smtClean="0"/>
              <a:pPr/>
              <a:t>4 May 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205817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B03255-D842-E242-8ABE-AB886E0C15D6}" type="datetime3">
              <a:rPr lang="en-US" smtClean="0"/>
              <a:pPr/>
              <a:t>4 May 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386881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F99262-ABE3-B34B-B114-3125B5889155}" type="datetime3">
              <a:rPr lang="en-US" smtClean="0"/>
              <a:pPr/>
              <a:t>4 May 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15090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325648F-DDC4-EE49-9ACA-1E78C203DC87}" type="datetime3">
              <a:rPr lang="en-US" smtClean="0"/>
              <a:pPr/>
              <a:t>4 May 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EC08A20-3762-A440-AF36-C76FB8371409}" type="slidenum">
              <a:rPr lang="en-US" smtClean="0"/>
              <a:pPr/>
              <a:t>‹#›</a:t>
            </a:fld>
            <a:endParaRPr lang="en-US"/>
          </a:p>
        </p:txBody>
      </p:sp>
    </p:spTree>
    <p:extLst>
      <p:ext uri="{BB962C8B-B14F-4D97-AF65-F5344CB8AC3E}">
        <p14:creationId xmlns="" xmlns:p14="http://schemas.microsoft.com/office/powerpoint/2010/main" val="4141672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csall.net/?id=3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064EAF-D19E-4944-9258-0EE1D632E6A1}"/>
              </a:ext>
            </a:extLst>
          </p:cNvPr>
          <p:cNvSpPr>
            <a:spLocks noGrp="1"/>
          </p:cNvSpPr>
          <p:nvPr>
            <p:ph type="ctrTitle"/>
          </p:nvPr>
        </p:nvSpPr>
        <p:spPr>
          <a:xfrm>
            <a:off x="1093764" y="1432223"/>
            <a:ext cx="9966960" cy="3035808"/>
          </a:xfrm>
        </p:spPr>
        <p:txBody>
          <a:bodyPr/>
          <a:lstStyle/>
          <a:p>
            <a:r>
              <a:rPr lang="en-US" dirty="0">
                <a:solidFill>
                  <a:schemeClr val="accent2"/>
                </a:solidFill>
              </a:rPr>
              <a:t>Communicative Language Teaching</a:t>
            </a:r>
          </a:p>
        </p:txBody>
      </p:sp>
      <p:sp>
        <p:nvSpPr>
          <p:cNvPr id="4" name="Date Placeholder 3">
            <a:extLst>
              <a:ext uri="{FF2B5EF4-FFF2-40B4-BE49-F238E27FC236}">
                <a16:creationId xmlns="" xmlns:a16="http://schemas.microsoft.com/office/drawing/2014/main" id="{3B8C09A5-6A65-8B4E-ACE5-958B40C42E5C}"/>
              </a:ext>
            </a:extLst>
          </p:cNvPr>
          <p:cNvSpPr>
            <a:spLocks noGrp="1"/>
          </p:cNvSpPr>
          <p:nvPr>
            <p:ph type="dt" sz="half" idx="10"/>
          </p:nvPr>
        </p:nvSpPr>
        <p:spPr/>
        <p:txBody>
          <a:bodyPr/>
          <a:lstStyle/>
          <a:p>
            <a:fld id="{4F4C32D8-12E8-AD48-A323-67B900D65D9F}" type="datetime3">
              <a:rPr lang="en-US" smtClean="0"/>
              <a:pPr/>
              <a:t>4 May 2023</a:t>
            </a:fld>
            <a:endParaRPr lang="en-US"/>
          </a:p>
        </p:txBody>
      </p:sp>
      <p:sp>
        <p:nvSpPr>
          <p:cNvPr id="5" name="Slide Number Placeholder 4">
            <a:extLst>
              <a:ext uri="{FF2B5EF4-FFF2-40B4-BE49-F238E27FC236}">
                <a16:creationId xmlns="" xmlns:a16="http://schemas.microsoft.com/office/drawing/2014/main" id="{94F8EC67-6A7F-364A-B677-AC5C7E20F090}"/>
              </a:ext>
            </a:extLst>
          </p:cNvPr>
          <p:cNvSpPr>
            <a:spLocks noGrp="1"/>
          </p:cNvSpPr>
          <p:nvPr>
            <p:ph type="sldNum" sz="quarter" idx="12"/>
          </p:nvPr>
        </p:nvSpPr>
        <p:spPr/>
        <p:txBody>
          <a:bodyPr/>
          <a:lstStyle/>
          <a:p>
            <a:fld id="{8EC08A20-3762-A440-AF36-C76FB8371409}" type="slidenum">
              <a:rPr lang="en-US" smtClean="0"/>
              <a:pPr/>
              <a:t>1</a:t>
            </a:fld>
            <a:endParaRPr lang="en-US"/>
          </a:p>
        </p:txBody>
      </p:sp>
    </p:spTree>
    <p:extLst>
      <p:ext uri="{BB962C8B-B14F-4D97-AF65-F5344CB8AC3E}">
        <p14:creationId xmlns="" xmlns:p14="http://schemas.microsoft.com/office/powerpoint/2010/main" val="308788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A50BF0-9471-2542-BE1D-3ACE13CB033E}"/>
              </a:ext>
            </a:extLst>
          </p:cNvPr>
          <p:cNvSpPr>
            <a:spLocks noGrp="1"/>
          </p:cNvSpPr>
          <p:nvPr>
            <p:ph type="title"/>
          </p:nvPr>
        </p:nvSpPr>
        <p:spPr/>
        <p:txBody>
          <a:bodyPr>
            <a:normAutofit/>
          </a:bodyPr>
          <a:lstStyle/>
          <a:p>
            <a:r>
              <a:rPr lang="en-US" sz="3600" b="1" dirty="0">
                <a:solidFill>
                  <a:schemeClr val="accent2"/>
                </a:solidFill>
              </a:rPr>
              <a:t>Q9) How is evaluation accomplished?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CEB917E2-B0BD-9A4E-AC13-2E3F73BBA70B}"/>
              </a:ext>
            </a:extLst>
          </p:cNvPr>
          <p:cNvSpPr>
            <a:spLocks noGrp="1"/>
          </p:cNvSpPr>
          <p:nvPr>
            <p:ph idx="1"/>
          </p:nvPr>
        </p:nvSpPr>
        <p:spPr>
          <a:xfrm>
            <a:off x="577517" y="1475874"/>
            <a:ext cx="11165304" cy="4897494"/>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A teacher evaluates not only his students’ accuracy, but also their fluency. The student who has the most control of the structures and vocabulary is not always the best communicator. </a:t>
            </a:r>
          </a:p>
          <a:p>
            <a:pPr algn="just">
              <a:lnSpc>
                <a:spcPct val="150000"/>
              </a:lnSpc>
            </a:pPr>
            <a:r>
              <a:rPr lang="en-US" sz="2800" dirty="0">
                <a:latin typeface="Times New Roman" panose="02020603050405020304" pitchFamily="18" charset="0"/>
                <a:cs typeface="Times New Roman" panose="02020603050405020304" pitchFamily="18" charset="0"/>
              </a:rPr>
              <a:t>A teacher can evaluate his students’ performance informally in his role as advisor or co-communicator. For more formal evaluation, a teacher is likely to use an integrative test which has a real communicative function. In order to assess students’ writing skill, for instance, a teacher might ask them to write a letter to a friend. </a:t>
            </a:r>
          </a:p>
          <a:p>
            <a:endParaRPr lang="en-US" dirty="0"/>
          </a:p>
        </p:txBody>
      </p:sp>
      <p:sp>
        <p:nvSpPr>
          <p:cNvPr id="4" name="Date Placeholder 3">
            <a:extLst>
              <a:ext uri="{FF2B5EF4-FFF2-40B4-BE49-F238E27FC236}">
                <a16:creationId xmlns="" xmlns:a16="http://schemas.microsoft.com/office/drawing/2014/main" id="{F8549916-3926-CB44-84E0-07C3FCC20B09}"/>
              </a:ext>
            </a:extLst>
          </p:cNvPr>
          <p:cNvSpPr>
            <a:spLocks noGrp="1"/>
          </p:cNvSpPr>
          <p:nvPr>
            <p:ph type="dt" sz="half" idx="10"/>
          </p:nvPr>
        </p:nvSpPr>
        <p:spPr/>
        <p:txBody>
          <a:bodyPr/>
          <a:lstStyle/>
          <a:p>
            <a:fld id="{99B333E7-8BA3-F44F-B306-767DEC768C93}" type="datetime3">
              <a:rPr lang="en-US" smtClean="0"/>
              <a:pPr/>
              <a:t>4 May 2023</a:t>
            </a:fld>
            <a:endParaRPr lang="en-US"/>
          </a:p>
        </p:txBody>
      </p:sp>
      <p:sp>
        <p:nvSpPr>
          <p:cNvPr id="5" name="Slide Number Placeholder 4">
            <a:extLst>
              <a:ext uri="{FF2B5EF4-FFF2-40B4-BE49-F238E27FC236}">
                <a16:creationId xmlns="" xmlns:a16="http://schemas.microsoft.com/office/drawing/2014/main" id="{39F72D81-B9DB-784D-A32A-2664B704DB97}"/>
              </a:ext>
            </a:extLst>
          </p:cNvPr>
          <p:cNvSpPr>
            <a:spLocks noGrp="1"/>
          </p:cNvSpPr>
          <p:nvPr>
            <p:ph type="sldNum" sz="quarter" idx="12"/>
          </p:nvPr>
        </p:nvSpPr>
        <p:spPr/>
        <p:txBody>
          <a:bodyPr/>
          <a:lstStyle/>
          <a:p>
            <a:fld id="{8EC08A20-3762-A440-AF36-C76FB8371409}" type="slidenum">
              <a:rPr lang="en-US" smtClean="0"/>
              <a:pPr/>
              <a:t>10</a:t>
            </a:fld>
            <a:endParaRPr lang="en-US"/>
          </a:p>
        </p:txBody>
      </p:sp>
    </p:spTree>
    <p:extLst>
      <p:ext uri="{BB962C8B-B14F-4D97-AF65-F5344CB8AC3E}">
        <p14:creationId xmlns="" xmlns:p14="http://schemas.microsoft.com/office/powerpoint/2010/main" val="403866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11CDE75-C11F-9443-9935-4C863BC4333F}"/>
              </a:ext>
            </a:extLst>
          </p:cNvPr>
          <p:cNvSpPr>
            <a:spLocks noGrp="1"/>
          </p:cNvSpPr>
          <p:nvPr>
            <p:ph type="title"/>
          </p:nvPr>
        </p:nvSpPr>
        <p:spPr/>
        <p:txBody>
          <a:bodyPr>
            <a:normAutofit/>
          </a:bodyPr>
          <a:lstStyle/>
          <a:p>
            <a:r>
              <a:rPr lang="en-US" sz="3600" b="1" dirty="0">
                <a:solidFill>
                  <a:schemeClr val="accent2"/>
                </a:solidFill>
                <a:cs typeface="Times New Roman" panose="02020603050405020304" pitchFamily="18" charset="0"/>
              </a:rPr>
              <a:t>Q10) How does the teacher respond to student errors? </a:t>
            </a:r>
            <a:r>
              <a:rPr lang="en-US" sz="3600" dirty="0">
                <a:solidFill>
                  <a:schemeClr val="accent2"/>
                </a:solidFill>
                <a:cs typeface="Times New Roman" panose="02020603050405020304" pitchFamily="18" charset="0"/>
              </a:rPr>
              <a:t/>
            </a:r>
            <a:br>
              <a:rPr lang="en-US" sz="3600" dirty="0">
                <a:solidFill>
                  <a:schemeClr val="accent2"/>
                </a:solidFill>
                <a:cs typeface="Times New Roman" panose="02020603050405020304" pitchFamily="18" charset="0"/>
              </a:rPr>
            </a:br>
            <a:endParaRPr lang="en-US" sz="3600" dirty="0">
              <a:solidFill>
                <a:schemeClr val="accent2"/>
              </a:solidFill>
              <a:cs typeface="Times New Roman" panose="02020603050405020304" pitchFamily="18" charset="0"/>
            </a:endParaRPr>
          </a:p>
        </p:txBody>
      </p:sp>
      <p:sp>
        <p:nvSpPr>
          <p:cNvPr id="3" name="Content Placeholder 2">
            <a:extLst>
              <a:ext uri="{FF2B5EF4-FFF2-40B4-BE49-F238E27FC236}">
                <a16:creationId xmlns="" xmlns:a16="http://schemas.microsoft.com/office/drawing/2014/main" id="{A6ACD0EA-6197-0847-8395-85859F5CB12B}"/>
              </a:ext>
            </a:extLst>
          </p:cNvPr>
          <p:cNvSpPr>
            <a:spLocks noGrp="1"/>
          </p:cNvSpPr>
          <p:nvPr>
            <p:ph idx="1"/>
          </p:nvPr>
        </p:nvSpPr>
        <p:spPr>
          <a:xfrm>
            <a:off x="497305" y="1540042"/>
            <a:ext cx="11453903" cy="4632158"/>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Errors of form are tolerated during fluency-based activities and are seen as a natural outcome of the development of communication skills. Students can have limited linguistic knowledge and still be successful communicators. The teacher may note the errors during fluency activities and return to them later with an accuracy-based activity. </a:t>
            </a:r>
          </a:p>
          <a:p>
            <a:endParaRPr lang="en-US" dirty="0"/>
          </a:p>
        </p:txBody>
      </p:sp>
      <p:sp>
        <p:nvSpPr>
          <p:cNvPr id="4" name="Date Placeholder 3">
            <a:extLst>
              <a:ext uri="{FF2B5EF4-FFF2-40B4-BE49-F238E27FC236}">
                <a16:creationId xmlns="" xmlns:a16="http://schemas.microsoft.com/office/drawing/2014/main" id="{E362E4D0-8149-4341-B8D8-DE50BA982665}"/>
              </a:ext>
            </a:extLst>
          </p:cNvPr>
          <p:cNvSpPr>
            <a:spLocks noGrp="1"/>
          </p:cNvSpPr>
          <p:nvPr>
            <p:ph type="dt" sz="half" idx="10"/>
          </p:nvPr>
        </p:nvSpPr>
        <p:spPr/>
        <p:txBody>
          <a:bodyPr/>
          <a:lstStyle/>
          <a:p>
            <a:fld id="{0D4FE43B-D357-6044-AFEB-D59727897DF3}" type="datetime3">
              <a:rPr lang="en-US" smtClean="0"/>
              <a:pPr/>
              <a:t>4 May 2023</a:t>
            </a:fld>
            <a:endParaRPr lang="en-US"/>
          </a:p>
        </p:txBody>
      </p:sp>
      <p:sp>
        <p:nvSpPr>
          <p:cNvPr id="5" name="Slide Number Placeholder 4">
            <a:extLst>
              <a:ext uri="{FF2B5EF4-FFF2-40B4-BE49-F238E27FC236}">
                <a16:creationId xmlns="" xmlns:a16="http://schemas.microsoft.com/office/drawing/2014/main" id="{4D637D05-C523-9743-AA70-139FEF64BF05}"/>
              </a:ext>
            </a:extLst>
          </p:cNvPr>
          <p:cNvSpPr>
            <a:spLocks noGrp="1"/>
          </p:cNvSpPr>
          <p:nvPr>
            <p:ph type="sldNum" sz="quarter" idx="12"/>
          </p:nvPr>
        </p:nvSpPr>
        <p:spPr/>
        <p:txBody>
          <a:bodyPr/>
          <a:lstStyle/>
          <a:p>
            <a:fld id="{8EC08A20-3762-A440-AF36-C76FB8371409}" type="slidenum">
              <a:rPr lang="en-US" smtClean="0"/>
              <a:pPr/>
              <a:t>11</a:t>
            </a:fld>
            <a:endParaRPr lang="en-US"/>
          </a:p>
        </p:txBody>
      </p:sp>
    </p:spTree>
    <p:extLst>
      <p:ext uri="{BB962C8B-B14F-4D97-AF65-F5344CB8AC3E}">
        <p14:creationId xmlns="" xmlns:p14="http://schemas.microsoft.com/office/powerpoint/2010/main" val="1486679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E9BF98-7E2E-BD46-98F1-AE122B447F2A}"/>
              </a:ext>
            </a:extLst>
          </p:cNvPr>
          <p:cNvSpPr>
            <a:spLocks noGrp="1"/>
          </p:cNvSpPr>
          <p:nvPr>
            <p:ph type="title"/>
          </p:nvPr>
        </p:nvSpPr>
        <p:spPr>
          <a:xfrm>
            <a:off x="818147" y="220092"/>
            <a:ext cx="10310101" cy="1079320"/>
          </a:xfrm>
        </p:spPr>
        <p:txBody>
          <a:bodyPr>
            <a:normAutofit fontScale="90000"/>
          </a:bodyPr>
          <a:lstStyle/>
          <a:p>
            <a:r>
              <a:rPr lang="en-US" dirty="0">
                <a:solidFill>
                  <a:schemeClr val="accent2"/>
                </a:solidFill>
              </a:rPr>
              <a:t>Communicative Language Teaching(</a:t>
            </a:r>
            <a:r>
              <a:rPr lang="en-US" b="1" dirty="0">
                <a:solidFill>
                  <a:schemeClr val="accent2"/>
                </a:solidFill>
              </a:rPr>
              <a:t>CLT</a:t>
            </a:r>
            <a:r>
              <a:rPr lang="en-US" dirty="0"/>
              <a:t>) </a:t>
            </a:r>
          </a:p>
        </p:txBody>
      </p:sp>
      <p:sp>
        <p:nvSpPr>
          <p:cNvPr id="3" name="Content Placeholder 2">
            <a:extLst>
              <a:ext uri="{FF2B5EF4-FFF2-40B4-BE49-F238E27FC236}">
                <a16:creationId xmlns="" xmlns:a16="http://schemas.microsoft.com/office/drawing/2014/main" id="{9908D5EA-317D-5B45-9CDA-4D07FC433FB8}"/>
              </a:ext>
            </a:extLst>
          </p:cNvPr>
          <p:cNvSpPr>
            <a:spLocks noGrp="1"/>
          </p:cNvSpPr>
          <p:nvPr>
            <p:ph idx="1"/>
          </p:nvPr>
        </p:nvSpPr>
        <p:spPr>
          <a:xfrm>
            <a:off x="625642" y="1122947"/>
            <a:ext cx="11325566" cy="5514962"/>
          </a:xfrm>
        </p:spPr>
        <p:txBody>
          <a:bodyPr>
            <a:normAutofit/>
          </a:bodyPr>
          <a:lstStyle/>
          <a:p>
            <a:pPr algn="just">
              <a:lnSpc>
                <a:spcPct val="150000"/>
              </a:lnSpc>
            </a:pPr>
            <a:r>
              <a:rPr lang="en-US" dirty="0"/>
              <a:t> </a:t>
            </a:r>
            <a:r>
              <a:rPr lang="en-US" sz="2800" dirty="0">
                <a:latin typeface="Times New Roman" panose="02020603050405020304" pitchFamily="18" charset="0"/>
                <a:cs typeface="Times New Roman" panose="02020603050405020304" pitchFamily="18" charset="0"/>
              </a:rPr>
              <a:t>The “communicative approach to the teaching of foreign languages” — also known as Communicative Language Teaching (CLT) or the “</a:t>
            </a:r>
            <a:r>
              <a:rPr lang="en-US" sz="2800" dirty="0">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communicative approach</a:t>
            </a:r>
            <a:r>
              <a:rPr lang="en-US" sz="2800" dirty="0">
                <a:latin typeface="Times New Roman" panose="02020603050405020304" pitchFamily="18" charset="0"/>
                <a:cs typeface="Times New Roman" panose="02020603050405020304" pitchFamily="18" charset="0"/>
              </a:rPr>
              <a:t>” emphasizes learning a language through genuine communication. It  is an approach to language teaching that emphasizes interaction as both the means and the ultimate goal of study</a:t>
            </a:r>
            <a:r>
              <a:rPr lang="en-US" dirty="0"/>
              <a:t>. </a:t>
            </a:r>
            <a:r>
              <a:rPr lang="en-US" sz="2800" dirty="0">
                <a:latin typeface="Times New Roman" panose="02020603050405020304" pitchFamily="18" charset="0"/>
                <a:cs typeface="Times New Roman" panose="02020603050405020304" pitchFamily="18" charset="0"/>
              </a:rPr>
              <a:t>An effective knowledge of a language is more than merely knowing vocabulary and rules of grammar and pronunciation. Learners need to be able to use the language appropriately in any social context</a:t>
            </a:r>
          </a:p>
        </p:txBody>
      </p:sp>
      <p:sp>
        <p:nvSpPr>
          <p:cNvPr id="4" name="Date Placeholder 3">
            <a:extLst>
              <a:ext uri="{FF2B5EF4-FFF2-40B4-BE49-F238E27FC236}">
                <a16:creationId xmlns="" xmlns:a16="http://schemas.microsoft.com/office/drawing/2014/main" id="{36029B0D-B8E4-5C46-9288-1FEA7CE3B5C9}"/>
              </a:ext>
            </a:extLst>
          </p:cNvPr>
          <p:cNvSpPr>
            <a:spLocks noGrp="1"/>
          </p:cNvSpPr>
          <p:nvPr>
            <p:ph type="dt" sz="half" idx="10"/>
          </p:nvPr>
        </p:nvSpPr>
        <p:spPr/>
        <p:txBody>
          <a:bodyPr/>
          <a:lstStyle/>
          <a:p>
            <a:fld id="{B78DE699-5CF7-7E47-AA69-BB91A6A834B0}" type="datetime3">
              <a:rPr lang="en-US" smtClean="0"/>
              <a:pPr/>
              <a:t>4 May 2023</a:t>
            </a:fld>
            <a:endParaRPr lang="en-US"/>
          </a:p>
        </p:txBody>
      </p:sp>
      <p:sp>
        <p:nvSpPr>
          <p:cNvPr id="5" name="Slide Number Placeholder 4">
            <a:extLst>
              <a:ext uri="{FF2B5EF4-FFF2-40B4-BE49-F238E27FC236}">
                <a16:creationId xmlns="" xmlns:a16="http://schemas.microsoft.com/office/drawing/2014/main" id="{9D83EB80-E46E-6644-9D50-148908F9646D}"/>
              </a:ext>
            </a:extLst>
          </p:cNvPr>
          <p:cNvSpPr>
            <a:spLocks noGrp="1"/>
          </p:cNvSpPr>
          <p:nvPr>
            <p:ph type="sldNum" sz="quarter" idx="12"/>
          </p:nvPr>
        </p:nvSpPr>
        <p:spPr/>
        <p:txBody>
          <a:bodyPr/>
          <a:lstStyle/>
          <a:p>
            <a:fld id="{8EC08A20-3762-A440-AF36-C76FB8371409}" type="slidenum">
              <a:rPr lang="en-US" smtClean="0"/>
              <a:pPr/>
              <a:t>2</a:t>
            </a:fld>
            <a:endParaRPr lang="en-US"/>
          </a:p>
        </p:txBody>
      </p:sp>
    </p:spTree>
    <p:extLst>
      <p:ext uri="{BB962C8B-B14F-4D97-AF65-F5344CB8AC3E}">
        <p14:creationId xmlns="" xmlns:p14="http://schemas.microsoft.com/office/powerpoint/2010/main" val="396061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9DC72A-BD73-F64E-8A6B-BB67319A8E12}"/>
              </a:ext>
            </a:extLst>
          </p:cNvPr>
          <p:cNvSpPr>
            <a:spLocks noGrp="1"/>
          </p:cNvSpPr>
          <p:nvPr>
            <p:ph type="title"/>
          </p:nvPr>
        </p:nvSpPr>
        <p:spPr/>
        <p:txBody>
          <a:bodyPr>
            <a:normAutofit/>
          </a:bodyPr>
          <a:lstStyle/>
          <a:p>
            <a:r>
              <a:rPr lang="en-US" sz="3600" b="1" dirty="0">
                <a:solidFill>
                  <a:schemeClr val="accent2"/>
                </a:solidFill>
              </a:rPr>
              <a:t>Q1)What are the goals of teachers who use CLT?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8A51093A-D456-2E41-A515-9BFB6E7DF93D}"/>
              </a:ext>
            </a:extLst>
          </p:cNvPr>
          <p:cNvSpPr>
            <a:spLocks noGrp="1"/>
          </p:cNvSpPr>
          <p:nvPr>
            <p:ph idx="1"/>
          </p:nvPr>
        </p:nvSpPr>
        <p:spPr>
          <a:xfrm>
            <a:off x="1063751" y="1684421"/>
            <a:ext cx="10390311" cy="4487779"/>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goal is to enable students to communicate in the target language. To do this, students need knowledge of the linguistic forms, meanings, and functions. They need to know that many different forms can be used to perform a function and also that a single form can often serve a variety of functions. </a:t>
            </a:r>
          </a:p>
          <a:p>
            <a:endParaRPr lang="en-US" dirty="0"/>
          </a:p>
        </p:txBody>
      </p:sp>
      <p:sp>
        <p:nvSpPr>
          <p:cNvPr id="4" name="Date Placeholder 3">
            <a:extLst>
              <a:ext uri="{FF2B5EF4-FFF2-40B4-BE49-F238E27FC236}">
                <a16:creationId xmlns="" xmlns:a16="http://schemas.microsoft.com/office/drawing/2014/main" id="{21A739CE-D047-4740-BE38-768EC6865868}"/>
              </a:ext>
            </a:extLst>
          </p:cNvPr>
          <p:cNvSpPr>
            <a:spLocks noGrp="1"/>
          </p:cNvSpPr>
          <p:nvPr>
            <p:ph type="dt" sz="half" idx="10"/>
          </p:nvPr>
        </p:nvSpPr>
        <p:spPr/>
        <p:txBody>
          <a:bodyPr/>
          <a:lstStyle/>
          <a:p>
            <a:fld id="{3CB1CFA7-4DAB-FD46-8964-B8FB1DC5DF79}" type="datetime3">
              <a:rPr lang="en-US" smtClean="0"/>
              <a:pPr/>
              <a:t>4 May 2023</a:t>
            </a:fld>
            <a:endParaRPr lang="en-US"/>
          </a:p>
        </p:txBody>
      </p:sp>
      <p:sp>
        <p:nvSpPr>
          <p:cNvPr id="5" name="Slide Number Placeholder 4">
            <a:extLst>
              <a:ext uri="{FF2B5EF4-FFF2-40B4-BE49-F238E27FC236}">
                <a16:creationId xmlns="" xmlns:a16="http://schemas.microsoft.com/office/drawing/2014/main" id="{91EC9C8A-DF81-0245-8BFC-26F86D15D5F9}"/>
              </a:ext>
            </a:extLst>
          </p:cNvPr>
          <p:cNvSpPr>
            <a:spLocks noGrp="1"/>
          </p:cNvSpPr>
          <p:nvPr>
            <p:ph type="sldNum" sz="quarter" idx="12"/>
          </p:nvPr>
        </p:nvSpPr>
        <p:spPr/>
        <p:txBody>
          <a:bodyPr/>
          <a:lstStyle/>
          <a:p>
            <a:fld id="{8EC08A20-3762-A440-AF36-C76FB8371409}" type="slidenum">
              <a:rPr lang="en-US" smtClean="0"/>
              <a:pPr/>
              <a:t>3</a:t>
            </a:fld>
            <a:endParaRPr lang="en-US"/>
          </a:p>
        </p:txBody>
      </p:sp>
    </p:spTree>
    <p:extLst>
      <p:ext uri="{BB962C8B-B14F-4D97-AF65-F5344CB8AC3E}">
        <p14:creationId xmlns="" xmlns:p14="http://schemas.microsoft.com/office/powerpoint/2010/main" val="11978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8790C0-B2FC-B940-82F1-BB611C09D9FE}"/>
              </a:ext>
            </a:extLst>
          </p:cNvPr>
          <p:cNvSpPr>
            <a:spLocks noGrp="1"/>
          </p:cNvSpPr>
          <p:nvPr>
            <p:ph type="title"/>
          </p:nvPr>
        </p:nvSpPr>
        <p:spPr>
          <a:xfrm>
            <a:off x="0" y="227958"/>
            <a:ext cx="10379242" cy="911031"/>
          </a:xfrm>
        </p:spPr>
        <p:txBody>
          <a:bodyPr>
            <a:normAutofit fontScale="90000"/>
          </a:bodyPr>
          <a:lstStyle/>
          <a:p>
            <a:r>
              <a:rPr lang="en-US" sz="4000" b="1" dirty="0">
                <a:solidFill>
                  <a:schemeClr val="accent2"/>
                </a:solidFill>
              </a:rPr>
              <a:t>Q2)What is the role of the teacher? What is the role of the students? </a:t>
            </a:r>
            <a:r>
              <a:rPr lang="en-US" dirty="0">
                <a:solidFill>
                  <a:schemeClr val="accent2"/>
                </a:solidFill>
              </a:rPr>
              <a:t/>
            </a:r>
            <a:br>
              <a:rPr lang="en-US" dirty="0">
                <a:solidFill>
                  <a:schemeClr val="accent2"/>
                </a:solidFill>
              </a:rPr>
            </a:br>
            <a:endParaRPr lang="en-US" dirty="0">
              <a:solidFill>
                <a:schemeClr val="accent2"/>
              </a:solidFill>
            </a:endParaRPr>
          </a:p>
        </p:txBody>
      </p:sp>
      <p:sp>
        <p:nvSpPr>
          <p:cNvPr id="3" name="Content Placeholder 2">
            <a:extLst>
              <a:ext uri="{FF2B5EF4-FFF2-40B4-BE49-F238E27FC236}">
                <a16:creationId xmlns="" xmlns:a16="http://schemas.microsoft.com/office/drawing/2014/main" id="{F93B8429-BCDC-234E-B035-90F21C39A3AF}"/>
              </a:ext>
            </a:extLst>
          </p:cNvPr>
          <p:cNvSpPr>
            <a:spLocks noGrp="1"/>
          </p:cNvSpPr>
          <p:nvPr>
            <p:ph idx="1"/>
          </p:nvPr>
        </p:nvSpPr>
        <p:spPr>
          <a:xfrm>
            <a:off x="240792" y="1138989"/>
            <a:ext cx="11710415" cy="5358064"/>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The teacher facilitates communication in the classroom. </a:t>
            </a:r>
          </a:p>
          <a:p>
            <a:pPr algn="just">
              <a:lnSpc>
                <a:spcPct val="150000"/>
              </a:lnSpc>
            </a:pPr>
            <a:r>
              <a:rPr lang="en-US" sz="2800" dirty="0">
                <a:latin typeface="Times New Roman" panose="02020603050405020304" pitchFamily="18" charset="0"/>
                <a:cs typeface="Times New Roman" panose="02020603050405020304" pitchFamily="18" charset="0"/>
              </a:rPr>
              <a:t>one of his major responsibilities is to establish situations likely to promote communication. During the activities he acts as an advisor, answering students’ questions and monitoring their performance. </a:t>
            </a:r>
          </a:p>
          <a:p>
            <a:pPr algn="just">
              <a:lnSpc>
                <a:spcPct val="150000"/>
              </a:lnSpc>
            </a:pPr>
            <a:r>
              <a:rPr lang="en-US" sz="2800" dirty="0">
                <a:latin typeface="Times New Roman" panose="02020603050405020304" pitchFamily="18" charset="0"/>
                <a:cs typeface="Times New Roman" panose="02020603050405020304" pitchFamily="18" charset="0"/>
              </a:rPr>
              <a:t>At other times he might be a ‘co-communicator’ engaging in the communicative activity along with students </a:t>
            </a:r>
          </a:p>
          <a:p>
            <a:pPr algn="just">
              <a:lnSpc>
                <a:spcPct val="150000"/>
              </a:lnSpc>
            </a:pPr>
            <a:r>
              <a:rPr lang="en-US" sz="2800" dirty="0">
                <a:latin typeface="Times New Roman" panose="02020603050405020304" pitchFamily="18" charset="0"/>
                <a:cs typeface="Times New Roman" panose="02020603050405020304" pitchFamily="18" charset="0"/>
              </a:rPr>
              <a:t>Students are, above all, communicators. They are actively engaged in the activities</a:t>
            </a:r>
          </a:p>
          <a:p>
            <a:pPr algn="just">
              <a:lnSpc>
                <a:spcPct val="150000"/>
              </a:lnSpc>
            </a:pPr>
            <a:r>
              <a:rPr lang="en-US" sz="2800" dirty="0">
                <a:latin typeface="Times New Roman" panose="02020603050405020304" pitchFamily="18" charset="0"/>
                <a:cs typeface="Times New Roman" panose="02020603050405020304" pitchFamily="18" charset="0"/>
              </a:rPr>
              <a:t>students are seen as more responsible for their own learning </a:t>
            </a:r>
          </a:p>
          <a:p>
            <a:endParaRPr lang="en-US" b="1" dirty="0"/>
          </a:p>
        </p:txBody>
      </p:sp>
      <p:sp>
        <p:nvSpPr>
          <p:cNvPr id="4" name="Date Placeholder 3">
            <a:extLst>
              <a:ext uri="{FF2B5EF4-FFF2-40B4-BE49-F238E27FC236}">
                <a16:creationId xmlns="" xmlns:a16="http://schemas.microsoft.com/office/drawing/2014/main" id="{A5FEC3F1-AB69-EC46-BD31-2E8FF93CBCEE}"/>
              </a:ext>
            </a:extLst>
          </p:cNvPr>
          <p:cNvSpPr>
            <a:spLocks noGrp="1"/>
          </p:cNvSpPr>
          <p:nvPr>
            <p:ph type="dt" sz="half" idx="10"/>
          </p:nvPr>
        </p:nvSpPr>
        <p:spPr/>
        <p:txBody>
          <a:bodyPr/>
          <a:lstStyle/>
          <a:p>
            <a:fld id="{3BB1A34B-6A95-154C-8117-02763311815D}" type="datetime3">
              <a:rPr lang="en-US" smtClean="0"/>
              <a:pPr/>
              <a:t>4 May 2023</a:t>
            </a:fld>
            <a:endParaRPr lang="en-US"/>
          </a:p>
        </p:txBody>
      </p:sp>
      <p:sp>
        <p:nvSpPr>
          <p:cNvPr id="5" name="Slide Number Placeholder 4">
            <a:extLst>
              <a:ext uri="{FF2B5EF4-FFF2-40B4-BE49-F238E27FC236}">
                <a16:creationId xmlns="" xmlns:a16="http://schemas.microsoft.com/office/drawing/2014/main" id="{94A01035-4ADB-7D46-8169-B0DB6AF4FFA4}"/>
              </a:ext>
            </a:extLst>
          </p:cNvPr>
          <p:cNvSpPr>
            <a:spLocks noGrp="1"/>
          </p:cNvSpPr>
          <p:nvPr>
            <p:ph type="sldNum" sz="quarter" idx="12"/>
          </p:nvPr>
        </p:nvSpPr>
        <p:spPr/>
        <p:txBody>
          <a:bodyPr/>
          <a:lstStyle/>
          <a:p>
            <a:fld id="{8EC08A20-3762-A440-AF36-C76FB8371409}" type="slidenum">
              <a:rPr lang="en-US" smtClean="0"/>
              <a:pPr/>
              <a:t>4</a:t>
            </a:fld>
            <a:endParaRPr lang="en-US"/>
          </a:p>
        </p:txBody>
      </p:sp>
    </p:spTree>
    <p:extLst>
      <p:ext uri="{BB962C8B-B14F-4D97-AF65-F5344CB8AC3E}">
        <p14:creationId xmlns="" xmlns:p14="http://schemas.microsoft.com/office/powerpoint/2010/main" val="362198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35EB40-B23B-8D45-909C-D6C71B4A5D16}"/>
              </a:ext>
            </a:extLst>
          </p:cNvPr>
          <p:cNvSpPr>
            <a:spLocks noGrp="1"/>
          </p:cNvSpPr>
          <p:nvPr>
            <p:ph type="title"/>
          </p:nvPr>
        </p:nvSpPr>
        <p:spPr>
          <a:xfrm>
            <a:off x="1069848" y="866274"/>
            <a:ext cx="10052304" cy="705852"/>
          </a:xfrm>
        </p:spPr>
        <p:txBody>
          <a:bodyPr>
            <a:noAutofit/>
          </a:bodyPr>
          <a:lstStyle/>
          <a:p>
            <a:r>
              <a:rPr lang="en-US" sz="3200" b="1" dirty="0">
                <a:solidFill>
                  <a:schemeClr val="accent2"/>
                </a:solidFill>
              </a:rPr>
              <a:t>Q4What is the nature of student–teacher interaction? What is the nature of student–student interaction? </a:t>
            </a:r>
            <a:r>
              <a:rPr lang="en-US" sz="3200" dirty="0">
                <a:solidFill>
                  <a:schemeClr val="accent2"/>
                </a:solidFill>
              </a:rPr>
              <a:t/>
            </a:r>
            <a:br>
              <a:rPr lang="en-US" sz="3200" dirty="0">
                <a:solidFill>
                  <a:schemeClr val="accent2"/>
                </a:solidFill>
              </a:rPr>
            </a:br>
            <a:endParaRPr lang="en-US" sz="3200" dirty="0">
              <a:solidFill>
                <a:schemeClr val="accent2"/>
              </a:solidFill>
            </a:endParaRPr>
          </a:p>
        </p:txBody>
      </p:sp>
      <p:sp>
        <p:nvSpPr>
          <p:cNvPr id="3" name="Content Placeholder 2">
            <a:extLst>
              <a:ext uri="{FF2B5EF4-FFF2-40B4-BE49-F238E27FC236}">
                <a16:creationId xmlns="" xmlns:a16="http://schemas.microsoft.com/office/drawing/2014/main" id="{D9F68C78-860D-A649-9A7D-B5F95E689265}"/>
              </a:ext>
            </a:extLst>
          </p:cNvPr>
          <p:cNvSpPr>
            <a:spLocks noGrp="1"/>
          </p:cNvSpPr>
          <p:nvPr>
            <p:ph idx="1"/>
          </p:nvPr>
        </p:nvSpPr>
        <p:spPr>
          <a:xfrm>
            <a:off x="850232" y="1572125"/>
            <a:ext cx="10716126" cy="4973053"/>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The teacher may present some part of the lesson. At other times, he is the facilitator of the activities, but he does not always himself interact with the students. Sometimes he is a co-communicator, but more often he establishes situations that prompt communication between and among the students. </a:t>
            </a:r>
          </a:p>
          <a:p>
            <a:pPr algn="just">
              <a:lnSpc>
                <a:spcPct val="150000"/>
              </a:lnSpc>
            </a:pPr>
            <a:r>
              <a:rPr lang="en-US" sz="2800" dirty="0">
                <a:latin typeface="Times New Roman" panose="02020603050405020304" pitchFamily="18" charset="0"/>
                <a:cs typeface="Times New Roman" panose="02020603050405020304" pitchFamily="18" charset="0"/>
              </a:rPr>
              <a:t>Students interact a great deal with one another. They do this in various configurations: pairs, triads, small groups, and whole group. </a:t>
            </a:r>
          </a:p>
          <a:p>
            <a:endParaRPr lang="en-US" dirty="0"/>
          </a:p>
        </p:txBody>
      </p:sp>
      <p:sp>
        <p:nvSpPr>
          <p:cNvPr id="4" name="Date Placeholder 3">
            <a:extLst>
              <a:ext uri="{FF2B5EF4-FFF2-40B4-BE49-F238E27FC236}">
                <a16:creationId xmlns="" xmlns:a16="http://schemas.microsoft.com/office/drawing/2014/main" id="{09BD22D6-6287-E342-A9BD-C2DF1BB276CD}"/>
              </a:ext>
            </a:extLst>
          </p:cNvPr>
          <p:cNvSpPr>
            <a:spLocks noGrp="1"/>
          </p:cNvSpPr>
          <p:nvPr>
            <p:ph type="dt" sz="half" idx="10"/>
          </p:nvPr>
        </p:nvSpPr>
        <p:spPr/>
        <p:txBody>
          <a:bodyPr/>
          <a:lstStyle/>
          <a:p>
            <a:fld id="{AEAB0678-0720-1045-B496-8F02E03DC7AC}" type="datetime3">
              <a:rPr lang="en-US" smtClean="0"/>
              <a:pPr/>
              <a:t>4 May 2023</a:t>
            </a:fld>
            <a:endParaRPr lang="en-US"/>
          </a:p>
        </p:txBody>
      </p:sp>
      <p:sp>
        <p:nvSpPr>
          <p:cNvPr id="5" name="Slide Number Placeholder 4">
            <a:extLst>
              <a:ext uri="{FF2B5EF4-FFF2-40B4-BE49-F238E27FC236}">
                <a16:creationId xmlns="" xmlns:a16="http://schemas.microsoft.com/office/drawing/2014/main" id="{57EE4924-E207-5B45-B1D6-B2248D975D29}"/>
              </a:ext>
            </a:extLst>
          </p:cNvPr>
          <p:cNvSpPr>
            <a:spLocks noGrp="1"/>
          </p:cNvSpPr>
          <p:nvPr>
            <p:ph type="sldNum" sz="quarter" idx="12"/>
          </p:nvPr>
        </p:nvSpPr>
        <p:spPr/>
        <p:txBody>
          <a:bodyPr/>
          <a:lstStyle/>
          <a:p>
            <a:fld id="{8EC08A20-3762-A440-AF36-C76FB8371409}" type="slidenum">
              <a:rPr lang="en-US" smtClean="0"/>
              <a:pPr/>
              <a:t>5</a:t>
            </a:fld>
            <a:endParaRPr lang="en-US"/>
          </a:p>
        </p:txBody>
      </p:sp>
    </p:spTree>
    <p:extLst>
      <p:ext uri="{BB962C8B-B14F-4D97-AF65-F5344CB8AC3E}">
        <p14:creationId xmlns="" xmlns:p14="http://schemas.microsoft.com/office/powerpoint/2010/main" val="2639614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14A942-ED4C-794E-9C93-27B2375315F4}"/>
              </a:ext>
            </a:extLst>
          </p:cNvPr>
          <p:cNvSpPr>
            <a:spLocks noGrp="1"/>
          </p:cNvSpPr>
          <p:nvPr>
            <p:ph type="title"/>
          </p:nvPr>
        </p:nvSpPr>
        <p:spPr>
          <a:xfrm>
            <a:off x="1063752" y="484632"/>
            <a:ext cx="10064496" cy="654357"/>
          </a:xfrm>
        </p:spPr>
        <p:txBody>
          <a:bodyPr>
            <a:noAutofit/>
          </a:bodyPr>
          <a:lstStyle/>
          <a:p>
            <a:r>
              <a:rPr lang="en-US" sz="3200" b="1" dirty="0">
                <a:solidFill>
                  <a:schemeClr val="accent2"/>
                </a:solidFill>
              </a:rPr>
              <a:t>Q5)How are the feelings of the students dealt with? </a:t>
            </a:r>
            <a:r>
              <a:rPr lang="en-US" sz="3200" dirty="0">
                <a:solidFill>
                  <a:schemeClr val="accent2"/>
                </a:solidFill>
              </a:rPr>
              <a:t/>
            </a:r>
            <a:br>
              <a:rPr lang="en-US" sz="3200" dirty="0">
                <a:solidFill>
                  <a:schemeClr val="accent2"/>
                </a:solidFill>
              </a:rPr>
            </a:br>
            <a:endParaRPr lang="en-US" sz="3200" dirty="0">
              <a:solidFill>
                <a:schemeClr val="accent2"/>
              </a:solidFill>
            </a:endParaRPr>
          </a:p>
        </p:txBody>
      </p:sp>
      <p:sp>
        <p:nvSpPr>
          <p:cNvPr id="3" name="Content Placeholder 2">
            <a:extLst>
              <a:ext uri="{FF2B5EF4-FFF2-40B4-BE49-F238E27FC236}">
                <a16:creationId xmlns="" xmlns:a16="http://schemas.microsoft.com/office/drawing/2014/main" id="{618AFB73-6E67-5B43-8B52-08BF4CDA71C1}"/>
              </a:ext>
            </a:extLst>
          </p:cNvPr>
          <p:cNvSpPr>
            <a:spLocks noGrp="1"/>
          </p:cNvSpPr>
          <p:nvPr>
            <p:ph idx="1"/>
          </p:nvPr>
        </p:nvSpPr>
        <p:spPr>
          <a:xfrm>
            <a:off x="946484" y="1138989"/>
            <a:ext cx="10940716" cy="5534527"/>
          </a:xfrm>
        </p:spPr>
        <p:txBody>
          <a:bodyPr>
            <a:normAutofit/>
          </a:bodyPr>
          <a:lstStyle/>
          <a:p>
            <a:pPr>
              <a:lnSpc>
                <a:spcPct val="150000"/>
              </a:lnSpc>
            </a:pPr>
            <a:r>
              <a:rPr lang="en-US" sz="2800" dirty="0">
                <a:latin typeface="Times New Roman" panose="02020603050405020304" pitchFamily="18" charset="0"/>
                <a:cs typeface="Times New Roman" panose="02020603050405020304" pitchFamily="18" charset="0"/>
              </a:rPr>
              <a:t>One of the basic assumptions of CLT is that by learning to communicate students will be more motivated to study another language since they will feel they are learning to do something useful. Also, teachers give students an opportunity to express their individuality by having them share their ideas and opinions on a regular basis. Finally, student security is enhanced by the many opportunities for cooperative interactions with their fellow students and the teacher. </a:t>
            </a:r>
          </a:p>
          <a:p>
            <a:endParaRPr lang="en-US" dirty="0"/>
          </a:p>
        </p:txBody>
      </p:sp>
      <p:sp>
        <p:nvSpPr>
          <p:cNvPr id="4" name="Date Placeholder 3">
            <a:extLst>
              <a:ext uri="{FF2B5EF4-FFF2-40B4-BE49-F238E27FC236}">
                <a16:creationId xmlns="" xmlns:a16="http://schemas.microsoft.com/office/drawing/2014/main" id="{8963B9A9-205D-6A4C-8950-7358A8CABDA4}"/>
              </a:ext>
            </a:extLst>
          </p:cNvPr>
          <p:cNvSpPr>
            <a:spLocks noGrp="1"/>
          </p:cNvSpPr>
          <p:nvPr>
            <p:ph type="dt" sz="half" idx="10"/>
          </p:nvPr>
        </p:nvSpPr>
        <p:spPr/>
        <p:txBody>
          <a:bodyPr/>
          <a:lstStyle/>
          <a:p>
            <a:fld id="{07DF060D-23E6-1B4A-9A22-C687C24A5839}" type="datetime3">
              <a:rPr lang="en-US" smtClean="0"/>
              <a:pPr/>
              <a:t>4 May 2023</a:t>
            </a:fld>
            <a:endParaRPr lang="en-US"/>
          </a:p>
        </p:txBody>
      </p:sp>
      <p:sp>
        <p:nvSpPr>
          <p:cNvPr id="5" name="Slide Number Placeholder 4">
            <a:extLst>
              <a:ext uri="{FF2B5EF4-FFF2-40B4-BE49-F238E27FC236}">
                <a16:creationId xmlns="" xmlns:a16="http://schemas.microsoft.com/office/drawing/2014/main" id="{FC7F6623-DA58-4541-B5F2-32E2B5F5C36E}"/>
              </a:ext>
            </a:extLst>
          </p:cNvPr>
          <p:cNvSpPr>
            <a:spLocks noGrp="1"/>
          </p:cNvSpPr>
          <p:nvPr>
            <p:ph type="sldNum" sz="quarter" idx="12"/>
          </p:nvPr>
        </p:nvSpPr>
        <p:spPr/>
        <p:txBody>
          <a:bodyPr/>
          <a:lstStyle/>
          <a:p>
            <a:fld id="{8EC08A20-3762-A440-AF36-C76FB8371409}" type="slidenum">
              <a:rPr lang="en-US" smtClean="0"/>
              <a:pPr/>
              <a:t>6</a:t>
            </a:fld>
            <a:endParaRPr lang="en-US"/>
          </a:p>
        </p:txBody>
      </p:sp>
    </p:spTree>
    <p:extLst>
      <p:ext uri="{BB962C8B-B14F-4D97-AF65-F5344CB8AC3E}">
        <p14:creationId xmlns="" xmlns:p14="http://schemas.microsoft.com/office/powerpoint/2010/main" val="190104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EF4D48-C29F-464B-874E-BC2DD0C73DCC}"/>
              </a:ext>
            </a:extLst>
          </p:cNvPr>
          <p:cNvSpPr>
            <a:spLocks noGrp="1"/>
          </p:cNvSpPr>
          <p:nvPr>
            <p:ph type="title"/>
          </p:nvPr>
        </p:nvSpPr>
        <p:spPr/>
        <p:txBody>
          <a:bodyPr>
            <a:normAutofit/>
          </a:bodyPr>
          <a:lstStyle/>
          <a:p>
            <a:r>
              <a:rPr lang="en-US" sz="3600" b="1" dirty="0">
                <a:solidFill>
                  <a:schemeClr val="accent2"/>
                </a:solidFill>
              </a:rPr>
              <a:t>Q6) How is the language viewed? How is culture viewed?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4FE06872-F175-5046-BA88-0AAD1EBDE624}"/>
              </a:ext>
            </a:extLst>
          </p:cNvPr>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Language is for communication </a:t>
            </a:r>
          </a:p>
          <a:p>
            <a:r>
              <a:rPr lang="en-US" sz="2800" dirty="0">
                <a:latin typeface="Times New Roman" panose="02020603050405020304" pitchFamily="18" charset="0"/>
                <a:cs typeface="Times New Roman" panose="02020603050405020304" pitchFamily="18" charset="0"/>
              </a:rPr>
              <a:t>Culture is the everyday lifestyle of people who use the language. </a:t>
            </a:r>
          </a:p>
          <a:p>
            <a:endParaRPr lang="en-US" dirty="0"/>
          </a:p>
        </p:txBody>
      </p:sp>
      <p:sp>
        <p:nvSpPr>
          <p:cNvPr id="4" name="Date Placeholder 3">
            <a:extLst>
              <a:ext uri="{FF2B5EF4-FFF2-40B4-BE49-F238E27FC236}">
                <a16:creationId xmlns="" xmlns:a16="http://schemas.microsoft.com/office/drawing/2014/main" id="{58F0401C-4FCB-3A44-824C-AB6180078816}"/>
              </a:ext>
            </a:extLst>
          </p:cNvPr>
          <p:cNvSpPr>
            <a:spLocks noGrp="1"/>
          </p:cNvSpPr>
          <p:nvPr>
            <p:ph type="dt" sz="half" idx="10"/>
          </p:nvPr>
        </p:nvSpPr>
        <p:spPr/>
        <p:txBody>
          <a:bodyPr/>
          <a:lstStyle/>
          <a:p>
            <a:fld id="{2025C5B7-2076-7749-A28E-2BC12550308B}" type="datetime3">
              <a:rPr lang="en-US" smtClean="0"/>
              <a:pPr/>
              <a:t>4 May 2023</a:t>
            </a:fld>
            <a:endParaRPr lang="en-US"/>
          </a:p>
        </p:txBody>
      </p:sp>
      <p:sp>
        <p:nvSpPr>
          <p:cNvPr id="5" name="Slide Number Placeholder 4">
            <a:extLst>
              <a:ext uri="{FF2B5EF4-FFF2-40B4-BE49-F238E27FC236}">
                <a16:creationId xmlns="" xmlns:a16="http://schemas.microsoft.com/office/drawing/2014/main" id="{D044254C-A731-EF46-88E0-CF9F0435082C}"/>
              </a:ext>
            </a:extLst>
          </p:cNvPr>
          <p:cNvSpPr>
            <a:spLocks noGrp="1"/>
          </p:cNvSpPr>
          <p:nvPr>
            <p:ph type="sldNum" sz="quarter" idx="12"/>
          </p:nvPr>
        </p:nvSpPr>
        <p:spPr/>
        <p:txBody>
          <a:bodyPr/>
          <a:lstStyle/>
          <a:p>
            <a:fld id="{8EC08A20-3762-A440-AF36-C76FB8371409}" type="slidenum">
              <a:rPr lang="en-US" smtClean="0"/>
              <a:pPr/>
              <a:t>7</a:t>
            </a:fld>
            <a:endParaRPr lang="en-US"/>
          </a:p>
        </p:txBody>
      </p:sp>
    </p:spTree>
    <p:extLst>
      <p:ext uri="{BB962C8B-B14F-4D97-AF65-F5344CB8AC3E}">
        <p14:creationId xmlns="" xmlns:p14="http://schemas.microsoft.com/office/powerpoint/2010/main" val="3175426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8B0AB0-CDA6-D04D-9229-1964D66CB5E6}"/>
              </a:ext>
            </a:extLst>
          </p:cNvPr>
          <p:cNvSpPr>
            <a:spLocks noGrp="1"/>
          </p:cNvSpPr>
          <p:nvPr>
            <p:ph type="title"/>
          </p:nvPr>
        </p:nvSpPr>
        <p:spPr/>
        <p:txBody>
          <a:bodyPr>
            <a:normAutofit/>
          </a:bodyPr>
          <a:lstStyle/>
          <a:p>
            <a:r>
              <a:rPr lang="en-US" sz="3200" b="1" dirty="0">
                <a:solidFill>
                  <a:schemeClr val="accent2"/>
                </a:solidFill>
              </a:rPr>
              <a:t>Q7)What areas of language are emphasized? What language skills are emphasized? </a:t>
            </a:r>
            <a:r>
              <a:rPr lang="en-US" sz="3200" dirty="0">
                <a:solidFill>
                  <a:schemeClr val="accent2"/>
                </a:solidFill>
              </a:rPr>
              <a:t/>
            </a:r>
            <a:br>
              <a:rPr lang="en-US" sz="3200" dirty="0">
                <a:solidFill>
                  <a:schemeClr val="accent2"/>
                </a:solidFill>
              </a:rPr>
            </a:br>
            <a:endParaRPr lang="en-US" sz="3200" dirty="0">
              <a:solidFill>
                <a:schemeClr val="accent2"/>
              </a:solidFill>
            </a:endParaRPr>
          </a:p>
        </p:txBody>
      </p:sp>
      <p:sp>
        <p:nvSpPr>
          <p:cNvPr id="3" name="Content Placeholder 2">
            <a:extLst>
              <a:ext uri="{FF2B5EF4-FFF2-40B4-BE49-F238E27FC236}">
                <a16:creationId xmlns="" xmlns:a16="http://schemas.microsoft.com/office/drawing/2014/main" id="{3D2F9924-3806-A243-BADF-E33098CBDB68}"/>
              </a:ext>
            </a:extLst>
          </p:cNvPr>
          <p:cNvSpPr>
            <a:spLocks noGrp="1"/>
          </p:cNvSpPr>
          <p:nvPr>
            <p:ph idx="1"/>
          </p:nvPr>
        </p:nvSpPr>
        <p:spPr>
          <a:xfrm>
            <a:off x="1063752" y="1620253"/>
            <a:ext cx="10064496" cy="4551947"/>
          </a:xfrm>
        </p:spPr>
        <p:txBody>
          <a:bodyPr>
            <a:normAutofit/>
          </a:bodyPr>
          <a:lstStyle/>
          <a:p>
            <a:r>
              <a:rPr lang="en-US" sz="2800" dirty="0">
                <a:latin typeface="Times New Roman" panose="02020603050405020304" pitchFamily="18" charset="0"/>
                <a:cs typeface="Times New Roman" panose="02020603050405020304" pitchFamily="18" charset="0"/>
              </a:rPr>
              <a:t>Language functions might be emphasized over forms. </a:t>
            </a:r>
          </a:p>
          <a:p>
            <a:r>
              <a:rPr lang="en-US" sz="2800" dirty="0">
                <a:latin typeface="Times New Roman" panose="02020603050405020304" pitchFamily="18" charset="0"/>
                <a:cs typeface="Times New Roman" panose="02020603050405020304" pitchFamily="18" charset="0"/>
              </a:rPr>
              <a:t>Students work on all four skills from the beginning </a:t>
            </a:r>
          </a:p>
          <a:p>
            <a:pPr algn="just">
              <a:lnSpc>
                <a:spcPct val="160000"/>
              </a:lnSpc>
            </a:pPr>
            <a:endParaRPr lang="en-US" sz="2800" dirty="0">
              <a:latin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 xmlns:a16="http://schemas.microsoft.com/office/drawing/2014/main" id="{44EFF002-B5B8-EE45-930D-707CCDDC922A}"/>
              </a:ext>
            </a:extLst>
          </p:cNvPr>
          <p:cNvSpPr>
            <a:spLocks noGrp="1"/>
          </p:cNvSpPr>
          <p:nvPr>
            <p:ph type="dt" sz="half" idx="10"/>
          </p:nvPr>
        </p:nvSpPr>
        <p:spPr/>
        <p:txBody>
          <a:bodyPr/>
          <a:lstStyle/>
          <a:p>
            <a:fld id="{3C000A8B-0BCC-8940-B0C3-165F9C6BAD75}" type="datetime3">
              <a:rPr lang="en-US" smtClean="0"/>
              <a:pPr/>
              <a:t>4 May 2023</a:t>
            </a:fld>
            <a:endParaRPr lang="en-US"/>
          </a:p>
        </p:txBody>
      </p:sp>
      <p:sp>
        <p:nvSpPr>
          <p:cNvPr id="5" name="Slide Number Placeholder 4">
            <a:extLst>
              <a:ext uri="{FF2B5EF4-FFF2-40B4-BE49-F238E27FC236}">
                <a16:creationId xmlns="" xmlns:a16="http://schemas.microsoft.com/office/drawing/2014/main" id="{B7802614-93ED-964F-AFCF-323808ACD9A3}"/>
              </a:ext>
            </a:extLst>
          </p:cNvPr>
          <p:cNvSpPr>
            <a:spLocks noGrp="1"/>
          </p:cNvSpPr>
          <p:nvPr>
            <p:ph type="sldNum" sz="quarter" idx="12"/>
          </p:nvPr>
        </p:nvSpPr>
        <p:spPr/>
        <p:txBody>
          <a:bodyPr/>
          <a:lstStyle/>
          <a:p>
            <a:fld id="{8EC08A20-3762-A440-AF36-C76FB8371409}" type="slidenum">
              <a:rPr lang="en-US" smtClean="0"/>
              <a:pPr/>
              <a:t>8</a:t>
            </a:fld>
            <a:endParaRPr lang="en-US"/>
          </a:p>
        </p:txBody>
      </p:sp>
    </p:spTree>
    <p:extLst>
      <p:ext uri="{BB962C8B-B14F-4D97-AF65-F5344CB8AC3E}">
        <p14:creationId xmlns="" xmlns:p14="http://schemas.microsoft.com/office/powerpoint/2010/main" val="2857803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9491DC-CB71-D346-86F7-325B34F0648D}"/>
              </a:ext>
            </a:extLst>
          </p:cNvPr>
          <p:cNvSpPr>
            <a:spLocks noGrp="1"/>
          </p:cNvSpPr>
          <p:nvPr>
            <p:ph type="title"/>
          </p:nvPr>
        </p:nvSpPr>
        <p:spPr/>
        <p:txBody>
          <a:bodyPr>
            <a:normAutofit/>
          </a:bodyPr>
          <a:lstStyle/>
          <a:p>
            <a:r>
              <a:rPr lang="en-US" sz="3600" b="1" dirty="0">
                <a:solidFill>
                  <a:schemeClr val="accent2"/>
                </a:solidFill>
              </a:rPr>
              <a:t>Q8) What is the role of the students’ native language? </a:t>
            </a:r>
            <a:r>
              <a:rPr lang="en-US" sz="3600" dirty="0">
                <a:solidFill>
                  <a:schemeClr val="accent2"/>
                </a:solidFill>
              </a:rPr>
              <a:t/>
            </a:r>
            <a:br>
              <a:rPr lang="en-US" sz="3600" dirty="0">
                <a:solidFill>
                  <a:schemeClr val="accent2"/>
                </a:solidFill>
              </a:rPr>
            </a:br>
            <a:endParaRPr lang="en-US" sz="3600" dirty="0">
              <a:solidFill>
                <a:schemeClr val="accent2"/>
              </a:solidFill>
            </a:endParaRPr>
          </a:p>
        </p:txBody>
      </p:sp>
      <p:sp>
        <p:nvSpPr>
          <p:cNvPr id="3" name="Content Placeholder 2">
            <a:extLst>
              <a:ext uri="{FF2B5EF4-FFF2-40B4-BE49-F238E27FC236}">
                <a16:creationId xmlns="" xmlns:a16="http://schemas.microsoft.com/office/drawing/2014/main" id="{9976526B-8B32-A149-B0DD-3C446EA9BAB3}"/>
              </a:ext>
            </a:extLst>
          </p:cNvPr>
          <p:cNvSpPr>
            <a:spLocks noGrp="1"/>
          </p:cNvSpPr>
          <p:nvPr>
            <p:ph idx="1"/>
          </p:nvPr>
        </p:nvSpPr>
        <p:spPr/>
        <p:txBody>
          <a:bodyPr>
            <a:normAutofit/>
          </a:bodyPr>
          <a:lstStyle/>
          <a:p>
            <a:pPr algn="just">
              <a:lnSpc>
                <a:spcPct val="200000"/>
              </a:lnSpc>
            </a:pPr>
            <a:r>
              <a:rPr lang="en-US" sz="3200" dirty="0">
                <a:latin typeface="Times New Roman" panose="02020603050405020304" pitchFamily="18" charset="0"/>
                <a:cs typeface="Times New Roman" panose="02020603050405020304" pitchFamily="18" charset="0"/>
              </a:rPr>
              <a:t>Students’ NL is used when it is necessary.</a:t>
            </a:r>
          </a:p>
          <a:p>
            <a:endParaRPr lang="en-US" dirty="0"/>
          </a:p>
        </p:txBody>
      </p:sp>
      <p:sp>
        <p:nvSpPr>
          <p:cNvPr id="4" name="Date Placeholder 3">
            <a:extLst>
              <a:ext uri="{FF2B5EF4-FFF2-40B4-BE49-F238E27FC236}">
                <a16:creationId xmlns="" xmlns:a16="http://schemas.microsoft.com/office/drawing/2014/main" id="{DA27C3A7-0E81-0346-AF68-1D360CCC1335}"/>
              </a:ext>
            </a:extLst>
          </p:cNvPr>
          <p:cNvSpPr>
            <a:spLocks noGrp="1"/>
          </p:cNvSpPr>
          <p:nvPr>
            <p:ph type="dt" sz="half" idx="10"/>
          </p:nvPr>
        </p:nvSpPr>
        <p:spPr/>
        <p:txBody>
          <a:bodyPr/>
          <a:lstStyle/>
          <a:p>
            <a:fld id="{89C5ADD9-2CF1-9347-8C0F-4217F0D3D7DE}" type="datetime3">
              <a:rPr lang="en-US" smtClean="0"/>
              <a:pPr/>
              <a:t>4 May 2023</a:t>
            </a:fld>
            <a:endParaRPr lang="en-US"/>
          </a:p>
        </p:txBody>
      </p:sp>
      <p:sp>
        <p:nvSpPr>
          <p:cNvPr id="5" name="Slide Number Placeholder 4">
            <a:extLst>
              <a:ext uri="{FF2B5EF4-FFF2-40B4-BE49-F238E27FC236}">
                <a16:creationId xmlns="" xmlns:a16="http://schemas.microsoft.com/office/drawing/2014/main" id="{FA0CA13C-D637-6241-B354-331EC7EDBF71}"/>
              </a:ext>
            </a:extLst>
          </p:cNvPr>
          <p:cNvSpPr>
            <a:spLocks noGrp="1"/>
          </p:cNvSpPr>
          <p:nvPr>
            <p:ph type="sldNum" sz="quarter" idx="12"/>
          </p:nvPr>
        </p:nvSpPr>
        <p:spPr/>
        <p:txBody>
          <a:bodyPr/>
          <a:lstStyle/>
          <a:p>
            <a:fld id="{8EC08A20-3762-A440-AF36-C76FB8371409}" type="slidenum">
              <a:rPr lang="en-US" smtClean="0"/>
              <a:pPr/>
              <a:t>9</a:t>
            </a:fld>
            <a:endParaRPr lang="en-US"/>
          </a:p>
        </p:txBody>
      </p:sp>
    </p:spTree>
    <p:extLst>
      <p:ext uri="{BB962C8B-B14F-4D97-AF65-F5344CB8AC3E}">
        <p14:creationId xmlns="" xmlns:p14="http://schemas.microsoft.com/office/powerpoint/2010/main" val="258502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{24B280D9-4FA9-4040-A1C7-D3C09747E3C6}tf10001070</Template>
  <TotalTime>287</TotalTime>
  <Words>633</Words>
  <Application>Microsoft Macintosh PowerPoint</Application>
  <PresentationFormat>Custom</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Wood Type</vt:lpstr>
      <vt:lpstr>Communicative Language Teaching</vt:lpstr>
      <vt:lpstr>Communicative Language Teaching(CLT) </vt:lpstr>
      <vt:lpstr>Q1)What are the goals of teachers who use CLT?  </vt:lpstr>
      <vt:lpstr>Q2)What is the role of the teacher? What is the role of the students?  </vt:lpstr>
      <vt:lpstr>Q4What is the nature of student–teacher interaction? What is the nature of student–student interaction?  </vt:lpstr>
      <vt:lpstr>Q5)How are the feelings of the students dealt with?  </vt:lpstr>
      <vt:lpstr>Q6) How is the language viewed? How is culture viewed?  </vt:lpstr>
      <vt:lpstr>Q7)What areas of language are emphasized? What language skills are emphasized?  </vt:lpstr>
      <vt:lpstr>Q8) What is the role of the students’ native language?  </vt:lpstr>
      <vt:lpstr>Q9) How is evaluation accomplished?  </vt:lpstr>
      <vt:lpstr>Q10) How does the teacher respond to student errors?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Physical Response </dc:title>
  <dc:creator>Microsoft Office User</dc:creator>
  <cp:lastModifiedBy>Dell</cp:lastModifiedBy>
  <cp:revision>27</cp:revision>
  <dcterms:created xsi:type="dcterms:W3CDTF">2021-03-09T19:50:36Z</dcterms:created>
  <dcterms:modified xsi:type="dcterms:W3CDTF">2023-05-04T20:30:19Z</dcterms:modified>
</cp:coreProperties>
</file>