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4" r:id="rId4"/>
    <p:sldId id="275"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ge1.slideserve.com/3286666/the-method-in-its-context-birth-motivation-l.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229600" cy="5791199"/>
          </a:xfrm>
        </p:spPr>
        <p:txBody>
          <a:bodyPr/>
          <a:lstStyle/>
          <a:p>
            <a:r>
              <a:rPr lang="en-US" dirty="0" smtClean="0"/>
              <a:t>Grammar Translation Method</a:t>
            </a:r>
            <a:endParaRPr lang="en-US" dirty="0"/>
          </a:p>
        </p:txBody>
      </p:sp>
      <p:sp>
        <p:nvSpPr>
          <p:cNvPr id="4" name="Subtitle 3"/>
          <p:cNvSpPr>
            <a:spLocks noGrp="1"/>
          </p:cNvSpPr>
          <p:nvPr>
            <p:ph type="subTitle" idx="1"/>
          </p:nvPr>
        </p:nvSpPr>
        <p:spPr>
          <a:xfrm>
            <a:off x="381000" y="1981200"/>
            <a:ext cx="7391400" cy="4648200"/>
          </a:xfrm>
        </p:spPr>
        <p:txBody>
          <a:bodyPr>
            <a:normAutofit/>
          </a:bodyPr>
          <a:lstStyle/>
          <a:p>
            <a:endParaRPr lang="en-US" dirty="0" smtClean="0"/>
          </a:p>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                      </a:t>
            </a:r>
          </a:p>
          <a:p>
            <a:pPr>
              <a:buNone/>
            </a:pPr>
            <a:endParaRPr lang="en-US" b="1" dirty="0" smtClean="0"/>
          </a:p>
          <a:p>
            <a:pPr>
              <a:buNone/>
            </a:pPr>
            <a:endParaRPr lang="en-US" b="1" dirty="0" smtClean="0"/>
          </a:p>
          <a:p>
            <a:pPr>
              <a:buNone/>
            </a:pPr>
            <a:r>
              <a:rPr lang="en-US" b="1" dirty="0" smtClean="0"/>
              <a:t>                         PRINCIPLES</a:t>
            </a:r>
            <a:endParaRPr lang="en-US" dirty="0" smtClean="0"/>
          </a:p>
          <a:p>
            <a:pPr>
              <a:buNone/>
            </a:pPr>
            <a:r>
              <a:rPr lang="en-US" dirty="0" smtClean="0"/>
              <a: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Literary language is superior to the spoken language. Students study literature and fine arts.</a:t>
            </a:r>
          </a:p>
          <a:p>
            <a:endParaRPr lang="en-US" dirty="0" smtClean="0"/>
          </a:p>
          <a:p>
            <a:r>
              <a:rPr lang="en-US" dirty="0" smtClean="0"/>
              <a:t>Translating each language into each other is an important goal for learners.</a:t>
            </a:r>
          </a:p>
          <a:p>
            <a:endParaRPr lang="en-US" dirty="0" smtClean="0"/>
          </a:p>
          <a:p>
            <a:r>
              <a:rPr lang="en-US" dirty="0" smtClean="0"/>
              <a:t>The authority in the classroom is the teacher.</a:t>
            </a:r>
          </a:p>
          <a:p>
            <a:r>
              <a:rPr lang="en-US" dirty="0" smtClean="0"/>
              <a:t>The ability to communicate with the target language is not among the goals of instruction.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sz="5800" dirty="0" smtClean="0"/>
              <a:t>The primary skills to be improved are</a:t>
            </a:r>
          </a:p>
          <a:p>
            <a:r>
              <a:rPr lang="en-US" sz="5800" i="1" dirty="0" smtClean="0"/>
              <a:t>reading and writing </a:t>
            </a:r>
            <a:endParaRPr lang="en-US" sz="5800" dirty="0" smtClean="0"/>
          </a:p>
          <a:p>
            <a:endParaRPr lang="en-US" sz="5800" dirty="0" smtClean="0"/>
          </a:p>
          <a:p>
            <a:r>
              <a:rPr lang="en-US" sz="5800" dirty="0" smtClean="0"/>
              <a:t>Its focus is on accuracy (grammatical correctness)and not fluency.</a:t>
            </a:r>
          </a:p>
          <a:p>
            <a:pPr>
              <a:buNone/>
            </a:pPr>
            <a:endParaRPr lang="en-US" sz="5800" dirty="0" smtClean="0"/>
          </a:p>
          <a:p>
            <a:r>
              <a:rPr lang="en-US" sz="5800" dirty="0" smtClean="0"/>
              <a:t>Ss should be conscious of the grammatical rule of the target language.</a:t>
            </a:r>
          </a:p>
          <a:p>
            <a:endParaRPr lang="en-US" dirty="0" smtClean="0"/>
          </a:p>
          <a:p>
            <a:r>
              <a:rPr lang="en-US" dirty="0" smtClean="0"/>
              <a:t> </a:t>
            </a:r>
          </a:p>
          <a:p>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1. Translation of a literary passage</a:t>
            </a:r>
            <a:endParaRPr lang="en-US" dirty="0" smtClean="0"/>
          </a:p>
          <a:p>
            <a:pPr>
              <a:buNone/>
            </a:pPr>
            <a:endParaRPr lang="en-US" dirty="0" smtClean="0"/>
          </a:p>
          <a:p>
            <a:r>
              <a:rPr lang="en-US" dirty="0" smtClean="0"/>
              <a:t>Students will be asked to read a literary passage and then translate the target language into their native language</a:t>
            </a:r>
          </a:p>
          <a:p>
            <a:pPr>
              <a:buNone/>
            </a:pPr>
            <a:endParaRPr lang="en-US" dirty="0" smtClean="0"/>
          </a:p>
          <a:p>
            <a:r>
              <a:rPr lang="en-US" dirty="0" smtClean="0"/>
              <a:t>Translation may be written or spoken</a:t>
            </a:r>
          </a:p>
          <a:p>
            <a:pPr>
              <a:buNone/>
            </a:pPr>
            <a:endParaRPr lang="en-US" dirty="0" smtClean="0"/>
          </a:p>
          <a:p>
            <a:r>
              <a:rPr lang="en-US" dirty="0" smtClean="0"/>
              <a:t>Translation made by the students can show that they understand their meaning</a:t>
            </a:r>
          </a:p>
          <a:p>
            <a:pPr>
              <a:buNone/>
            </a:pPr>
            <a:r>
              <a:rPr lang="en-US" dirty="0" smtClean="0"/>
              <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US" b="1" dirty="0" smtClean="0"/>
              <a:t>     2- Reading comprehension questions</a:t>
            </a:r>
            <a:endParaRPr lang="en-US" dirty="0" smtClean="0"/>
          </a:p>
          <a:p>
            <a:endParaRPr lang="en-US" dirty="0" smtClean="0"/>
          </a:p>
          <a:p>
            <a:r>
              <a:rPr lang="en-US" dirty="0" smtClean="0"/>
              <a:t>Students answer these questions in the target language</a:t>
            </a:r>
          </a:p>
          <a:p>
            <a:pPr>
              <a:buNone/>
            </a:pPr>
            <a:endParaRPr lang="en-US" dirty="0" smtClean="0"/>
          </a:p>
          <a:p>
            <a:r>
              <a:rPr lang="en-US" dirty="0" smtClean="0"/>
              <a:t>, Answers to the questions may be:</a:t>
            </a:r>
          </a:p>
          <a:p>
            <a:r>
              <a:rPr lang="en-US" dirty="0" smtClean="0"/>
              <a:t> Contained in the text ,  Related to experience ,inferred</a:t>
            </a:r>
          </a:p>
          <a:p>
            <a:pPr>
              <a:buNone/>
            </a:pPr>
            <a:endParaRPr lang="en-US" dirty="0" smtClean="0"/>
          </a:p>
          <a:p>
            <a:pPr>
              <a:buNone/>
            </a:pPr>
            <a:r>
              <a:rPr lang="en-US" b="1" dirty="0" smtClean="0"/>
              <a:t>3- Antonyms / synonyms</a:t>
            </a:r>
            <a:endParaRPr lang="en-US" dirty="0" smtClean="0"/>
          </a:p>
          <a:p>
            <a:endParaRPr lang="en-US" dirty="0" smtClean="0"/>
          </a:p>
          <a:p>
            <a:r>
              <a:rPr lang="en-US" dirty="0" smtClean="0"/>
              <a:t>Students are asked to find antonyms in the reading passage or, to define a set of words based on their understanding of them as they occur in the reading passage</a:t>
            </a:r>
          </a:p>
          <a:p>
            <a:pPr>
              <a:buNone/>
            </a:pPr>
            <a:endParaRPr lang="en-US" dirty="0" smtClean="0"/>
          </a:p>
          <a:p>
            <a:pPr>
              <a:buNone/>
            </a:pPr>
            <a:endParaRPr lang="en-US" dirty="0" smtClean="0"/>
          </a:p>
          <a:p>
            <a:pPr>
              <a:buNone/>
            </a:pP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dirty="0" smtClean="0"/>
              <a:t>4- Deductive application of rule</a:t>
            </a:r>
            <a:endParaRPr lang="en-US" dirty="0" smtClean="0"/>
          </a:p>
          <a:p>
            <a:pPr>
              <a:buNone/>
            </a:pPr>
            <a:r>
              <a:rPr lang="en-US" dirty="0" smtClean="0"/>
              <a:t> </a:t>
            </a:r>
          </a:p>
          <a:p>
            <a:r>
              <a:rPr lang="en-US" dirty="0" smtClean="0"/>
              <a:t>It is important for students to learn about the forms(grammar rules) of the target language</a:t>
            </a:r>
          </a:p>
          <a:p>
            <a:endParaRPr lang="en-US" dirty="0" smtClean="0"/>
          </a:p>
          <a:p>
            <a:r>
              <a:rPr lang="en-US" dirty="0" smtClean="0"/>
              <a:t>Grammar rules are presented with examples</a:t>
            </a:r>
          </a:p>
          <a:p>
            <a:r>
              <a:rPr lang="en-US" dirty="0" smtClean="0"/>
              <a:t>Students are asked to apply the rules on examples they are given</a:t>
            </a:r>
          </a:p>
          <a:p>
            <a:pPr>
              <a:buNone/>
            </a:pPr>
            <a:r>
              <a:rPr lang="en-US" dirty="0" smtClean="0"/>
              <a:t/>
            </a:r>
            <a:br>
              <a:rPr lang="en-US"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buNone/>
            </a:pPr>
            <a:r>
              <a:rPr lang="en-US" b="1" dirty="0" smtClean="0"/>
              <a:t>5- Fill in the blank</a:t>
            </a:r>
            <a:endParaRPr lang="en-US" dirty="0" smtClean="0"/>
          </a:p>
          <a:p>
            <a:pPr>
              <a:buNone/>
            </a:pPr>
            <a:endParaRPr lang="en-US" dirty="0" smtClean="0"/>
          </a:p>
          <a:p>
            <a:r>
              <a:rPr lang="en-US" dirty="0" smtClean="0"/>
              <a:t>Teacher give students sentences with word missing.</a:t>
            </a:r>
          </a:p>
          <a:p>
            <a:endParaRPr lang="en-US" dirty="0" smtClean="0"/>
          </a:p>
          <a:p>
            <a:r>
              <a:rPr lang="en-US" dirty="0" smtClean="0"/>
              <a:t>Students should fill in the blanks with the new vocabulary or with a particular grammar type</a:t>
            </a:r>
          </a:p>
          <a:p>
            <a:endParaRPr lang="en-US" dirty="0" smtClean="0"/>
          </a:p>
          <a:p>
            <a:pPr>
              <a:buNone/>
            </a:pPr>
            <a:r>
              <a:rPr lang="en-US" b="1" dirty="0" smtClean="0"/>
              <a:t>6- Memorization</a:t>
            </a:r>
            <a:endParaRPr lang="en-US" dirty="0" smtClean="0"/>
          </a:p>
          <a:p>
            <a:endParaRPr lang="en-US" dirty="0" smtClean="0"/>
          </a:p>
          <a:p>
            <a:r>
              <a:rPr lang="en-US" dirty="0" smtClean="0"/>
              <a:t>Students are asked to memorize new words, grammatical rules, and verb conjugation</a:t>
            </a:r>
          </a:p>
          <a:p>
            <a:r>
              <a:rPr lang="en-US" dirty="0" smtClean="0"/>
              <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buNone/>
            </a:pPr>
            <a:r>
              <a:rPr lang="en-US" b="1" dirty="0" smtClean="0"/>
              <a:t>7-   Use the words in sentences</a:t>
            </a:r>
            <a:endParaRPr lang="en-US" dirty="0" smtClean="0"/>
          </a:p>
          <a:p>
            <a:endParaRPr lang="en-US" dirty="0" smtClean="0"/>
          </a:p>
          <a:p>
            <a:r>
              <a:rPr lang="en-US" dirty="0" smtClean="0"/>
              <a:t> Students are asked to make up sentences with the new words they learn in the text</a:t>
            </a:r>
          </a:p>
          <a:p>
            <a:r>
              <a:rPr lang="en-US" dirty="0" smtClean="0"/>
              <a:t>›This technique can show whether students really understand the new words</a:t>
            </a:r>
          </a:p>
          <a:p>
            <a:endParaRPr lang="en-US" dirty="0" smtClean="0"/>
          </a:p>
          <a:p>
            <a:pPr>
              <a:buNone/>
            </a:pPr>
            <a:r>
              <a:rPr lang="en-US" b="1" dirty="0" smtClean="0"/>
              <a:t>  8- Composition</a:t>
            </a:r>
            <a:endParaRPr lang="en-US" dirty="0" smtClean="0"/>
          </a:p>
          <a:p>
            <a:pPr>
              <a:buNone/>
            </a:pPr>
            <a:endParaRPr lang="en-US" dirty="0" smtClean="0"/>
          </a:p>
          <a:p>
            <a:r>
              <a:rPr lang="en-US" dirty="0" smtClean="0"/>
              <a:t>Students are asked to write a composition in the target language</a:t>
            </a:r>
          </a:p>
          <a:p>
            <a:pPr>
              <a:buNone/>
            </a:pPr>
            <a:endParaRPr lang="en-US" dirty="0" smtClean="0"/>
          </a:p>
          <a:p>
            <a:r>
              <a:rPr lang="en-US" dirty="0" smtClean="0"/>
              <a:t>The topic is based on some aspect of the reading passage</a:t>
            </a:r>
          </a:p>
          <a:p>
            <a:r>
              <a:rPr lang="en-US" dirty="0" smtClean="0"/>
              <a:t/>
            </a:r>
            <a:br>
              <a:rPr lang="en-US" dirty="0" smtClean="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b="1" dirty="0" smtClean="0"/>
              <a:t>          Advantages and disadvantages</a:t>
            </a:r>
            <a:endParaRPr lang="en-US" dirty="0" smtClean="0"/>
          </a:p>
          <a:p>
            <a:pPr>
              <a:buNone/>
            </a:pPr>
            <a:r>
              <a:rPr lang="en-US" dirty="0" smtClean="0"/>
              <a:t>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US" dirty="0"/>
          </a:p>
        </p:txBody>
      </p:sp>
      <p:sp>
        <p:nvSpPr>
          <p:cNvPr id="3" name="Content Placeholder 2"/>
          <p:cNvSpPr>
            <a:spLocks noGrp="1"/>
          </p:cNvSpPr>
          <p:nvPr>
            <p:ph idx="1"/>
          </p:nvPr>
        </p:nvSpPr>
        <p:spPr/>
        <p:txBody>
          <a:bodyPr/>
          <a:lstStyle/>
          <a:p>
            <a:r>
              <a:rPr lang="en-US" dirty="0" smtClean="0"/>
              <a:t>An effective way for application of grammar and sentence structure</a:t>
            </a:r>
          </a:p>
          <a:p>
            <a:endParaRPr lang="en-US" dirty="0" smtClean="0"/>
          </a:p>
          <a:p>
            <a:r>
              <a:rPr lang="en-US" dirty="0" smtClean="0"/>
              <a:t>Least stressful for students as they use their native language.</a:t>
            </a:r>
          </a:p>
          <a:p>
            <a:pPr>
              <a:buNone/>
            </a:pP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grammar- translation method of foreign language teaching is one of the most traditional methods.</a:t>
            </a:r>
          </a:p>
          <a:p>
            <a:endParaRPr lang="en-US" dirty="0" smtClean="0"/>
          </a:p>
          <a:p>
            <a:r>
              <a:rPr lang="en-US" dirty="0" smtClean="0"/>
              <a:t>It was originally used to teach :</a:t>
            </a:r>
          </a:p>
          <a:p>
            <a:pPr>
              <a:buNone/>
            </a:pPr>
            <a:r>
              <a:rPr lang="en-US" dirty="0" smtClean="0"/>
              <a:t>The languages (and literatures) such as Latin and Greek.</a:t>
            </a:r>
          </a:p>
          <a:p>
            <a:r>
              <a:rPr lang="en-US" i="1" dirty="0" smtClean="0"/>
              <a:t> </a:t>
            </a:r>
            <a:endParaRPr lang="en-US" dirty="0" smtClean="0"/>
          </a:p>
          <a:p>
            <a:pPr>
              <a:buNone/>
            </a:pPr>
            <a:r>
              <a:rPr lang="en-US" dirty="0" smtClean="0"/>
              <a:t/>
            </a:r>
            <a:br>
              <a:rPr lang="en-US" dirty="0" smtClean="0"/>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DISADVANTEGES </a:t>
            </a:r>
            <a:endParaRPr lang="en-US" dirty="0"/>
          </a:p>
        </p:txBody>
      </p:sp>
      <p:sp>
        <p:nvSpPr>
          <p:cNvPr id="3" name="Content Placeholder 2"/>
          <p:cNvSpPr>
            <a:spLocks noGrp="1"/>
          </p:cNvSpPr>
          <p:nvPr>
            <p:ph idx="1"/>
          </p:nvPr>
        </p:nvSpPr>
        <p:spPr>
          <a:xfrm>
            <a:off x="228600" y="1143000"/>
            <a:ext cx="8305800" cy="5516563"/>
          </a:xfrm>
        </p:spPr>
        <p:txBody>
          <a:bodyPr>
            <a:noAutofit/>
          </a:bodyPr>
          <a:lstStyle/>
          <a:p>
            <a:r>
              <a:rPr lang="en-US" sz="2400" dirty="0" smtClean="0"/>
              <a:t>Wrong idea of what language is.</a:t>
            </a:r>
          </a:p>
          <a:p>
            <a:endParaRPr lang="en-US" sz="2400" dirty="0" smtClean="0"/>
          </a:p>
          <a:p>
            <a:r>
              <a:rPr lang="en-US" sz="2400" dirty="0" smtClean="0"/>
              <a:t>Unnatural method. It starts with the teaching of reading not listening.</a:t>
            </a:r>
          </a:p>
          <a:p>
            <a:endParaRPr lang="en-US" sz="2400" dirty="0" smtClean="0"/>
          </a:p>
          <a:p>
            <a:r>
              <a:rPr lang="en-US" sz="2400" dirty="0" smtClean="0"/>
              <a:t>Speech is neglected as it lays emphasis on reading and writing.</a:t>
            </a:r>
          </a:p>
          <a:p>
            <a:r>
              <a:rPr lang="en-US" sz="2400" dirty="0" smtClean="0"/>
              <a:t>It does not give pattern practice.</a:t>
            </a:r>
          </a:p>
          <a:p>
            <a:endParaRPr lang="en-US" sz="2400" dirty="0" smtClean="0"/>
          </a:p>
          <a:p>
            <a:r>
              <a:rPr lang="en-US" sz="2400" dirty="0" smtClean="0"/>
              <a:t>Less learners’ motivation</a:t>
            </a:r>
          </a:p>
          <a:p>
            <a:pPr>
              <a:buNone/>
            </a:pPr>
            <a:endParaRPr lang="en-US" sz="2400" dirty="0" smtClean="0"/>
          </a:p>
          <a:p>
            <a:r>
              <a:rPr lang="en-US" sz="2400" dirty="0" smtClean="0"/>
              <a:t> Create frustration for learners</a:t>
            </a:r>
          </a:p>
          <a:p>
            <a:pPr>
              <a:buNone/>
            </a:pPr>
            <a:r>
              <a:rPr lang="en-US" sz="2400" dirty="0" smtClean="0"/>
              <a:t/>
            </a:r>
            <a:br>
              <a:rPr lang="en-US" sz="2400" dirty="0" smtClean="0"/>
            </a:b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Grammar – Translation Method. Background. The grammar-translation method of foreign or second language teaching (which owes its name to its making use of translation and grammar study as the main teaching and learning activities) is one of the most traditional methods.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hlinkClick r:id="rId2" tooltip="the method in its context birth motivation"/>
              </a:rPr>
              <a:t>The Method in Its Context: Birth &amp; Motivation</a:t>
            </a:r>
            <a:r>
              <a:rPr lang="en-US" dirty="0" smtClean="0"/>
              <a:t> • This approach emerged in the 15th century, and was historically / originally used in the study and teaching of Greek and Latin in Europe, which were 'dead' languages (and literatures), involving little or no spoken communication or listening comprehension.</a:t>
            </a:r>
          </a:p>
          <a:p>
            <a:r>
              <a:rPr lang="en-US" dirty="0" smtClean="0"/>
              <a:t> • This may account for its heavy bias towards written work to the virtual exclusion of oral production.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r>
              <a:rPr lang="en-US" dirty="0" smtClean="0"/>
              <a:t>To read and translate literary masterpieces and classics.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CHARECTERISTICS</a:t>
            </a:r>
            <a:endParaRPr lang="en-US" dirty="0"/>
          </a:p>
        </p:txBody>
      </p:sp>
      <p:sp>
        <p:nvSpPr>
          <p:cNvPr id="3" name="Content Placeholder 2"/>
          <p:cNvSpPr>
            <a:spLocks noGrp="1"/>
          </p:cNvSpPr>
          <p:nvPr>
            <p:ph idx="1"/>
          </p:nvPr>
        </p:nvSpPr>
        <p:spPr/>
        <p:txBody>
          <a:bodyPr/>
          <a:lstStyle/>
          <a:p>
            <a:pPr>
              <a:buNone/>
            </a:pPr>
            <a:r>
              <a:rPr lang="en-US" dirty="0" smtClean="0"/>
              <a:t>1- A focus on learning the rules of grammar and their application in translation passages from one language into the other</a:t>
            </a:r>
          </a:p>
          <a:p>
            <a:pPr>
              <a:buNone/>
            </a:pPr>
            <a:r>
              <a:rPr lang="en-US" dirty="0" smtClean="0"/>
              <a:t> 2- Vocabulary in the target language is learned through direct translation from the native language. </a:t>
            </a:r>
          </a:p>
          <a:p>
            <a:pPr>
              <a:buNone/>
            </a:pPr>
            <a:r>
              <a:rPr lang="en-US" dirty="0" err="1" smtClean="0"/>
              <a:t>e.G</a:t>
            </a:r>
            <a:r>
              <a:rPr lang="en-US" dirty="0" smtClean="0"/>
              <a:t> the house = la </a:t>
            </a:r>
            <a:r>
              <a:rPr lang="en-US" dirty="0" err="1" smtClean="0"/>
              <a:t>casathe</a:t>
            </a:r>
            <a:r>
              <a:rPr lang="en-US" dirty="0" smtClean="0"/>
              <a:t>  mouse = el </a:t>
            </a:r>
            <a:r>
              <a:rPr lang="en-US" dirty="0" err="1" smtClean="0"/>
              <a:t>ratÓn</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Readings in the target language are translated directly and then discussed in the native language.</a:t>
            </a:r>
          </a:p>
          <a:p>
            <a:endParaRPr lang="en-US" dirty="0" smtClean="0"/>
          </a:p>
          <a:p>
            <a:r>
              <a:rPr lang="en-US" dirty="0" smtClean="0"/>
              <a:t>Grammar is taught with extensive explanations in the native language, and only later applied in the production of sentences through translation from  one language to the other.</a:t>
            </a:r>
          </a:p>
          <a:p>
            <a:r>
              <a:rPr lang="en-US" dirty="0" smtClean="0"/>
              <a:t> </a:t>
            </a:r>
            <a:r>
              <a:rPr lang="en-US" dirty="0" err="1" smtClean="0"/>
              <a:t>e.g</a:t>
            </a:r>
            <a:r>
              <a:rPr lang="en-US" dirty="0" smtClean="0"/>
              <a:t>:</a:t>
            </a:r>
          </a:p>
          <a:p>
            <a:r>
              <a:rPr lang="en-US" i="1" dirty="0" smtClean="0"/>
              <a:t>Do you have my book? = ………………………….</a:t>
            </a:r>
            <a:endParaRPr lang="en-US" dirty="0" smtClean="0"/>
          </a:p>
          <a:p>
            <a:r>
              <a:rPr lang="en-US" i="1" dirty="0" smtClean="0"/>
              <a:t> </a:t>
            </a:r>
            <a:endParaRPr lang="en-US" dirty="0" smtClean="0"/>
          </a:p>
          <a:p>
            <a:r>
              <a:rPr lang="en-US" i="1" dirty="0" smtClean="0"/>
              <a:t>I don’t know where your book is = ………………….</a:t>
            </a:r>
            <a:endParaRPr lang="en-US" dirty="0" smtClean="0"/>
          </a:p>
          <a:p>
            <a:r>
              <a:rPr lang="en-US" i="1" dirty="0" smtClean="0"/>
              <a:t> </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Students will be able to </a:t>
            </a:r>
            <a:r>
              <a:rPr lang="en-US" i="1" dirty="0" smtClean="0"/>
              <a:t>read </a:t>
            </a:r>
            <a:r>
              <a:rPr lang="en-US" dirty="0" smtClean="0"/>
              <a:t> literature written in the target language</a:t>
            </a:r>
          </a:p>
          <a:p>
            <a:endParaRPr lang="en-US" dirty="0" smtClean="0"/>
          </a:p>
          <a:p>
            <a:r>
              <a:rPr lang="en-US" dirty="0" smtClean="0"/>
              <a:t>Students will be able to </a:t>
            </a:r>
            <a:r>
              <a:rPr lang="en-US" i="1" dirty="0" smtClean="0"/>
              <a:t>translate </a:t>
            </a:r>
            <a:r>
              <a:rPr lang="en-US" dirty="0" smtClean="0"/>
              <a:t> from one language to another</a:t>
            </a:r>
          </a:p>
          <a:p>
            <a:endParaRPr lang="en-US" dirty="0" smtClean="0"/>
          </a:p>
          <a:p>
            <a:r>
              <a:rPr lang="en-US" dirty="0" smtClean="0"/>
              <a:t>It helps students to develop </a:t>
            </a:r>
            <a:r>
              <a:rPr lang="en-US" i="1" dirty="0" smtClean="0"/>
              <a:t>reading and writing </a:t>
            </a:r>
            <a:endParaRPr lang="en-US" dirty="0" smtClean="0"/>
          </a:p>
          <a:p>
            <a:r>
              <a:rPr lang="en-US" dirty="0" smtClean="0"/>
              <a:t> skill</a:t>
            </a:r>
          </a:p>
          <a:p>
            <a:pPr>
              <a:buNone/>
            </a:pPr>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To help students read and appreciate foreign language literature</a:t>
            </a:r>
          </a:p>
          <a:p>
            <a:pPr>
              <a:buNone/>
            </a:pPr>
            <a:endParaRPr lang="en-US" dirty="0" smtClean="0"/>
          </a:p>
          <a:p>
            <a:r>
              <a:rPr lang="en-US" dirty="0" smtClean="0"/>
              <a:t>Students can become more familiar with the grammar of their native language</a:t>
            </a:r>
          </a:p>
          <a:p>
            <a:pPr>
              <a:buNone/>
            </a:pPr>
            <a:endParaRPr lang="en-US" dirty="0" smtClean="0"/>
          </a:p>
          <a:p>
            <a:r>
              <a:rPr lang="en-US" dirty="0" smtClean="0"/>
              <a:t>Helpful for mental exercise</a:t>
            </a:r>
          </a:p>
          <a:p>
            <a:pPr>
              <a:buNone/>
            </a:pPr>
            <a:r>
              <a:rPr lang="en-US" dirty="0" smtClean="0"/>
              <a:t/>
            </a:r>
            <a:br>
              <a:rPr lang="en-US" dirty="0" smtClean="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270</Words>
  <Application>Microsoft Office PowerPoint</Application>
  <PresentationFormat>On-screen Show (4:3)</PresentationFormat>
  <Paragraphs>131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Grammar Translation Method</vt:lpstr>
      <vt:lpstr>INTRODUCTION</vt:lpstr>
      <vt:lpstr>Slide 3</vt:lpstr>
      <vt:lpstr>Slide 4</vt:lpstr>
      <vt:lpstr>GOAL</vt:lpstr>
      <vt:lpstr>CHARECTERISTICS</vt:lpstr>
      <vt:lpstr>Slide 7</vt:lpstr>
      <vt:lpstr>objectives</vt:lpstr>
      <vt:lpstr>Slide 9</vt:lpstr>
      <vt:lpstr>Slide 10</vt:lpstr>
      <vt:lpstr>Slide 11</vt:lpstr>
      <vt:lpstr>Slide 12</vt:lpstr>
      <vt:lpstr>TECHNIQUES</vt:lpstr>
      <vt:lpstr>Slide 14</vt:lpstr>
      <vt:lpstr>Slide 15</vt:lpstr>
      <vt:lpstr>Slide 16</vt:lpstr>
      <vt:lpstr>Slide 17</vt:lpstr>
      <vt:lpstr> </vt:lpstr>
      <vt:lpstr>Advantages</vt:lpstr>
      <vt:lpstr>DISADVANTEGES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Translation Method</dc:title>
  <dc:creator>Dell</dc:creator>
  <cp:lastModifiedBy>Dell</cp:lastModifiedBy>
  <cp:revision>58</cp:revision>
  <dcterms:created xsi:type="dcterms:W3CDTF">2006-08-16T00:00:00Z</dcterms:created>
  <dcterms:modified xsi:type="dcterms:W3CDTF">2023-01-26T10:16:21Z</dcterms:modified>
</cp:coreProperties>
</file>