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57" r:id="rId4"/>
    <p:sldId id="258" r:id="rId5"/>
    <p:sldId id="259" r:id="rId6"/>
    <p:sldId id="260" r:id="rId7"/>
    <p:sldId id="261" r:id="rId8"/>
    <p:sldId id="262" r:id="rId9"/>
    <p:sldId id="263" r:id="rId10"/>
    <p:sldId id="264" r:id="rId11"/>
    <p:sldId id="265" r:id="rId12"/>
    <p:sldId id="273" r:id="rId13"/>
    <p:sldId id="274" r:id="rId14"/>
    <p:sldId id="275" r:id="rId15"/>
    <p:sldId id="276" r:id="rId16"/>
    <p:sldId id="277" r:id="rId17"/>
    <p:sldId id="278" r:id="rId18"/>
    <p:sldId id="279" r:id="rId19"/>
    <p:sldId id="280" r:id="rId20"/>
    <p:sldId id="268" r:id="rId21"/>
    <p:sldId id="272" r:id="rId22"/>
    <p:sldId id="269" r:id="rId23"/>
    <p:sldId id="270"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09"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image.slidesharecdn.com/13-semanticssynonymantonymhomonymhyponympolysemeidioms-130409205647-phpapp01/75/13-semantics-synonym-antonym-homonym-hyponym-polyseme-idioms-10-2048.jpg?cb=166583130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image.slidesharecdn.com/13-semanticssynonymantonymhomonymhyponympolysemeidioms-130409205647-phpapp01/75/13-semantics-synonym-antonym-homonym-hyponym-polyseme-idioms-12-2048.jpg?cb=166583130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ello.uos.de/field.php/Semantics/Semantic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What is semantics?</a:t>
            </a:r>
          </a:p>
          <a:p>
            <a:r>
              <a:rPr lang="en-US" dirty="0" smtClean="0"/>
              <a:t> Semantics is the study of meaning in language. It is a wide subject within the general study of language. An understanding of semantics is essential to the study of language acquisition (how language users acquire a sense of meaning, as speakers and writers, listeners and readers). It is also essential to the study of language change (how meanings alter over time).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Semantic Features</a:t>
            </a:r>
          </a:p>
          <a:p>
            <a:pPr>
              <a:buNone/>
            </a:pPr>
            <a:r>
              <a:rPr lang="en-US" dirty="0" smtClean="0"/>
              <a:t>   The components of the conceptual meaning of the noun hamburger must be significantly different from those of the noun boy, thereby preventing one, not being the other, from being used as the subject of the verb </a:t>
            </a:r>
            <a:r>
              <a:rPr lang="en-US" dirty="0" err="1" smtClean="0"/>
              <a:t>ate.The</a:t>
            </a:r>
            <a:r>
              <a:rPr lang="en-US" dirty="0" smtClean="0"/>
              <a:t> kind of noun that can be the subject of the verb ate must denote an entity that is capable of ‘eating’. The noun hamburger does not have this property and the noun boy does.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We can make this observation more generally applicable by trying to determine the crucial element or feature of meaning that any noun must have in order to be used as the subject of the verb </a:t>
            </a:r>
            <a:r>
              <a:rPr lang="en-US" dirty="0" err="1" smtClean="0"/>
              <a:t>ate.Such</a:t>
            </a:r>
            <a:r>
              <a:rPr lang="en-US" dirty="0" smtClean="0"/>
              <a:t> an element may be as general as ‘animate being’.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NTONYMY  </a:t>
            </a:r>
            <a:r>
              <a:rPr lang="en-US" dirty="0" err="1" smtClean="0"/>
              <a:t>Antonymy</a:t>
            </a:r>
            <a:r>
              <a:rPr lang="en-US" dirty="0" smtClean="0"/>
              <a:t> is the state or phenomenon in which the words have the sense relation which involve the opposite of meaning.  The concrete form of </a:t>
            </a:r>
            <a:r>
              <a:rPr lang="en-US" dirty="0" err="1" smtClean="0"/>
              <a:t>antonymy</a:t>
            </a:r>
            <a:r>
              <a:rPr lang="en-US" dirty="0" smtClean="0"/>
              <a:t> is called “antonym” (opposite).  The word pairs of antonym can be divided into several types: a. Implicitly Gradable Pairs (Graded Antonym); b. Complementary Pairs (</a:t>
            </a:r>
            <a:r>
              <a:rPr lang="en-US" dirty="0" err="1" smtClean="0"/>
              <a:t>Complementarity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and c. Relational Pairs (</a:t>
            </a:r>
            <a:r>
              <a:rPr lang="en-US" dirty="0" err="1" smtClean="0"/>
              <a:t>Converseness</a:t>
            </a:r>
            <a:r>
              <a:rPr lang="en-US" dirty="0" smtClean="0"/>
              <a:t>).</a:t>
            </a:r>
          </a:p>
          <a:p>
            <a:r>
              <a:rPr lang="en-US" dirty="0" smtClean="0">
                <a:hlinkClick r:id="rId2" tooltip="(a) Implicitly Gradable Pairs (Graded Antonym) refers to th..."/>
              </a:rPr>
              <a:t>10.</a:t>
            </a:r>
            <a:r>
              <a:rPr lang="en-US" dirty="0" smtClean="0"/>
              <a:t> (a) Implicitly Gradable Pairs (Graded Antonym) refers to the words related to the object they modify. The words themselves do not provide an absolute scale. Examples: big &gt;&lt; small good &gt;&lt; bad Relatively fast &gt;&lt; slow comparable young &gt;&lt; old Thus, when we say that “a fly is bigger than another”, we imply that „big‟ is to be understood in the context of „flies‟. Another fact dealing with this type is that “a small elephant”, for example, is much bigger that “a big mouse”. A big mouse A small elephant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 Another characteristic of certain pairs of gradable antonyms is that one is marked and the other is unmarked.  The unmarked member is the one used in questions of degree.  We ask, ordinarily, “how high is the mountain?” (not “how low is it?”).  We answer, “ten thousand feet high”, but never “ten thousand feet low”, except humorously or ironically or the topic of the conversation is in the particular context.</a:t>
            </a:r>
          </a:p>
          <a:p>
            <a:r>
              <a:rPr lang="en-US" dirty="0" smtClean="0">
                <a:hlinkClick r:id="rId2" tooltip=" Thus, „high‟ is the unmarked member of&#10; „high/low‟, simil..."/>
              </a:rPr>
              <a:t>12.</a:t>
            </a:r>
            <a:r>
              <a:rPr lang="en-US" dirty="0" smtClean="0"/>
              <a:t>  Thus, „high‟ is the unmarked member of „high/low‟, similarly „tall‟ is the unmarked member of „tall/short‟, or „fast‟ is the unmarked member of „fast/slow‟. High Tall Fast unmarked </a:t>
            </a:r>
            <a:r>
              <a:rPr lang="en-US" dirty="0" err="1" smtClean="0"/>
              <a:t>unmarked</a:t>
            </a:r>
            <a:r>
              <a:rPr lang="en-US" dirty="0" smtClean="0"/>
              <a:t> </a:t>
            </a:r>
            <a:r>
              <a:rPr lang="en-US" dirty="0" err="1" smtClean="0"/>
              <a:t>unmarked</a:t>
            </a:r>
            <a:r>
              <a:rPr lang="en-US" dirty="0" smtClean="0"/>
              <a:t> High / Low Tall / Short Fast / Slow marked </a:t>
            </a:r>
            <a:r>
              <a:rPr lang="en-US" dirty="0" err="1" smtClean="0"/>
              <a:t>marked</a:t>
            </a:r>
            <a:r>
              <a:rPr lang="en-US" dirty="0" smtClean="0"/>
              <a:t> </a:t>
            </a:r>
            <a:r>
              <a:rPr lang="en-US" dirty="0" err="1" smtClean="0"/>
              <a:t>marked</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Complementary Pairs (</a:t>
            </a:r>
            <a:r>
              <a:rPr lang="en-US" dirty="0" err="1" smtClean="0"/>
              <a:t>Complemetarity</a:t>
            </a:r>
            <a:r>
              <a:rPr lang="en-US" dirty="0" smtClean="0"/>
              <a:t>) refers to the existence of pairs that the denial of one, implies the assertion of the other. Examples: male &gt;&lt; female alive &gt;&lt; dead Incomparable present &gt;&lt; absent objects awake &gt;&lt; asleep Thus, if one is not male, then one is certainly female; if one is not present, then he/she must be absent, and so 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Related to complementary pairs, sets of terms like colors or numbers where the assertion of one member implies the negation of all the others. Thus, if we have a set of such as: green, yellow, brown, red, blue when we say: “This is green”, for instance, it means that it is not yellow, brown, red, or blue.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Relational Pairs (</a:t>
            </a:r>
            <a:r>
              <a:rPr lang="en-US" dirty="0" err="1" smtClean="0"/>
              <a:t>converseness</a:t>
            </a:r>
            <a:r>
              <a:rPr lang="en-US" dirty="0" smtClean="0"/>
              <a:t>) refers to the pair of words that display symmetry in their meaning. If X gives Y to Z, then Z receives Y from X Relationships between certain semantic features can reveal knowledge about antonyms. Consider: A word that is [+married] is [-single] A word that is [+single] is [-married] These show that any word that bears the semantic property “married”, such as „wife‟, is understood to lack the semantic property “single”; and conversely, any word that bears the semantic property “single”, such as „bachelor‟, will not have the property “married”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Other commonly relational pairs are:  buy &gt;&lt; sell  push &gt;&lt; pull  command &gt;&lt; serve  give &gt;&lt; take  teach &gt;&lt; learn  master &gt;&lt; servant  teacher &gt;&lt; pupil  doctor &gt;&lt; patient, etc. In the context of sentence, occasionally the same verb can be supposed as a relational pair. Example: John married Mary &gt;&lt; Mary married John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 English, there are a number of ways to form antonyms. You can add the prefix {un-}: Examples: likely &gt;&lt; unlikely able &gt;&lt; unable  or you can add {non-}: Examples: entity &gt;&lt; nonentity descript &gt;&lt; nondescript  or you can add {in-}: Examples: tolerant &gt;&lt; intolerant visible &gt;&lt; invisible Other prefixes may also be used to form negative words morphologically, such as {</a:t>
            </a:r>
            <a:r>
              <a:rPr lang="en-US" dirty="0" err="1" smtClean="0"/>
              <a:t>mis</a:t>
            </a:r>
            <a:r>
              <a:rPr lang="en-US" dirty="0" smtClean="0"/>
              <a:t>-} or {</a:t>
            </a:r>
            <a:r>
              <a:rPr lang="en-US" dirty="0" err="1" smtClean="0"/>
              <a:t>dis</a:t>
            </a:r>
            <a:r>
              <a:rPr lang="en-US"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It is important for understanding language in social contexts, as these are likely to affect meaning, and for understanding varieties of English and effects of style. It is thus one of the most fundamental concepts in linguistics. The study of semantics includes the study of how meaning is constructed, interpreted, clarified, obscured, illustrated, simplified, negotiated, contradicted, and paraphrased</a:t>
            </a:r>
            <a:r>
              <a:rPr lang="en-US" smtClean="0"/>
              <a:t>. </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33600"/>
            <a:ext cx="8458200" cy="2362200"/>
          </a:xfrm>
        </p:spPr>
        <p:txBody>
          <a:bodyPr/>
          <a:lstStyle/>
          <a:p>
            <a:r>
              <a:rPr lang="en-US" dirty="0" smtClean="0">
                <a:solidFill>
                  <a:srgbClr val="FF0000"/>
                </a:solidFill>
              </a:rPr>
              <a:t>PROTOTYPE</a:t>
            </a:r>
            <a:endParaRPr lang="en-US"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126163"/>
          </a:xfrm>
        </p:spPr>
        <p:txBody>
          <a:bodyPr>
            <a:normAutofit/>
          </a:bodyPr>
          <a:lstStyle/>
          <a:p>
            <a:endParaRPr lang="en-US" dirty="0" smtClean="0"/>
          </a:p>
          <a:p>
            <a:endParaRPr lang="en-US" dirty="0" smtClean="0"/>
          </a:p>
          <a:p>
            <a:r>
              <a:rPr lang="en-US" dirty="0" smtClean="0"/>
              <a:t>A </a:t>
            </a:r>
            <a:r>
              <a:rPr lang="en-US" b="1" dirty="0" smtClean="0"/>
              <a:t>prototype</a:t>
            </a:r>
            <a:r>
              <a:rPr lang="en-US" dirty="0" smtClean="0"/>
              <a:t> is a cognitive reference point, </a:t>
            </a:r>
            <a:r>
              <a:rPr lang="en-US" dirty="0" err="1" smtClean="0"/>
              <a:t>i.e</a:t>
            </a:r>
            <a:r>
              <a:rPr lang="en-US" dirty="0" smtClean="0"/>
              <a:t> the proto-image of all representatives of the meaning of a word or of a category. Thus, a robin or a sparrow can be regarded as a prototype or a "good example" of the category </a:t>
            </a:r>
            <a:r>
              <a:rPr lang="en-US" i="1" dirty="0" smtClean="0"/>
              <a:t>bird</a:t>
            </a:r>
            <a:r>
              <a:rPr lang="en-US" dirty="0" smtClean="0"/>
              <a:t>, whereas a penguin or an ostrich is a rather "bad example" of this category.</a:t>
            </a:r>
          </a:p>
          <a:p>
            <a:pPr>
              <a:buNone/>
            </a:pP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Accordingly, the members of a category can be graded according to their </a:t>
            </a:r>
            <a:r>
              <a:rPr lang="en-US" b="1" dirty="0" smtClean="0"/>
              <a:t>typicality</a:t>
            </a:r>
            <a:r>
              <a:rPr lang="en-US" dirty="0" smtClean="0"/>
              <a:t>. A "good" example is only rated as such by virtue of its features. Defining a prototype as the bundle of typical features of a category, we can thus imagine </a:t>
            </a:r>
            <a:r>
              <a:rPr lang="en-US" i="1" dirty="0" smtClean="0"/>
              <a:t>birds</a:t>
            </a:r>
            <a:r>
              <a:rPr lang="en-US" dirty="0" smtClean="0"/>
              <a:t> as 'creatures that are covered with feathers, have two wings and two legs, and the majority of which can fly'. Therefore, a penguin is a less "good" bird, as it lacks some of the typical features, such as the ability to fly. Features themselves can also be more or less typical, for example 'twittering' is less typical and specific to birds than 'flying'.</a:t>
            </a:r>
            <a:br>
              <a:rPr lang="en-US" dirty="0" smtClean="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an item shares at least some central features with the category prototype, we consider it as an example of this category. As a consequence, word meanings contain all the properties of cognitive categories: We can distinguish between central and more peripheral meanings of a lexeme, and word meanings are not rigid, but there are often gradual transitions and fuzzy boundaries between them. Thus, prototype </a:t>
            </a:r>
            <a:r>
              <a:rPr lang="en-US" dirty="0" smtClean="0">
                <a:hlinkClick r:id="rId2"/>
              </a:rPr>
              <a:t>semantics</a:t>
            </a:r>
            <a:r>
              <a:rPr lang="en-US" dirty="0" smtClean="0"/>
              <a:t> is a 'more-or-less </a:t>
            </a:r>
            <a:r>
              <a:rPr lang="en-US" dirty="0" smtClean="0">
                <a:hlinkClick r:id="rId2"/>
              </a:rPr>
              <a:t>semantics</a:t>
            </a:r>
            <a:r>
              <a:rPr lang="en-US" dirty="0" smtClean="0"/>
              <a:t>', as opposed to the 'all-or-nothing' approach of structure-oriented feature </a:t>
            </a:r>
            <a:r>
              <a:rPr lang="en-US" dirty="0" smtClean="0">
                <a:hlinkClick r:id="rId2"/>
              </a:rPr>
              <a:t>semantics</a:t>
            </a:r>
            <a:r>
              <a:rPr lang="en-US" dirty="0" smtClean="0"/>
              <a:t>. However, this does not weaken the usefulness of a feature-based classification:</a:t>
            </a:r>
            <a:br>
              <a:rPr lang="en-US" dirty="0" smtClean="0"/>
            </a:br>
            <a:r>
              <a:rPr lang="en-US" dirty="0" smtClean="0"/>
              <a:t>The features belonging to a prototype of a category are the ones that are relevant for categorization.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In semantic analysis, there is always an attempt to focus on what the words conventionally mean, rather than what an individual speaker might want them to mean on a particular occasion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Conceptual meaning</a:t>
            </a:r>
          </a:p>
          <a:p>
            <a:pPr>
              <a:buNone/>
            </a:pPr>
            <a:r>
              <a:rPr lang="en-US" dirty="0" smtClean="0"/>
              <a:t>     Conceptual meaning covers those basic essential components of meaning that are conveyed by the literal use of a word. Some basic components of a word like needle in English might include ‘thin, sharp, steel instrument’. These components would be part of the conceptual meaning of needle.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Conceptual meaning literally meaning is basically using a word or sentence NOT in the way it sounds, but the way the dictionary would describe it.  here is an example  I felt like </a:t>
            </a:r>
            <a:r>
              <a:rPr lang="en-US" dirty="0" err="1" smtClean="0"/>
              <a:t>i</a:t>
            </a:r>
            <a:r>
              <a:rPr lang="en-US" dirty="0" smtClean="0"/>
              <a:t> was walking on water... (implying that you were not walking on water, it just felt that way)  Vs the literal  I was literally walking on water (the device </a:t>
            </a:r>
            <a:r>
              <a:rPr lang="en-US" dirty="0" err="1" smtClean="0"/>
              <a:t>i</a:t>
            </a:r>
            <a:r>
              <a:rPr lang="en-US" dirty="0" smtClean="0"/>
              <a:t> used made me walk on the water)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Associative meaning</a:t>
            </a:r>
          </a:p>
          <a:p>
            <a:pPr>
              <a:buNone/>
            </a:pPr>
            <a:r>
              <a:rPr lang="en-US" dirty="0" smtClean="0"/>
              <a:t>    Different people might have different associations or connotations attached to a word like needle. They might associate it with ‘pain’, or ‘illness’, or ‘blood’, or ‘drugs’, or ‘thread’, or ‘knitting’, or ‘hard to find’ </a:t>
            </a:r>
            <a:r>
              <a:rPr lang="en-US" dirty="0" err="1" smtClean="0"/>
              <a:t>etc.These</a:t>
            </a:r>
            <a:r>
              <a:rPr lang="en-US" dirty="0" smtClean="0"/>
              <a:t> associations may differ from one person to the next, and are not treated as part of the word’s conceptual meaning.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Ways of Looking at Words</a:t>
            </a:r>
            <a:r>
              <a:rPr lang="en-US" dirty="0" smtClean="0"/>
              <a:t/>
            </a:r>
            <a:br>
              <a:rPr lang="en-US" dirty="0" smtClean="0"/>
            </a:br>
            <a:r>
              <a:rPr lang="en-US" dirty="0" smtClean="0"/>
              <a:t>1- Words as ‘containers’ of meaning </a:t>
            </a:r>
          </a:p>
          <a:p>
            <a:pPr>
              <a:buNone/>
            </a:pPr>
            <a:r>
              <a:rPr lang="en-US" dirty="0" smtClean="0"/>
              <a:t>    2-  Semantic Features </a:t>
            </a:r>
          </a:p>
          <a:p>
            <a:pPr>
              <a:buNone/>
            </a:pPr>
            <a:r>
              <a:rPr lang="en-US" dirty="0" smtClean="0"/>
              <a:t>   3- Words as fulfilling ‘roles’ within the situation described by a sentence </a:t>
            </a:r>
          </a:p>
          <a:p>
            <a:pPr>
              <a:buNone/>
            </a:pPr>
            <a:r>
              <a:rPr lang="en-US" dirty="0" smtClean="0"/>
              <a:t> 4- Semantic Roles ‘Relationships’ between words Lexical Relations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Semantic Features .Do you find these sentences odd? Why?</a:t>
            </a:r>
            <a:r>
              <a:rPr lang="en-US" dirty="0" smtClean="0"/>
              <a:t/>
            </a:r>
            <a:br>
              <a:rPr lang="en-US" dirty="0" smtClean="0"/>
            </a:br>
            <a:r>
              <a:rPr lang="en-US" dirty="0" smtClean="0"/>
              <a:t>Read the following sentences.</a:t>
            </a:r>
          </a:p>
          <a:p>
            <a:r>
              <a:rPr lang="en-US" dirty="0" smtClean="0"/>
              <a:t>The hamburger ate the boy.</a:t>
            </a:r>
          </a:p>
          <a:p>
            <a:r>
              <a:rPr lang="en-US" dirty="0" smtClean="0"/>
              <a:t>The table listens to the radio.</a:t>
            </a:r>
          </a:p>
          <a:p>
            <a:r>
              <a:rPr lang="en-US" dirty="0" smtClean="0"/>
              <a:t>The horse is reading the newspaper.</a:t>
            </a:r>
          </a:p>
          <a:p>
            <a:r>
              <a:rPr lang="en-US" dirty="0" smtClean="0"/>
              <a:t>The tree ate the elephant.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Semantic Features </a:t>
            </a:r>
          </a:p>
          <a:p>
            <a:pPr>
              <a:buNone/>
            </a:pPr>
            <a:r>
              <a:rPr lang="en-US" dirty="0" smtClean="0"/>
              <a:t>    We should note that the oddness of the sentences in the previous slide does not derive from their syntactical structure. The hamburger ate the boy. The boy at the hamburger. The first sentence is syntactically good, but semantically odd.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1197</Words>
  <Application>Microsoft Office PowerPoint</Application>
  <PresentationFormat>On-screen Show (4:3)</PresentationFormat>
  <Paragraphs>41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PROTOTYPE</vt:lpstr>
      <vt:lpstr>Slide 22</vt:lpstr>
      <vt:lpstr>Slide 23</vt:lpstr>
      <vt:lpstr>prototype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42</cp:revision>
  <dcterms:created xsi:type="dcterms:W3CDTF">2006-08-16T00:00:00Z</dcterms:created>
  <dcterms:modified xsi:type="dcterms:W3CDTF">2023-02-20T09:32:53Z</dcterms:modified>
</cp:coreProperties>
</file>