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0" r:id="rId1"/>
  </p:sldMasterIdLst>
  <p:sldIdLst>
    <p:sldId id="256" r:id="rId2"/>
    <p:sldId id="257" r:id="rId3"/>
    <p:sldId id="258" r:id="rId4"/>
    <p:sldId id="259" r:id="rId5"/>
    <p:sldId id="260" r:id="rId6"/>
    <p:sldId id="263" r:id="rId7"/>
    <p:sldId id="261" r:id="rId8"/>
    <p:sldId id="262"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50"/>
    <p:restoredTop sz="94669"/>
  </p:normalViewPr>
  <p:slideViewPr>
    <p:cSldViewPr snapToGrid="0" snapToObjects="1">
      <p:cViewPr varScale="1">
        <p:scale>
          <a:sx n="68" d="100"/>
          <a:sy n="68" d="100"/>
        </p:scale>
        <p:origin x="-786"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79C916-EAC2-EA48-BE28-F256DC235582}" type="datetimeFigureOut">
              <a:rPr lang="en-US" smtClean="0"/>
              <a:pPr/>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CC945EAF-0782-A240-B180-D07A6FB80DFF}" type="slidenum">
              <a:rPr lang="en-US" smtClean="0"/>
              <a:pPr/>
              <a:t>‹#›</a:t>
            </a:fld>
            <a:endParaRPr lang="en-US"/>
          </a:p>
        </p:txBody>
      </p:sp>
    </p:spTree>
    <p:extLst>
      <p:ext uri="{BB962C8B-B14F-4D97-AF65-F5344CB8AC3E}">
        <p14:creationId xmlns:p14="http://schemas.microsoft.com/office/powerpoint/2010/main" xmlns="" val="1904752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79C916-EAC2-EA48-BE28-F256DC235582}" type="datetimeFigureOut">
              <a:rPr lang="en-US" smtClean="0"/>
              <a:pPr/>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945EAF-0782-A240-B180-D07A6FB80DFF}" type="slidenum">
              <a:rPr lang="en-US" smtClean="0"/>
              <a:pPr/>
              <a:t>‹#›</a:t>
            </a:fld>
            <a:endParaRPr lang="en-US"/>
          </a:p>
        </p:txBody>
      </p:sp>
    </p:spTree>
    <p:extLst>
      <p:ext uri="{BB962C8B-B14F-4D97-AF65-F5344CB8AC3E}">
        <p14:creationId xmlns:p14="http://schemas.microsoft.com/office/powerpoint/2010/main" xmlns="" val="2509662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79C916-EAC2-EA48-BE28-F256DC235582}" type="datetimeFigureOut">
              <a:rPr lang="en-US" smtClean="0"/>
              <a:pPr/>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945EAF-0782-A240-B180-D07A6FB80DFF}" type="slidenum">
              <a:rPr lang="en-US" smtClean="0"/>
              <a:pPr/>
              <a:t>‹#›</a:t>
            </a:fld>
            <a:endParaRPr lang="en-US"/>
          </a:p>
        </p:txBody>
      </p:sp>
    </p:spTree>
    <p:extLst>
      <p:ext uri="{BB962C8B-B14F-4D97-AF65-F5344CB8AC3E}">
        <p14:creationId xmlns:p14="http://schemas.microsoft.com/office/powerpoint/2010/main" xmlns="" val="3786132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79C916-EAC2-EA48-BE28-F256DC235582}" type="datetimeFigureOut">
              <a:rPr lang="en-US" smtClean="0"/>
              <a:pPr/>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945EAF-0782-A240-B180-D07A6FB80DFF}" type="slidenum">
              <a:rPr lang="en-US" smtClean="0"/>
              <a:pPr/>
              <a:t>‹#›</a:t>
            </a:fld>
            <a:endParaRPr lang="en-US"/>
          </a:p>
        </p:txBody>
      </p:sp>
    </p:spTree>
    <p:extLst>
      <p:ext uri="{BB962C8B-B14F-4D97-AF65-F5344CB8AC3E}">
        <p14:creationId xmlns:p14="http://schemas.microsoft.com/office/powerpoint/2010/main" xmlns="" val="2275288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8579C916-EAC2-EA48-BE28-F256DC235582}" type="datetimeFigureOut">
              <a:rPr lang="en-US" smtClean="0"/>
              <a:pPr/>
              <a:t>5/4/2023</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CC945EAF-0782-A240-B180-D07A6FB80DFF}" type="slidenum">
              <a:rPr lang="en-US" smtClean="0"/>
              <a:pPr/>
              <a:t>‹#›</a:t>
            </a:fld>
            <a:endParaRPr lang="en-US"/>
          </a:p>
        </p:txBody>
      </p:sp>
    </p:spTree>
    <p:extLst>
      <p:ext uri="{BB962C8B-B14F-4D97-AF65-F5344CB8AC3E}">
        <p14:creationId xmlns:p14="http://schemas.microsoft.com/office/powerpoint/2010/main" xmlns="" val="16977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79C916-EAC2-EA48-BE28-F256DC235582}" type="datetimeFigureOut">
              <a:rPr lang="en-US" smtClean="0"/>
              <a:pPr/>
              <a:t>5/4/2023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945EAF-0782-A240-B180-D07A6FB80DFF}" type="slidenum">
              <a:rPr lang="en-US" smtClean="0"/>
              <a:pPr/>
              <a:t>‹#›</a:t>
            </a:fld>
            <a:endParaRPr lang="en-US"/>
          </a:p>
        </p:txBody>
      </p:sp>
    </p:spTree>
    <p:extLst>
      <p:ext uri="{BB962C8B-B14F-4D97-AF65-F5344CB8AC3E}">
        <p14:creationId xmlns:p14="http://schemas.microsoft.com/office/powerpoint/2010/main" xmlns="" val="1641645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79C916-EAC2-EA48-BE28-F256DC235582}" type="datetimeFigureOut">
              <a:rPr lang="en-US" smtClean="0"/>
              <a:pPr/>
              <a:t>5/4/2023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945EAF-0782-A240-B180-D07A6FB80DFF}"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xmlns="" val="2182232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579C916-EAC2-EA48-BE28-F256DC235582}" type="datetimeFigureOut">
              <a:rPr lang="en-US" smtClean="0"/>
              <a:pPr/>
              <a:t>5/4/2023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945EAF-0782-A240-B180-D07A6FB80DFF}" type="slidenum">
              <a:rPr lang="en-US" smtClean="0"/>
              <a:pPr/>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xmlns="" val="904441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79C916-EAC2-EA48-BE28-F256DC235582}" type="datetimeFigureOut">
              <a:rPr lang="en-US" smtClean="0"/>
              <a:pPr/>
              <a:t>5/4/2023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945EAF-0782-A240-B180-D07A6FB80DFF}" type="slidenum">
              <a:rPr lang="en-US" smtClean="0"/>
              <a:pPr/>
              <a:t>‹#›</a:t>
            </a:fld>
            <a:endParaRPr lang="en-US"/>
          </a:p>
        </p:txBody>
      </p:sp>
    </p:spTree>
    <p:extLst>
      <p:ext uri="{BB962C8B-B14F-4D97-AF65-F5344CB8AC3E}">
        <p14:creationId xmlns:p14="http://schemas.microsoft.com/office/powerpoint/2010/main" xmlns="" val="3006495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79C916-EAC2-EA48-BE28-F256DC235582}" type="datetimeFigureOut">
              <a:rPr lang="en-US" smtClean="0"/>
              <a:pPr/>
              <a:t>5/4/2023</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CC945EAF-0782-A240-B180-D07A6FB80DFF}" type="slidenum">
              <a:rPr lang="en-US" smtClean="0"/>
              <a:pPr/>
              <a:t>‹#›</a:t>
            </a:fld>
            <a:endParaRPr lang="en-US"/>
          </a:p>
        </p:txBody>
      </p:sp>
    </p:spTree>
    <p:extLst>
      <p:ext uri="{BB962C8B-B14F-4D97-AF65-F5344CB8AC3E}">
        <p14:creationId xmlns:p14="http://schemas.microsoft.com/office/powerpoint/2010/main" xmlns="" val="1304404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79C916-EAC2-EA48-BE28-F256DC235582}" type="datetimeFigureOut">
              <a:rPr lang="en-US" smtClean="0"/>
              <a:pPr/>
              <a:t>5/4/2023</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CC945EAF-0782-A240-B180-D07A6FB80DFF}" type="slidenum">
              <a:rPr lang="en-US" smtClean="0"/>
              <a:pPr/>
              <a:t>‹#›</a:t>
            </a:fld>
            <a:endParaRPr lang="en-US"/>
          </a:p>
        </p:txBody>
      </p:sp>
    </p:spTree>
    <p:extLst>
      <p:ext uri="{BB962C8B-B14F-4D97-AF65-F5344CB8AC3E}">
        <p14:creationId xmlns:p14="http://schemas.microsoft.com/office/powerpoint/2010/main" xmlns="" val="1787163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579C916-EAC2-EA48-BE28-F256DC235582}" type="datetimeFigureOut">
              <a:rPr lang="en-US" smtClean="0"/>
              <a:pPr/>
              <a:t>5/4/2023</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xmlns="">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CC945EAF-0782-A240-B180-D07A6FB80DFF}" type="slidenum">
              <a:rPr lang="en-US" smtClean="0"/>
              <a:pPr/>
              <a:t>‹#›</a:t>
            </a:fld>
            <a:endParaRPr lang="en-US"/>
          </a:p>
        </p:txBody>
      </p:sp>
    </p:spTree>
    <p:extLst>
      <p:ext uri="{BB962C8B-B14F-4D97-AF65-F5344CB8AC3E}">
        <p14:creationId xmlns:p14="http://schemas.microsoft.com/office/powerpoint/2010/main" xmlns="" val="113446430"/>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xmlns=""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E6A0F1-33B1-E049-97A6-8D850AA3CC22}"/>
              </a:ext>
            </a:extLst>
          </p:cNvPr>
          <p:cNvSpPr>
            <a:spLocks noGrp="1"/>
          </p:cNvSpPr>
          <p:nvPr>
            <p:ph type="ctrTitle"/>
          </p:nvPr>
        </p:nvSpPr>
        <p:spPr>
          <a:xfrm>
            <a:off x="1079696" y="1432223"/>
            <a:ext cx="9966960" cy="3035808"/>
          </a:xfrm>
        </p:spPr>
        <p:txBody>
          <a:bodyPr/>
          <a:lstStyle/>
          <a:p>
            <a:r>
              <a:rPr lang="en-US" sz="7200" dirty="0">
                <a:solidFill>
                  <a:schemeClr val="accent2"/>
                </a:solidFill>
                <a:latin typeface="Times New Roman" panose="02020603050405020304" pitchFamily="18" charset="0"/>
                <a:cs typeface="Times New Roman" panose="02020603050405020304" pitchFamily="18" charset="0"/>
              </a:rPr>
              <a:t>Audio-Lingual Method</a:t>
            </a:r>
          </a:p>
        </p:txBody>
      </p:sp>
    </p:spTree>
    <p:extLst>
      <p:ext uri="{BB962C8B-B14F-4D97-AF65-F5344CB8AC3E}">
        <p14:creationId xmlns:p14="http://schemas.microsoft.com/office/powerpoint/2010/main" xmlns="" val="87200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AA1303-CEEF-984F-B928-40715FD26CED}"/>
              </a:ext>
            </a:extLst>
          </p:cNvPr>
          <p:cNvSpPr>
            <a:spLocks noGrp="1"/>
          </p:cNvSpPr>
          <p:nvPr>
            <p:ph type="title"/>
          </p:nvPr>
        </p:nvSpPr>
        <p:spPr/>
        <p:txBody>
          <a:bodyPr>
            <a:normAutofit/>
          </a:bodyPr>
          <a:lstStyle/>
          <a:p>
            <a:r>
              <a:rPr lang="en-US" sz="3200" b="1" dirty="0">
                <a:solidFill>
                  <a:schemeClr val="accent2"/>
                </a:solidFill>
                <a:latin typeface="Times New Roman" panose="02020603050405020304" pitchFamily="18" charset="0"/>
                <a:cs typeface="Times New Roman" panose="02020603050405020304" pitchFamily="18" charset="0"/>
              </a:rPr>
              <a:t>What areas of language are emphasized? What language skills are emphasized? </a:t>
            </a:r>
            <a:r>
              <a:rPr lang="en-US" sz="3200" dirty="0">
                <a:solidFill>
                  <a:schemeClr val="accent2"/>
                </a:solidFill>
                <a:latin typeface="Times New Roman" panose="02020603050405020304" pitchFamily="18" charset="0"/>
                <a:cs typeface="Times New Roman" panose="02020603050405020304" pitchFamily="18" charset="0"/>
              </a:rPr>
              <a:t/>
            </a:r>
            <a:br>
              <a:rPr lang="en-US" sz="3200" dirty="0">
                <a:solidFill>
                  <a:schemeClr val="accent2"/>
                </a:solidFill>
                <a:latin typeface="Times New Roman" panose="02020603050405020304" pitchFamily="18" charset="0"/>
                <a:cs typeface="Times New Roman" panose="02020603050405020304" pitchFamily="18" charset="0"/>
              </a:rPr>
            </a:br>
            <a:endParaRPr lang="en-US" sz="3200" dirty="0">
              <a:solidFill>
                <a:schemeClr val="accent2"/>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E79A195A-7A2A-F04F-B84D-1A2D41096762}"/>
              </a:ext>
            </a:extLst>
          </p:cNvPr>
          <p:cNvSpPr>
            <a:spLocks noGrp="1"/>
          </p:cNvSpPr>
          <p:nvPr>
            <p:ph idx="1"/>
          </p:nvPr>
        </p:nvSpPr>
        <p:spPr>
          <a:xfrm>
            <a:off x="383458" y="1578077"/>
            <a:ext cx="10744790" cy="4594123"/>
          </a:xfrm>
        </p:spPr>
        <p:txBody>
          <a:bodyPr>
            <a:normAutofit fontScale="92500"/>
          </a:bodyPr>
          <a:lstStyle/>
          <a:p>
            <a:pPr algn="just">
              <a:lnSpc>
                <a:spcPct val="150000"/>
              </a:lnSpc>
            </a:pPr>
            <a:r>
              <a:rPr lang="en-US" sz="2800" dirty="0">
                <a:latin typeface="Times New Roman" panose="02020603050405020304" pitchFamily="18" charset="0"/>
                <a:cs typeface="Times New Roman" panose="02020603050405020304" pitchFamily="18" charset="0"/>
              </a:rPr>
              <a:t>Vocabulary is kept to a minimum while the students are mastering the sound system and grammatical patterns </a:t>
            </a:r>
          </a:p>
          <a:p>
            <a:pPr algn="just">
              <a:lnSpc>
                <a:spcPct val="150000"/>
              </a:lnSpc>
            </a:pPr>
            <a:r>
              <a:rPr lang="en-US" sz="2800" dirty="0">
                <a:latin typeface="Times New Roman" panose="02020603050405020304" pitchFamily="18" charset="0"/>
                <a:cs typeface="Times New Roman" panose="02020603050405020304" pitchFamily="18" charset="0"/>
              </a:rPr>
              <a:t>The natural order of skills presentation is adhered to: listening, speaking, reading, and writing. The oral/aural skills receive most of the attention. What students write they have first been introduced to orally. Pronunciation is taught from the beginning, often by students working in language laboratories on discriminating between members of minimal pairs. </a:t>
            </a:r>
          </a:p>
          <a:p>
            <a:endParaRPr lang="en-US" dirty="0"/>
          </a:p>
        </p:txBody>
      </p:sp>
    </p:spTree>
    <p:extLst>
      <p:ext uri="{BB962C8B-B14F-4D97-AF65-F5344CB8AC3E}">
        <p14:creationId xmlns:p14="http://schemas.microsoft.com/office/powerpoint/2010/main" xmlns="" val="3010147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6E05F7-E0C6-1646-9047-752D40BE8A52}"/>
              </a:ext>
            </a:extLst>
          </p:cNvPr>
          <p:cNvSpPr>
            <a:spLocks noGrp="1"/>
          </p:cNvSpPr>
          <p:nvPr>
            <p:ph type="title"/>
          </p:nvPr>
        </p:nvSpPr>
        <p:spPr/>
        <p:txBody>
          <a:bodyPr>
            <a:normAutofit/>
          </a:bodyPr>
          <a:lstStyle/>
          <a:p>
            <a:r>
              <a:rPr lang="en-US" sz="3200" b="1" dirty="0">
                <a:solidFill>
                  <a:schemeClr val="accent2"/>
                </a:solidFill>
                <a:latin typeface="Times New Roman" panose="02020603050405020304" pitchFamily="18" charset="0"/>
                <a:cs typeface="Times New Roman" panose="02020603050405020304" pitchFamily="18" charset="0"/>
              </a:rPr>
              <a:t>What is the role of the students’ native language? </a:t>
            </a:r>
            <a:r>
              <a:rPr lang="en-US" sz="3200" dirty="0">
                <a:solidFill>
                  <a:schemeClr val="accent2"/>
                </a:solidFill>
                <a:latin typeface="Times New Roman" panose="02020603050405020304" pitchFamily="18" charset="0"/>
                <a:cs typeface="Times New Roman" panose="02020603050405020304" pitchFamily="18" charset="0"/>
              </a:rPr>
              <a:t/>
            </a:r>
            <a:br>
              <a:rPr lang="en-US" sz="3200" dirty="0">
                <a:solidFill>
                  <a:schemeClr val="accent2"/>
                </a:solidFill>
                <a:latin typeface="Times New Roman" panose="02020603050405020304" pitchFamily="18" charset="0"/>
                <a:cs typeface="Times New Roman" panose="02020603050405020304" pitchFamily="18" charset="0"/>
              </a:rPr>
            </a:br>
            <a:endParaRPr lang="en-US" sz="3200" dirty="0">
              <a:solidFill>
                <a:schemeClr val="accent2"/>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B51EAB09-A254-614A-B0DD-7607DAC9E3C8}"/>
              </a:ext>
            </a:extLst>
          </p:cNvPr>
          <p:cNvSpPr>
            <a:spLocks noGrp="1"/>
          </p:cNvSpPr>
          <p:nvPr>
            <p:ph idx="1"/>
          </p:nvPr>
        </p:nvSpPr>
        <p:spPr/>
        <p:txBody>
          <a:bodyPr/>
          <a:lstStyle/>
          <a:p>
            <a:pPr algn="just">
              <a:lnSpc>
                <a:spcPct val="150000"/>
              </a:lnSpc>
            </a:pPr>
            <a:r>
              <a:rPr lang="en-US" b="1" dirty="0"/>
              <a:t> </a:t>
            </a:r>
            <a:r>
              <a:rPr lang="en-US" sz="2800" dirty="0">
                <a:latin typeface="Times New Roman" panose="02020603050405020304" pitchFamily="18" charset="0"/>
                <a:cs typeface="Times New Roman" panose="02020603050405020304" pitchFamily="18" charset="0"/>
              </a:rPr>
              <a:t>The habits of the students’ native language are thought to interfere with the students’ attempts to master the target language. Therefore, the target language is used in the classroom, not the students’ native language. A contrastive analysis between the students’ native language and the target language will reveal where a teacher should expect the most interference. </a:t>
            </a:r>
          </a:p>
          <a:p>
            <a:endParaRPr lang="en-US" dirty="0"/>
          </a:p>
        </p:txBody>
      </p:sp>
    </p:spTree>
    <p:extLst>
      <p:ext uri="{BB962C8B-B14F-4D97-AF65-F5344CB8AC3E}">
        <p14:creationId xmlns:p14="http://schemas.microsoft.com/office/powerpoint/2010/main" xmlns="" val="3985792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7C6B75-23BC-E24C-A67F-3762FAA5199D}"/>
              </a:ext>
            </a:extLst>
          </p:cNvPr>
          <p:cNvSpPr>
            <a:spLocks noGrp="1"/>
          </p:cNvSpPr>
          <p:nvPr>
            <p:ph type="title"/>
          </p:nvPr>
        </p:nvSpPr>
        <p:spPr/>
        <p:txBody>
          <a:bodyPr>
            <a:normAutofit/>
          </a:bodyPr>
          <a:lstStyle/>
          <a:p>
            <a:r>
              <a:rPr lang="en-US" sz="3200" b="1" dirty="0">
                <a:solidFill>
                  <a:schemeClr val="accent2"/>
                </a:solidFill>
                <a:latin typeface="Times New Roman" panose="02020603050405020304" pitchFamily="18" charset="0"/>
                <a:cs typeface="Times New Roman" panose="02020603050405020304" pitchFamily="18" charset="0"/>
              </a:rPr>
              <a:t>How is evaluation accomplished? </a:t>
            </a:r>
            <a:r>
              <a:rPr lang="en-US" sz="3200" dirty="0">
                <a:solidFill>
                  <a:schemeClr val="accent2"/>
                </a:solidFill>
                <a:latin typeface="Times New Roman" panose="02020603050405020304" pitchFamily="18" charset="0"/>
                <a:cs typeface="Times New Roman" panose="02020603050405020304" pitchFamily="18" charset="0"/>
              </a:rPr>
              <a:t/>
            </a:r>
            <a:br>
              <a:rPr lang="en-US" sz="3200" dirty="0">
                <a:solidFill>
                  <a:schemeClr val="accent2"/>
                </a:solidFill>
                <a:latin typeface="Times New Roman" panose="02020603050405020304" pitchFamily="18" charset="0"/>
                <a:cs typeface="Times New Roman" panose="02020603050405020304" pitchFamily="18" charset="0"/>
              </a:rPr>
            </a:br>
            <a:endParaRPr lang="en-US" sz="3200" dirty="0">
              <a:solidFill>
                <a:schemeClr val="accent2"/>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9E70BAB5-D8F2-6141-AF3D-58D677072C37}"/>
              </a:ext>
            </a:extLst>
          </p:cNvPr>
          <p:cNvSpPr>
            <a:spLocks noGrp="1"/>
          </p:cNvSpPr>
          <p:nvPr>
            <p:ph idx="1"/>
          </p:nvPr>
        </p:nvSpPr>
        <p:spPr>
          <a:xfrm>
            <a:off x="1069848" y="1563329"/>
            <a:ext cx="10058400" cy="4608871"/>
          </a:xfrm>
        </p:spPr>
        <p:txBody>
          <a:bodyPr>
            <a:normAutofit/>
          </a:bodyPr>
          <a:lstStyle/>
          <a:p>
            <a:pPr algn="just">
              <a:lnSpc>
                <a:spcPct val="150000"/>
              </a:lnSpc>
            </a:pPr>
            <a:r>
              <a:rPr lang="en-US" sz="2800" dirty="0">
                <a:latin typeface="Times New Roman" panose="02020603050405020304" pitchFamily="18" charset="0"/>
                <a:cs typeface="Times New Roman" panose="02020603050405020304" pitchFamily="18" charset="0"/>
              </a:rPr>
              <a:t>The answer to this question is not obvious because we didn’t actually observe the students in this class taking a formal test. If we had, we would have seen that it was discrete-point in nature, that is, each question on the test would focus on only one point of the language at a time. Students might be asked to distinguish between words in a minimal pair, for example, or to supply an appropriate verb form in a sentence. </a:t>
            </a:r>
          </a:p>
          <a:p>
            <a:endParaRPr lang="en-US" dirty="0"/>
          </a:p>
        </p:txBody>
      </p:sp>
    </p:spTree>
    <p:extLst>
      <p:ext uri="{BB962C8B-B14F-4D97-AF65-F5344CB8AC3E}">
        <p14:creationId xmlns:p14="http://schemas.microsoft.com/office/powerpoint/2010/main" xmlns="" val="3320242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643B7A-7AFC-A24E-8BDA-3C5B628DEB68}"/>
              </a:ext>
            </a:extLst>
          </p:cNvPr>
          <p:cNvSpPr>
            <a:spLocks noGrp="1"/>
          </p:cNvSpPr>
          <p:nvPr>
            <p:ph type="title"/>
          </p:nvPr>
        </p:nvSpPr>
        <p:spPr/>
        <p:txBody>
          <a:bodyPr>
            <a:normAutofit/>
          </a:bodyPr>
          <a:lstStyle/>
          <a:p>
            <a:r>
              <a:rPr lang="en-US" sz="3200" b="1" dirty="0">
                <a:solidFill>
                  <a:schemeClr val="accent2"/>
                </a:solidFill>
                <a:latin typeface="Times New Roman" panose="02020603050405020304" pitchFamily="18" charset="0"/>
                <a:cs typeface="Times New Roman" panose="02020603050405020304" pitchFamily="18" charset="0"/>
              </a:rPr>
              <a:t>How does the teacher respond to student errors? </a:t>
            </a:r>
            <a:r>
              <a:rPr lang="en-US" sz="3200" dirty="0">
                <a:solidFill>
                  <a:schemeClr val="accent2"/>
                </a:solidFill>
                <a:latin typeface="Times New Roman" panose="02020603050405020304" pitchFamily="18" charset="0"/>
                <a:cs typeface="Times New Roman" panose="02020603050405020304" pitchFamily="18" charset="0"/>
              </a:rPr>
              <a:t/>
            </a:r>
            <a:br>
              <a:rPr lang="en-US" sz="3200" dirty="0">
                <a:solidFill>
                  <a:schemeClr val="accent2"/>
                </a:solidFill>
                <a:latin typeface="Times New Roman" panose="02020603050405020304" pitchFamily="18" charset="0"/>
                <a:cs typeface="Times New Roman" panose="02020603050405020304" pitchFamily="18" charset="0"/>
              </a:rPr>
            </a:br>
            <a:endParaRPr lang="en-US" sz="3200" dirty="0">
              <a:solidFill>
                <a:schemeClr val="accent2"/>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57D72210-5D3E-A343-BAA1-0CA91C18B71F}"/>
              </a:ext>
            </a:extLst>
          </p:cNvPr>
          <p:cNvSpPr>
            <a:spLocks noGrp="1"/>
          </p:cNvSpPr>
          <p:nvPr>
            <p:ph idx="1"/>
          </p:nvPr>
        </p:nvSpPr>
        <p:spPr/>
        <p:txBody>
          <a:bodyPr/>
          <a:lstStyle/>
          <a:p>
            <a:pPr algn="just">
              <a:lnSpc>
                <a:spcPct val="150000"/>
              </a:lnSpc>
            </a:pPr>
            <a:r>
              <a:rPr lang="en-US" sz="2800" dirty="0">
                <a:latin typeface="Times New Roman" panose="02020603050405020304" pitchFamily="18" charset="0"/>
                <a:cs typeface="Times New Roman" panose="02020603050405020304" pitchFamily="18" charset="0"/>
              </a:rPr>
              <a:t>Student errors are to be avoided if at all possible, through the teacher’s awareness of where the students will have difficulty, and restriction of what they are taught to say. </a:t>
            </a:r>
          </a:p>
          <a:p>
            <a:endParaRPr lang="en-US" dirty="0"/>
          </a:p>
        </p:txBody>
      </p:sp>
    </p:spTree>
    <p:extLst>
      <p:ext uri="{BB962C8B-B14F-4D97-AF65-F5344CB8AC3E}">
        <p14:creationId xmlns:p14="http://schemas.microsoft.com/office/powerpoint/2010/main" xmlns="" val="696385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917250-BDBE-044E-BACB-2D698AA2E43A}"/>
              </a:ext>
            </a:extLst>
          </p:cNvPr>
          <p:cNvSpPr>
            <a:spLocks noGrp="1"/>
          </p:cNvSpPr>
          <p:nvPr>
            <p:ph type="title"/>
          </p:nvPr>
        </p:nvSpPr>
        <p:spPr/>
        <p:txBody>
          <a:bodyPr/>
          <a:lstStyle/>
          <a:p>
            <a:r>
              <a:rPr lang="en-US" b="1" dirty="0">
                <a:solidFill>
                  <a:schemeClr val="accent2"/>
                </a:solidFill>
                <a:latin typeface="Times New Roman" panose="02020603050405020304" pitchFamily="18" charset="0"/>
                <a:cs typeface="Times New Roman" panose="02020603050405020304" pitchFamily="18" charset="0"/>
              </a:rPr>
              <a:t>the Techniques </a:t>
            </a:r>
            <a:r>
              <a:rPr lang="en-US" dirty="0">
                <a:solidFill>
                  <a:schemeClr val="accent2"/>
                </a:solidFill>
                <a:latin typeface="Times New Roman" panose="02020603050405020304" pitchFamily="18" charset="0"/>
                <a:cs typeface="Times New Roman" panose="02020603050405020304" pitchFamily="18" charset="0"/>
              </a:rPr>
              <a:t/>
            </a:r>
            <a:br>
              <a:rPr lang="en-US" dirty="0">
                <a:solidFill>
                  <a:schemeClr val="accent2"/>
                </a:solidFill>
                <a:latin typeface="Times New Roman" panose="02020603050405020304" pitchFamily="18" charset="0"/>
                <a:cs typeface="Times New Roman" panose="02020603050405020304" pitchFamily="18" charset="0"/>
              </a:rPr>
            </a:br>
            <a:endParaRPr lang="en-US" dirty="0">
              <a:solidFill>
                <a:schemeClr val="accent2"/>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1266F0FC-02D2-2B4E-9D8D-2E1B2A6508BD}"/>
              </a:ext>
            </a:extLst>
          </p:cNvPr>
          <p:cNvSpPr>
            <a:spLocks noGrp="1"/>
          </p:cNvSpPr>
          <p:nvPr>
            <p:ph idx="1"/>
          </p:nvPr>
        </p:nvSpPr>
        <p:spPr>
          <a:xfrm>
            <a:off x="819469" y="1887793"/>
            <a:ext cx="10553061" cy="4830097"/>
          </a:xfrm>
        </p:spPr>
        <p:txBody>
          <a:bodyPr>
            <a:normAutofit fontScale="40000" lnSpcReduction="20000"/>
          </a:bodyPr>
          <a:lstStyle/>
          <a:p>
            <a:pPr algn="just">
              <a:lnSpc>
                <a:spcPct val="170000"/>
              </a:lnSpc>
            </a:pPr>
            <a:r>
              <a:rPr lang="en-US" sz="5800" b="1" dirty="0">
                <a:latin typeface="Times New Roman" panose="02020603050405020304" pitchFamily="18" charset="0"/>
                <a:cs typeface="Times New Roman" panose="02020603050405020304" pitchFamily="18" charset="0"/>
              </a:rPr>
              <a:t>Dialogue Memorization </a:t>
            </a:r>
            <a:endParaRPr lang="en-US" sz="5800" dirty="0">
              <a:latin typeface="Times New Roman" panose="02020603050405020304" pitchFamily="18" charset="0"/>
              <a:cs typeface="Times New Roman" panose="02020603050405020304" pitchFamily="18" charset="0"/>
            </a:endParaRPr>
          </a:p>
          <a:p>
            <a:pPr algn="just">
              <a:lnSpc>
                <a:spcPct val="170000"/>
              </a:lnSpc>
            </a:pPr>
            <a:r>
              <a:rPr lang="en-US" sz="5800" b="1" dirty="0">
                <a:latin typeface="Times New Roman" panose="02020603050405020304" pitchFamily="18" charset="0"/>
                <a:cs typeface="Times New Roman" panose="02020603050405020304" pitchFamily="18" charset="0"/>
              </a:rPr>
              <a:t>• Backward Build-up (Expansion) Drill </a:t>
            </a:r>
            <a:endParaRPr lang="en-US" sz="5800" dirty="0">
              <a:latin typeface="Times New Roman" panose="02020603050405020304" pitchFamily="18" charset="0"/>
              <a:cs typeface="Times New Roman" panose="02020603050405020304" pitchFamily="18" charset="0"/>
            </a:endParaRPr>
          </a:p>
          <a:p>
            <a:pPr algn="just">
              <a:lnSpc>
                <a:spcPct val="170000"/>
              </a:lnSpc>
            </a:pPr>
            <a:r>
              <a:rPr lang="en-US" sz="5800" b="1" dirty="0">
                <a:latin typeface="Times New Roman" panose="02020603050405020304" pitchFamily="18" charset="0"/>
                <a:cs typeface="Times New Roman" panose="02020603050405020304" pitchFamily="18" charset="0"/>
              </a:rPr>
              <a:t>Repetition Drill </a:t>
            </a:r>
            <a:endParaRPr lang="en-US" sz="5800" dirty="0">
              <a:latin typeface="Times New Roman" panose="02020603050405020304" pitchFamily="18" charset="0"/>
              <a:cs typeface="Times New Roman" panose="02020603050405020304" pitchFamily="18" charset="0"/>
            </a:endParaRPr>
          </a:p>
          <a:p>
            <a:pPr algn="just">
              <a:lnSpc>
                <a:spcPct val="170000"/>
              </a:lnSpc>
            </a:pPr>
            <a:r>
              <a:rPr lang="en-US" sz="5800" b="1" dirty="0">
                <a:latin typeface="Times New Roman" panose="02020603050405020304" pitchFamily="18" charset="0"/>
                <a:cs typeface="Times New Roman" panose="02020603050405020304" pitchFamily="18" charset="0"/>
              </a:rPr>
              <a:t>Chain Drill </a:t>
            </a:r>
            <a:endParaRPr lang="en-US" sz="5800" dirty="0">
              <a:latin typeface="Times New Roman" panose="02020603050405020304" pitchFamily="18" charset="0"/>
              <a:cs typeface="Times New Roman" panose="02020603050405020304" pitchFamily="18" charset="0"/>
            </a:endParaRPr>
          </a:p>
          <a:p>
            <a:pPr algn="just">
              <a:lnSpc>
                <a:spcPct val="170000"/>
              </a:lnSpc>
            </a:pPr>
            <a:r>
              <a:rPr lang="en-US" sz="5800" b="1" dirty="0">
                <a:latin typeface="Times New Roman" panose="02020603050405020304" pitchFamily="18" charset="0"/>
                <a:cs typeface="Times New Roman" panose="02020603050405020304" pitchFamily="18" charset="0"/>
              </a:rPr>
              <a:t>• Single-slot Substitution Drill </a:t>
            </a:r>
            <a:endParaRPr lang="en-US" sz="5800" dirty="0">
              <a:latin typeface="Times New Roman" panose="02020603050405020304" pitchFamily="18" charset="0"/>
              <a:cs typeface="Times New Roman" panose="02020603050405020304" pitchFamily="18" charset="0"/>
            </a:endParaRPr>
          </a:p>
          <a:p>
            <a:pPr algn="just">
              <a:lnSpc>
                <a:spcPct val="170000"/>
              </a:lnSpc>
            </a:pPr>
            <a:r>
              <a:rPr lang="en-US" sz="5800" b="1" dirty="0">
                <a:latin typeface="Times New Roman" panose="02020603050405020304" pitchFamily="18" charset="0"/>
                <a:cs typeface="Times New Roman" panose="02020603050405020304" pitchFamily="18" charset="0"/>
              </a:rPr>
              <a:t>• Multiple-slot Substitution Drill </a:t>
            </a:r>
            <a:endParaRPr lang="en-US" sz="5800" dirty="0">
              <a:latin typeface="Times New Roman" panose="02020603050405020304" pitchFamily="18" charset="0"/>
              <a:cs typeface="Times New Roman" panose="02020603050405020304" pitchFamily="18" charset="0"/>
            </a:endParaRPr>
          </a:p>
          <a:p>
            <a:pPr algn="just">
              <a:lnSpc>
                <a:spcPct val="170000"/>
              </a:lnSpc>
            </a:pPr>
            <a:r>
              <a:rPr lang="en-US" sz="3800" b="1" dirty="0">
                <a:latin typeface="Times New Roman" panose="02020603050405020304" pitchFamily="18" charset="0"/>
                <a:cs typeface="Times New Roman" panose="02020603050405020304" pitchFamily="18" charset="0"/>
              </a:rPr>
              <a:t> </a:t>
            </a:r>
            <a:endParaRPr lang="en-US" sz="38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xmlns="" val="6194476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BCF163-2432-9342-BCDD-7B58880D83CD}"/>
              </a:ext>
            </a:extLst>
          </p:cNvPr>
          <p:cNvSpPr>
            <a:spLocks noGrp="1"/>
          </p:cNvSpPr>
          <p:nvPr>
            <p:ph type="title"/>
          </p:nvPr>
        </p:nvSpPr>
        <p:spPr/>
        <p:txBody>
          <a:bodyPr/>
          <a:lstStyle/>
          <a:p>
            <a:r>
              <a:rPr lang="en-US" b="1" dirty="0">
                <a:solidFill>
                  <a:schemeClr val="accent2"/>
                </a:solidFill>
                <a:latin typeface="Times New Roman" panose="02020603050405020304" pitchFamily="18" charset="0"/>
                <a:cs typeface="Times New Roman" panose="02020603050405020304" pitchFamily="18" charset="0"/>
              </a:rPr>
              <a:t>the Techniques</a:t>
            </a:r>
            <a:endParaRPr lang="en-US" dirty="0"/>
          </a:p>
        </p:txBody>
      </p:sp>
      <p:sp>
        <p:nvSpPr>
          <p:cNvPr id="3" name="Content Placeholder 2">
            <a:extLst>
              <a:ext uri="{FF2B5EF4-FFF2-40B4-BE49-F238E27FC236}">
                <a16:creationId xmlns:a16="http://schemas.microsoft.com/office/drawing/2014/main" xmlns="" id="{900C7BDC-68BD-2145-8A56-A0D57C4DA86D}"/>
              </a:ext>
            </a:extLst>
          </p:cNvPr>
          <p:cNvSpPr>
            <a:spLocks noGrp="1"/>
          </p:cNvSpPr>
          <p:nvPr>
            <p:ph idx="1"/>
          </p:nvPr>
        </p:nvSpPr>
        <p:spPr/>
        <p:txBody>
          <a:bodyPr/>
          <a:lstStyle/>
          <a:p>
            <a:pPr algn="just">
              <a:lnSpc>
                <a:spcPct val="150000"/>
              </a:lnSpc>
            </a:pPr>
            <a:r>
              <a:rPr lang="en-US" sz="2800" b="1" dirty="0">
                <a:latin typeface="Times New Roman" panose="02020603050405020304" pitchFamily="18" charset="0"/>
                <a:cs typeface="Times New Roman" panose="02020603050405020304" pitchFamily="18" charset="0"/>
              </a:rPr>
              <a:t>Transformation Drill </a:t>
            </a:r>
            <a:endParaRPr lang="en-US" sz="2800" dirty="0">
              <a:latin typeface="Times New Roman" panose="02020603050405020304" pitchFamily="18" charset="0"/>
              <a:cs typeface="Times New Roman" panose="02020603050405020304" pitchFamily="18" charset="0"/>
            </a:endParaRPr>
          </a:p>
          <a:p>
            <a:pPr algn="just">
              <a:lnSpc>
                <a:spcPct val="150000"/>
              </a:lnSpc>
            </a:pPr>
            <a:r>
              <a:rPr lang="en-US" sz="2800" b="1" dirty="0">
                <a:latin typeface="Times New Roman" panose="02020603050405020304" pitchFamily="18" charset="0"/>
                <a:cs typeface="Times New Roman" panose="02020603050405020304" pitchFamily="18" charset="0"/>
              </a:rPr>
              <a:t>• Question-and-answer Drill </a:t>
            </a:r>
            <a:endParaRPr lang="en-US" sz="2800" dirty="0">
              <a:latin typeface="Times New Roman" panose="02020603050405020304" pitchFamily="18" charset="0"/>
              <a:cs typeface="Times New Roman" panose="02020603050405020304" pitchFamily="18" charset="0"/>
            </a:endParaRPr>
          </a:p>
          <a:p>
            <a:pPr algn="just">
              <a:lnSpc>
                <a:spcPct val="150000"/>
              </a:lnSpc>
            </a:pPr>
            <a:r>
              <a:rPr lang="en-US" sz="2800" b="1" dirty="0">
                <a:latin typeface="Times New Roman" panose="02020603050405020304" pitchFamily="18" charset="0"/>
                <a:cs typeface="Times New Roman" panose="02020603050405020304" pitchFamily="18" charset="0"/>
              </a:rPr>
              <a:t>• Use of Minimal Pairs</a:t>
            </a:r>
          </a:p>
          <a:p>
            <a:pPr algn="just">
              <a:lnSpc>
                <a:spcPct val="150000"/>
              </a:lnSpc>
            </a:pPr>
            <a:r>
              <a:rPr lang="en-US" sz="2800" b="1" dirty="0">
                <a:latin typeface="Times New Roman" panose="02020603050405020304" pitchFamily="18" charset="0"/>
                <a:cs typeface="Times New Roman" panose="02020603050405020304" pitchFamily="18" charset="0"/>
              </a:rPr>
              <a:t>• Grammar Game </a:t>
            </a:r>
            <a:endParaRPr lang="en-US" sz="28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xmlns="" val="2763317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78C60F-A1DC-4B46-A7F9-5055340E39C3}"/>
              </a:ext>
            </a:extLst>
          </p:cNvPr>
          <p:cNvSpPr>
            <a:spLocks noGrp="1"/>
          </p:cNvSpPr>
          <p:nvPr>
            <p:ph type="title"/>
          </p:nvPr>
        </p:nvSpPr>
        <p:spPr/>
        <p:txBody>
          <a:bodyPr>
            <a:normAutofit/>
          </a:bodyPr>
          <a:lstStyle/>
          <a:p>
            <a:r>
              <a:rPr lang="en-US" sz="3200" b="1" dirty="0">
                <a:solidFill>
                  <a:schemeClr val="accent2"/>
                </a:solidFill>
                <a:latin typeface="Times New Roman" panose="02020603050405020304" pitchFamily="18" charset="0"/>
                <a:cs typeface="Times New Roman" panose="02020603050405020304" pitchFamily="18" charset="0"/>
              </a:rPr>
              <a:t>History of ALM</a:t>
            </a:r>
          </a:p>
        </p:txBody>
      </p:sp>
      <p:sp>
        <p:nvSpPr>
          <p:cNvPr id="3" name="Content Placeholder 2">
            <a:extLst>
              <a:ext uri="{FF2B5EF4-FFF2-40B4-BE49-F238E27FC236}">
                <a16:creationId xmlns:a16="http://schemas.microsoft.com/office/drawing/2014/main" xmlns="" id="{22ED448A-8F51-7A4F-A985-971F72785551}"/>
              </a:ext>
            </a:extLst>
          </p:cNvPr>
          <p:cNvSpPr>
            <a:spLocks noGrp="1"/>
          </p:cNvSpPr>
          <p:nvPr>
            <p:ph idx="1"/>
          </p:nvPr>
        </p:nvSpPr>
        <p:spPr>
          <a:xfrm>
            <a:off x="781665" y="1651819"/>
            <a:ext cx="10346583" cy="4837471"/>
          </a:xfrm>
        </p:spPr>
        <p:txBody>
          <a:bodyPr>
            <a:normAutofit/>
          </a:bodyPr>
          <a:lstStyle/>
          <a:p>
            <a:pPr algn="just">
              <a:lnSpc>
                <a:spcPct val="150000"/>
              </a:lnSpc>
            </a:pPr>
            <a:r>
              <a:rPr lang="en-US" sz="2800" dirty="0">
                <a:latin typeface="Times New Roman" panose="02020603050405020304" pitchFamily="18" charset="0"/>
                <a:cs typeface="Times New Roman" panose="02020603050405020304" pitchFamily="18" charset="0"/>
              </a:rPr>
              <a:t>The Audio-Lingual method of teaching  had its origins during World War II when it became known as the Army Method. armies needed to become orally proficient in the languages of their allies and enemies as quickly as possible.  </a:t>
            </a:r>
          </a:p>
          <a:p>
            <a:pPr algn="just">
              <a:lnSpc>
                <a:spcPct val="150000"/>
              </a:lnSpc>
            </a:pPr>
            <a:r>
              <a:rPr lang="en-US" sz="2800" dirty="0">
                <a:latin typeface="Times New Roman" panose="02020603050405020304" pitchFamily="18" charset="0"/>
                <a:cs typeface="Times New Roman" panose="02020603050405020304" pitchFamily="18" charset="0"/>
              </a:rPr>
              <a:t>It is also called the Aural/oral approach. It is based on the structural view of language and the behaviorist theory of language learning.</a:t>
            </a:r>
          </a:p>
        </p:txBody>
      </p:sp>
    </p:spTree>
    <p:extLst>
      <p:ext uri="{BB962C8B-B14F-4D97-AF65-F5344CB8AC3E}">
        <p14:creationId xmlns:p14="http://schemas.microsoft.com/office/powerpoint/2010/main" xmlns="" val="2296834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25BF7E-C4AD-7B4C-9597-53305FC10C54}"/>
              </a:ext>
            </a:extLst>
          </p:cNvPr>
          <p:cNvSpPr>
            <a:spLocks noGrp="1"/>
          </p:cNvSpPr>
          <p:nvPr>
            <p:ph type="title"/>
          </p:nvPr>
        </p:nvSpPr>
        <p:spPr/>
        <p:txBody>
          <a:bodyPr>
            <a:normAutofit fontScale="90000"/>
          </a:bodyPr>
          <a:lstStyle/>
          <a:p>
            <a:r>
              <a:rPr lang="en-US" sz="3600" b="1" dirty="0">
                <a:solidFill>
                  <a:schemeClr val="accent2"/>
                </a:solidFill>
                <a:latin typeface="Times New Roman" panose="02020603050405020304" pitchFamily="18" charset="0"/>
                <a:cs typeface="Times New Roman" panose="02020603050405020304" pitchFamily="18" charset="0"/>
              </a:rPr>
              <a:t>What are the goals of teachers who use the Audio-Lingual Method? </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BDC4CB58-473F-3841-8327-D83B9D0789E6}"/>
              </a:ext>
            </a:extLst>
          </p:cNvPr>
          <p:cNvSpPr>
            <a:spLocks noGrp="1"/>
          </p:cNvSpPr>
          <p:nvPr>
            <p:ph idx="1"/>
          </p:nvPr>
        </p:nvSpPr>
        <p:spPr>
          <a:xfrm>
            <a:off x="1069847" y="2121408"/>
            <a:ext cx="10699365" cy="4251960"/>
          </a:xfrm>
        </p:spPr>
        <p:txBody>
          <a:bodyPr/>
          <a:lstStyle/>
          <a:p>
            <a:pPr algn="just">
              <a:lnSpc>
                <a:spcPct val="150000"/>
              </a:lnSpc>
            </a:pPr>
            <a:r>
              <a:rPr lang="en-US" sz="2800" dirty="0">
                <a:latin typeface="Times New Roman" panose="02020603050405020304" pitchFamily="18" charset="0"/>
                <a:cs typeface="Times New Roman" panose="02020603050405020304" pitchFamily="18" charset="0"/>
              </a:rPr>
              <a:t>Teachers want their students to be able to use the target language communicatively. In order to do this, they believe students need to overlearn the target language, to learn to use it automatically without stopping to think. </a:t>
            </a:r>
          </a:p>
          <a:p>
            <a:pPr algn="just">
              <a:lnSpc>
                <a:spcPct val="150000"/>
              </a:lnSpc>
            </a:pPr>
            <a:r>
              <a:rPr lang="en-US" sz="2800" dirty="0">
                <a:latin typeface="Times New Roman" panose="02020603050405020304" pitchFamily="18" charset="0"/>
                <a:cs typeface="Times New Roman" panose="02020603050405020304" pitchFamily="18" charset="0"/>
              </a:rPr>
              <a:t>Their students achieve this by forming new habits in the target language and overcoming the old habits of their native language. </a:t>
            </a:r>
          </a:p>
          <a:p>
            <a:endParaRPr lang="en-US" dirty="0"/>
          </a:p>
        </p:txBody>
      </p:sp>
    </p:spTree>
    <p:extLst>
      <p:ext uri="{BB962C8B-B14F-4D97-AF65-F5344CB8AC3E}">
        <p14:creationId xmlns:p14="http://schemas.microsoft.com/office/powerpoint/2010/main" xmlns="" val="572059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665BD6-CB35-FD4A-ACC5-40E211571D38}"/>
              </a:ext>
            </a:extLst>
          </p:cNvPr>
          <p:cNvSpPr>
            <a:spLocks noGrp="1"/>
          </p:cNvSpPr>
          <p:nvPr>
            <p:ph type="title"/>
          </p:nvPr>
        </p:nvSpPr>
        <p:spPr/>
        <p:txBody>
          <a:bodyPr>
            <a:normAutofit fontScale="90000"/>
          </a:bodyPr>
          <a:lstStyle/>
          <a:p>
            <a:r>
              <a:rPr lang="en-US" sz="3600" b="1" dirty="0">
                <a:solidFill>
                  <a:schemeClr val="accent2"/>
                </a:solidFill>
                <a:latin typeface="Times New Roman" panose="02020603050405020304" pitchFamily="18" charset="0"/>
                <a:cs typeface="Times New Roman" panose="02020603050405020304" pitchFamily="18" charset="0"/>
              </a:rPr>
              <a:t>What is the role of the teacher? What is the role of the students? </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3A07BDD1-D84E-1745-9F51-48172E6237A5}"/>
              </a:ext>
            </a:extLst>
          </p:cNvPr>
          <p:cNvSpPr>
            <a:spLocks noGrp="1"/>
          </p:cNvSpPr>
          <p:nvPr>
            <p:ph idx="1"/>
          </p:nvPr>
        </p:nvSpPr>
        <p:spPr>
          <a:xfrm>
            <a:off x="1063752" y="1592826"/>
            <a:ext cx="10449822" cy="4883781"/>
          </a:xfrm>
        </p:spPr>
        <p:txBody>
          <a:bodyPr>
            <a:normAutofit/>
          </a:bodyPr>
          <a:lstStyle/>
          <a:p>
            <a:pPr algn="just">
              <a:lnSpc>
                <a:spcPct val="150000"/>
              </a:lnSpc>
            </a:pPr>
            <a:r>
              <a:rPr lang="en-US" sz="2800" dirty="0">
                <a:latin typeface="Times New Roman" panose="02020603050405020304" pitchFamily="18" charset="0"/>
                <a:cs typeface="Times New Roman" panose="02020603050405020304" pitchFamily="18" charset="0"/>
              </a:rPr>
              <a:t>The teacher is like an orchestra leader, directing and controlling the language behavior of her students. She is also responsible for providing her students with a good model for imitation. </a:t>
            </a:r>
          </a:p>
          <a:p>
            <a:pPr algn="just">
              <a:lnSpc>
                <a:spcPct val="150000"/>
              </a:lnSpc>
            </a:pPr>
            <a:r>
              <a:rPr lang="en-US" sz="2800" dirty="0">
                <a:latin typeface="Times New Roman" panose="02020603050405020304" pitchFamily="18" charset="0"/>
                <a:cs typeface="Times New Roman" panose="02020603050405020304" pitchFamily="18" charset="0"/>
              </a:rPr>
              <a:t>Students are imitators of the teacher’s model or the tapes she supplies of model speakers. They follow the teacher’s directions and respond as accurately and as rapidly as possible. </a:t>
            </a:r>
          </a:p>
          <a:p>
            <a:endParaRPr lang="en-US" dirty="0"/>
          </a:p>
        </p:txBody>
      </p:sp>
    </p:spTree>
    <p:extLst>
      <p:ext uri="{BB962C8B-B14F-4D97-AF65-F5344CB8AC3E}">
        <p14:creationId xmlns:p14="http://schemas.microsoft.com/office/powerpoint/2010/main" xmlns="" val="1888176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251DD4-1D93-7346-BF82-15FCA2B205C8}"/>
              </a:ext>
            </a:extLst>
          </p:cNvPr>
          <p:cNvSpPr>
            <a:spLocks noGrp="1"/>
          </p:cNvSpPr>
          <p:nvPr>
            <p:ph type="title"/>
          </p:nvPr>
        </p:nvSpPr>
        <p:spPr/>
        <p:txBody>
          <a:bodyPr>
            <a:normAutofit/>
          </a:bodyPr>
          <a:lstStyle/>
          <a:p>
            <a:r>
              <a:rPr lang="en-US" sz="3200" b="1" dirty="0">
                <a:solidFill>
                  <a:schemeClr val="accent2"/>
                </a:solidFill>
                <a:latin typeface="Times New Roman" panose="02020603050405020304" pitchFamily="18" charset="0"/>
                <a:cs typeface="Times New Roman" panose="02020603050405020304" pitchFamily="18" charset="0"/>
              </a:rPr>
              <a:t>What are some characteristics of the teaching/learning process? </a:t>
            </a:r>
            <a:r>
              <a:rPr lang="en-US" sz="3200" dirty="0">
                <a:solidFill>
                  <a:schemeClr val="accent2"/>
                </a:solidFill>
                <a:latin typeface="Times New Roman" panose="02020603050405020304" pitchFamily="18" charset="0"/>
                <a:cs typeface="Times New Roman" panose="02020603050405020304" pitchFamily="18" charset="0"/>
              </a:rPr>
              <a:t/>
            </a:r>
            <a:br>
              <a:rPr lang="en-US" sz="3200" dirty="0">
                <a:solidFill>
                  <a:schemeClr val="accent2"/>
                </a:solidFill>
                <a:latin typeface="Times New Roman" panose="02020603050405020304" pitchFamily="18" charset="0"/>
                <a:cs typeface="Times New Roman" panose="02020603050405020304" pitchFamily="18" charset="0"/>
              </a:rPr>
            </a:br>
            <a:endParaRPr lang="en-US" sz="3200" dirty="0">
              <a:solidFill>
                <a:schemeClr val="accent2"/>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D5C6AFA2-2373-0F43-836F-30D2A01517A9}"/>
              </a:ext>
            </a:extLst>
          </p:cNvPr>
          <p:cNvSpPr>
            <a:spLocks noGrp="1"/>
          </p:cNvSpPr>
          <p:nvPr>
            <p:ph idx="1"/>
          </p:nvPr>
        </p:nvSpPr>
        <p:spPr>
          <a:xfrm>
            <a:off x="663677" y="1651819"/>
            <a:ext cx="10464571" cy="4925962"/>
          </a:xfrm>
        </p:spPr>
        <p:txBody>
          <a:bodyPr>
            <a:normAutofit fontScale="92500" lnSpcReduction="20000"/>
          </a:bodyPr>
          <a:lstStyle/>
          <a:p>
            <a:pPr algn="just">
              <a:lnSpc>
                <a:spcPct val="150000"/>
              </a:lnSpc>
            </a:pPr>
            <a:r>
              <a:rPr lang="en-US" sz="3000" dirty="0">
                <a:latin typeface="Times New Roman" panose="02020603050405020304" pitchFamily="18" charset="0"/>
                <a:cs typeface="Times New Roman" panose="02020603050405020304" pitchFamily="18" charset="0"/>
              </a:rPr>
              <a:t>New vocabulary and structural patterns are presented through dialogues. </a:t>
            </a:r>
          </a:p>
          <a:p>
            <a:pPr algn="just">
              <a:lnSpc>
                <a:spcPct val="150000"/>
              </a:lnSpc>
            </a:pPr>
            <a:r>
              <a:rPr lang="en-US" sz="3000" dirty="0">
                <a:latin typeface="Times New Roman" panose="02020603050405020304" pitchFamily="18" charset="0"/>
                <a:cs typeface="Times New Roman" panose="02020603050405020304" pitchFamily="18" charset="0"/>
              </a:rPr>
              <a:t>The dialogues are learned through imitation and repetition. Drills (such as repetition, backward build-up, chain, substitution, transformation, and question-and-answer) are conducted based upon the patterns present in the dialogue. </a:t>
            </a:r>
          </a:p>
          <a:p>
            <a:pPr algn="just">
              <a:lnSpc>
                <a:spcPct val="150000"/>
              </a:lnSpc>
            </a:pPr>
            <a:r>
              <a:rPr lang="en-US" sz="3000" dirty="0">
                <a:latin typeface="Times New Roman" panose="02020603050405020304" pitchFamily="18" charset="0"/>
                <a:cs typeface="Times New Roman" panose="02020603050405020304" pitchFamily="18" charset="0"/>
              </a:rPr>
              <a:t>Grammar is induced from the examples given; explicit grammar rules are not provided.. </a:t>
            </a:r>
          </a:p>
          <a:p>
            <a:endParaRPr lang="en-US" dirty="0"/>
          </a:p>
        </p:txBody>
      </p:sp>
    </p:spTree>
    <p:extLst>
      <p:ext uri="{BB962C8B-B14F-4D97-AF65-F5344CB8AC3E}">
        <p14:creationId xmlns:p14="http://schemas.microsoft.com/office/powerpoint/2010/main" xmlns="" val="1188329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F6556E-5756-1D4C-AE78-00A66F5C784C}"/>
              </a:ext>
            </a:extLst>
          </p:cNvPr>
          <p:cNvSpPr>
            <a:spLocks noGrp="1"/>
          </p:cNvSpPr>
          <p:nvPr>
            <p:ph type="title"/>
          </p:nvPr>
        </p:nvSpPr>
        <p:spPr>
          <a:xfrm>
            <a:off x="1069848" y="484632"/>
            <a:ext cx="10058400" cy="1122942"/>
          </a:xfrm>
        </p:spPr>
        <p:txBody>
          <a:bodyPr>
            <a:normAutofit/>
          </a:bodyPr>
          <a:lstStyle/>
          <a:p>
            <a:r>
              <a:rPr lang="en-US" sz="3200" b="1" dirty="0">
                <a:solidFill>
                  <a:schemeClr val="accent2"/>
                </a:solidFill>
                <a:latin typeface="Times New Roman" panose="02020603050405020304" pitchFamily="18" charset="0"/>
                <a:cs typeface="Times New Roman" panose="02020603050405020304" pitchFamily="18" charset="0"/>
              </a:rPr>
              <a:t>What are some characteristics of the teaching/learning process?</a:t>
            </a:r>
            <a:endParaRPr lang="en-US" sz="3200" dirty="0"/>
          </a:p>
        </p:txBody>
      </p:sp>
      <p:sp>
        <p:nvSpPr>
          <p:cNvPr id="3" name="Content Placeholder 2">
            <a:extLst>
              <a:ext uri="{FF2B5EF4-FFF2-40B4-BE49-F238E27FC236}">
                <a16:creationId xmlns:a16="http://schemas.microsoft.com/office/drawing/2014/main" xmlns="" id="{FB4EF59F-E3A1-E941-85E0-869E21EEA6E5}"/>
              </a:ext>
            </a:extLst>
          </p:cNvPr>
          <p:cNvSpPr>
            <a:spLocks noGrp="1"/>
          </p:cNvSpPr>
          <p:nvPr>
            <p:ph idx="1"/>
          </p:nvPr>
        </p:nvSpPr>
        <p:spPr>
          <a:xfrm>
            <a:off x="471948" y="1607574"/>
            <a:ext cx="10656300" cy="4564626"/>
          </a:xfrm>
        </p:spPr>
        <p:txBody>
          <a:bodyPr>
            <a:normAutofit fontScale="40000" lnSpcReduction="20000"/>
          </a:bodyPr>
          <a:lstStyle/>
          <a:p>
            <a:pPr algn="just">
              <a:lnSpc>
                <a:spcPct val="150000"/>
              </a:lnSpc>
            </a:pPr>
            <a:r>
              <a:rPr lang="en-US" sz="5900" dirty="0">
                <a:latin typeface="Times New Roman" panose="02020603050405020304" pitchFamily="18" charset="0"/>
                <a:cs typeface="Times New Roman" panose="02020603050405020304" pitchFamily="18" charset="0"/>
              </a:rPr>
              <a:t>Drills are used to teach structural patterns</a:t>
            </a:r>
          </a:p>
          <a:p>
            <a:pPr algn="just">
              <a:lnSpc>
                <a:spcPct val="150000"/>
              </a:lnSpc>
            </a:pPr>
            <a:r>
              <a:rPr lang="en-US" sz="5900" dirty="0">
                <a:latin typeface="Times New Roman" panose="02020603050405020304" pitchFamily="18" charset="0"/>
                <a:cs typeface="Times New Roman" panose="02020603050405020304" pitchFamily="18" charset="0"/>
              </a:rPr>
              <a:t>Set phrases </a:t>
            </a:r>
            <a:r>
              <a:rPr lang="en-US" sz="5900">
                <a:latin typeface="Times New Roman" panose="02020603050405020304" pitchFamily="18" charset="0"/>
                <a:cs typeface="Times New Roman" panose="02020603050405020304" pitchFamily="18" charset="0"/>
              </a:rPr>
              <a:t>are </a:t>
            </a:r>
            <a:r>
              <a:rPr lang="en-US" sz="5900" smtClean="0">
                <a:latin typeface="Times New Roman" panose="02020603050405020304" pitchFamily="18" charset="0"/>
                <a:cs typeface="Times New Roman" panose="02020603050405020304" pitchFamily="18" charset="0"/>
              </a:rPr>
              <a:t>memorized </a:t>
            </a:r>
            <a:r>
              <a:rPr lang="en-US" sz="5900" dirty="0">
                <a:latin typeface="Times New Roman" panose="02020603050405020304" pitchFamily="18" charset="0"/>
                <a:cs typeface="Times New Roman" panose="02020603050405020304" pitchFamily="18" charset="0"/>
              </a:rPr>
              <a:t>with a focus on intonation</a:t>
            </a:r>
          </a:p>
          <a:p>
            <a:pPr algn="just">
              <a:lnSpc>
                <a:spcPct val="150000"/>
              </a:lnSpc>
            </a:pPr>
            <a:r>
              <a:rPr lang="en-US" sz="5900" dirty="0">
                <a:latin typeface="Times New Roman" panose="02020603050405020304" pitchFamily="18" charset="0"/>
                <a:cs typeface="Times New Roman" panose="02020603050405020304" pitchFamily="18" charset="0"/>
              </a:rPr>
              <a:t>Grammatical explanations are kept to a minimum</a:t>
            </a:r>
          </a:p>
          <a:p>
            <a:pPr algn="just">
              <a:lnSpc>
                <a:spcPct val="150000"/>
              </a:lnSpc>
            </a:pPr>
            <a:r>
              <a:rPr lang="en-US" sz="5900" dirty="0">
                <a:latin typeface="Times New Roman" panose="02020603050405020304" pitchFamily="18" charset="0"/>
                <a:cs typeface="Times New Roman" panose="02020603050405020304" pitchFamily="18" charset="0"/>
              </a:rPr>
              <a:t>Vocabulary is taught in context</a:t>
            </a:r>
          </a:p>
          <a:p>
            <a:pPr algn="just">
              <a:lnSpc>
                <a:spcPct val="150000"/>
              </a:lnSpc>
            </a:pPr>
            <a:r>
              <a:rPr lang="en-US" sz="5900" dirty="0">
                <a:latin typeface="Times New Roman" panose="02020603050405020304" pitchFamily="18" charset="0"/>
                <a:cs typeface="Times New Roman" panose="02020603050405020304" pitchFamily="18" charset="0"/>
              </a:rPr>
              <a:t>Audio-visual aids are used</a:t>
            </a:r>
          </a:p>
          <a:p>
            <a:pPr algn="just">
              <a:lnSpc>
                <a:spcPct val="150000"/>
              </a:lnSpc>
            </a:pPr>
            <a:r>
              <a:rPr lang="en-US" sz="5900" dirty="0">
                <a:latin typeface="Times New Roman" panose="02020603050405020304" pitchFamily="18" charset="0"/>
                <a:cs typeface="Times New Roman" panose="02020603050405020304" pitchFamily="18" charset="0"/>
              </a:rPr>
              <a:t>Focus is on pronunciation</a:t>
            </a:r>
          </a:p>
          <a:p>
            <a:pPr algn="just">
              <a:lnSpc>
                <a:spcPct val="150000"/>
              </a:lnSpc>
            </a:pPr>
            <a:r>
              <a:rPr lang="en-US" sz="5900" dirty="0">
                <a:latin typeface="Times New Roman" panose="02020603050405020304" pitchFamily="18" charset="0"/>
                <a:cs typeface="Times New Roman" panose="02020603050405020304" pitchFamily="18" charset="0"/>
              </a:rPr>
              <a:t>Correct responses are positively reinforced immediately</a:t>
            </a:r>
          </a:p>
          <a:p>
            <a:endParaRPr lang="en-US" dirty="0"/>
          </a:p>
        </p:txBody>
      </p:sp>
    </p:spTree>
    <p:extLst>
      <p:ext uri="{BB962C8B-B14F-4D97-AF65-F5344CB8AC3E}">
        <p14:creationId xmlns:p14="http://schemas.microsoft.com/office/powerpoint/2010/main" xmlns="" val="409641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0B3B16-A41C-7942-B356-60D559EBEFAA}"/>
              </a:ext>
            </a:extLst>
          </p:cNvPr>
          <p:cNvSpPr>
            <a:spLocks noGrp="1"/>
          </p:cNvSpPr>
          <p:nvPr>
            <p:ph type="title"/>
          </p:nvPr>
        </p:nvSpPr>
        <p:spPr/>
        <p:txBody>
          <a:bodyPr>
            <a:noAutofit/>
          </a:bodyPr>
          <a:lstStyle/>
          <a:p>
            <a:r>
              <a:rPr lang="en-US" sz="3200" b="1" dirty="0">
                <a:solidFill>
                  <a:schemeClr val="accent2"/>
                </a:solidFill>
                <a:latin typeface="Times New Roman" panose="02020603050405020304" pitchFamily="18" charset="0"/>
                <a:cs typeface="Times New Roman" panose="02020603050405020304" pitchFamily="18" charset="0"/>
              </a:rPr>
              <a:t>What is the nature of student–teacher interaction? What is the nature of student–student interaction? </a:t>
            </a:r>
            <a:r>
              <a:rPr lang="en-US" sz="3200" dirty="0">
                <a:solidFill>
                  <a:schemeClr val="accent2"/>
                </a:solidFill>
                <a:latin typeface="Times New Roman" panose="02020603050405020304" pitchFamily="18" charset="0"/>
                <a:cs typeface="Times New Roman" panose="02020603050405020304" pitchFamily="18" charset="0"/>
              </a:rPr>
              <a:t/>
            </a:r>
            <a:br>
              <a:rPr lang="en-US" sz="3200" dirty="0">
                <a:solidFill>
                  <a:schemeClr val="accent2"/>
                </a:solidFill>
                <a:latin typeface="Times New Roman" panose="02020603050405020304" pitchFamily="18" charset="0"/>
                <a:cs typeface="Times New Roman" panose="02020603050405020304" pitchFamily="18" charset="0"/>
              </a:rPr>
            </a:br>
            <a:endParaRPr lang="en-US" sz="3200" dirty="0">
              <a:solidFill>
                <a:schemeClr val="accent2"/>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6CD4E3B2-7F69-2047-8395-EC25C0A8F043}"/>
              </a:ext>
            </a:extLst>
          </p:cNvPr>
          <p:cNvSpPr>
            <a:spLocks noGrp="1"/>
          </p:cNvSpPr>
          <p:nvPr>
            <p:ph idx="1"/>
          </p:nvPr>
        </p:nvSpPr>
        <p:spPr/>
        <p:txBody>
          <a:bodyPr/>
          <a:lstStyle/>
          <a:p>
            <a:pPr algn="just">
              <a:lnSpc>
                <a:spcPct val="150000"/>
              </a:lnSpc>
            </a:pPr>
            <a:r>
              <a:rPr lang="en-US" sz="2800" dirty="0">
                <a:latin typeface="Times New Roman" panose="02020603050405020304" pitchFamily="18" charset="0"/>
                <a:cs typeface="Times New Roman" panose="02020603050405020304" pitchFamily="18" charset="0"/>
              </a:rPr>
              <a:t>There is student-to-student interaction in chain drills or when students take different roles in dialogues, but this interaction is teacher-directed. </a:t>
            </a:r>
          </a:p>
          <a:p>
            <a:pPr algn="just">
              <a:lnSpc>
                <a:spcPct val="150000"/>
              </a:lnSpc>
            </a:pPr>
            <a:r>
              <a:rPr lang="en-US" sz="2800" dirty="0">
                <a:latin typeface="Times New Roman" panose="02020603050405020304" pitchFamily="18" charset="0"/>
                <a:cs typeface="Times New Roman" panose="02020603050405020304" pitchFamily="18" charset="0"/>
              </a:rPr>
              <a:t>Most of the interaction is between teacher and students and is initiated by the teacher. </a:t>
            </a:r>
          </a:p>
          <a:p>
            <a:endParaRPr lang="en-US" dirty="0"/>
          </a:p>
        </p:txBody>
      </p:sp>
    </p:spTree>
    <p:extLst>
      <p:ext uri="{BB962C8B-B14F-4D97-AF65-F5344CB8AC3E}">
        <p14:creationId xmlns:p14="http://schemas.microsoft.com/office/powerpoint/2010/main" xmlns="" val="544973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540C38-B37A-2F46-BA01-8A6BCE0C3D3B}"/>
              </a:ext>
            </a:extLst>
          </p:cNvPr>
          <p:cNvSpPr>
            <a:spLocks noGrp="1"/>
          </p:cNvSpPr>
          <p:nvPr>
            <p:ph type="title"/>
          </p:nvPr>
        </p:nvSpPr>
        <p:spPr/>
        <p:txBody>
          <a:bodyPr>
            <a:normAutofit/>
          </a:bodyPr>
          <a:lstStyle/>
          <a:p>
            <a:r>
              <a:rPr lang="en-US" sz="3200" b="1" dirty="0">
                <a:solidFill>
                  <a:schemeClr val="accent2"/>
                </a:solidFill>
                <a:latin typeface="Times New Roman" panose="02020603050405020304" pitchFamily="18" charset="0"/>
                <a:cs typeface="Times New Roman" panose="02020603050405020304" pitchFamily="18" charset="0"/>
              </a:rPr>
              <a:t>How are the feelings of the students dealt with? </a:t>
            </a:r>
            <a:r>
              <a:rPr lang="en-US" sz="3200" dirty="0">
                <a:solidFill>
                  <a:schemeClr val="accent2"/>
                </a:solidFill>
                <a:latin typeface="Times New Roman" panose="02020603050405020304" pitchFamily="18" charset="0"/>
                <a:cs typeface="Times New Roman" panose="02020603050405020304" pitchFamily="18" charset="0"/>
              </a:rPr>
              <a:t/>
            </a:r>
            <a:br>
              <a:rPr lang="en-US" sz="3200" dirty="0">
                <a:solidFill>
                  <a:schemeClr val="accent2"/>
                </a:solidFill>
                <a:latin typeface="Times New Roman" panose="02020603050405020304" pitchFamily="18" charset="0"/>
                <a:cs typeface="Times New Roman" panose="02020603050405020304" pitchFamily="18" charset="0"/>
              </a:rPr>
            </a:br>
            <a:endParaRPr lang="en-US" sz="3200" dirty="0">
              <a:solidFill>
                <a:schemeClr val="accent2"/>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B7CA932F-EB90-8A49-A30A-BD5B2B99DDBC}"/>
              </a:ext>
            </a:extLst>
          </p:cNvPr>
          <p:cNvSpPr>
            <a:spLocks noGrp="1"/>
          </p:cNvSpPr>
          <p:nvPr>
            <p:ph idx="1"/>
          </p:nvPr>
        </p:nvSpPr>
        <p:spPr/>
        <p:txBody>
          <a:bodyPr/>
          <a:lstStyle/>
          <a:p>
            <a:pPr algn="just">
              <a:lnSpc>
                <a:spcPct val="150000"/>
              </a:lnSpc>
            </a:pPr>
            <a:r>
              <a:rPr lang="en-US" sz="2800" dirty="0"/>
              <a:t>There are no principles of the method that relate to this area. </a:t>
            </a:r>
          </a:p>
          <a:p>
            <a:endParaRPr lang="en-US" dirty="0"/>
          </a:p>
        </p:txBody>
      </p:sp>
    </p:spTree>
    <p:extLst>
      <p:ext uri="{BB962C8B-B14F-4D97-AF65-F5344CB8AC3E}">
        <p14:creationId xmlns:p14="http://schemas.microsoft.com/office/powerpoint/2010/main" xmlns="" val="2167881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D7515F-5326-C64B-B5B7-3324D938C600}"/>
              </a:ext>
            </a:extLst>
          </p:cNvPr>
          <p:cNvSpPr>
            <a:spLocks noGrp="1"/>
          </p:cNvSpPr>
          <p:nvPr>
            <p:ph type="title"/>
          </p:nvPr>
        </p:nvSpPr>
        <p:spPr>
          <a:xfrm>
            <a:off x="1069848" y="484632"/>
            <a:ext cx="10058400" cy="1108194"/>
          </a:xfrm>
        </p:spPr>
        <p:txBody>
          <a:bodyPr>
            <a:noAutofit/>
          </a:bodyPr>
          <a:lstStyle/>
          <a:p>
            <a:r>
              <a:rPr lang="en-US" sz="3200" b="1" dirty="0">
                <a:solidFill>
                  <a:schemeClr val="accent2"/>
                </a:solidFill>
                <a:latin typeface="Times New Roman" panose="02020603050405020304" pitchFamily="18" charset="0"/>
                <a:cs typeface="Times New Roman" panose="02020603050405020304" pitchFamily="18" charset="0"/>
              </a:rPr>
              <a:t>How is the language viewed? How is culture viewed? </a:t>
            </a:r>
            <a:r>
              <a:rPr lang="en-US" sz="3200" dirty="0">
                <a:solidFill>
                  <a:schemeClr val="accent2"/>
                </a:solidFill>
                <a:latin typeface="Times New Roman" panose="02020603050405020304" pitchFamily="18" charset="0"/>
                <a:cs typeface="Times New Roman" panose="02020603050405020304" pitchFamily="18" charset="0"/>
              </a:rPr>
              <a:t/>
            </a:r>
            <a:br>
              <a:rPr lang="en-US" sz="3200" dirty="0">
                <a:solidFill>
                  <a:schemeClr val="accent2"/>
                </a:solidFill>
                <a:latin typeface="Times New Roman" panose="02020603050405020304" pitchFamily="18" charset="0"/>
                <a:cs typeface="Times New Roman" panose="02020603050405020304" pitchFamily="18" charset="0"/>
              </a:rPr>
            </a:br>
            <a:endParaRPr lang="en-US" sz="3200" dirty="0">
              <a:solidFill>
                <a:schemeClr val="accent2"/>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0DC0D8E3-C16B-3F45-BD1B-ED8E31015679}"/>
              </a:ext>
            </a:extLst>
          </p:cNvPr>
          <p:cNvSpPr>
            <a:spLocks noGrp="1"/>
          </p:cNvSpPr>
          <p:nvPr>
            <p:ph idx="1"/>
          </p:nvPr>
        </p:nvSpPr>
        <p:spPr>
          <a:xfrm>
            <a:off x="870155" y="1430594"/>
            <a:ext cx="10258093" cy="4741606"/>
          </a:xfrm>
        </p:spPr>
        <p:txBody>
          <a:bodyPr>
            <a:noAutofit/>
          </a:bodyPr>
          <a:lstStyle/>
          <a:p>
            <a:pPr algn="just">
              <a:lnSpc>
                <a:spcPct val="150000"/>
              </a:lnSpc>
            </a:pPr>
            <a:r>
              <a:rPr lang="en-US" sz="2800" dirty="0">
                <a:latin typeface="Times New Roman" panose="02020603050405020304" pitchFamily="18" charset="0"/>
                <a:cs typeface="Times New Roman" panose="02020603050405020304" pitchFamily="18" charset="0"/>
              </a:rPr>
              <a:t>The view of language in the Audio-Lingual Method has been influenced by descriptive linguists. Every language is seen as having its own unique system. The system comprises several different levels: phonological, morphological, and syntactic. Each level has its own distinctive patterns </a:t>
            </a:r>
          </a:p>
          <a:p>
            <a:pPr algn="just">
              <a:lnSpc>
                <a:spcPct val="150000"/>
              </a:lnSpc>
            </a:pPr>
            <a:r>
              <a:rPr lang="en-US" sz="2800" dirty="0">
                <a:latin typeface="Times New Roman" panose="02020603050405020304" pitchFamily="18" charset="0"/>
                <a:cs typeface="Times New Roman" panose="02020603050405020304" pitchFamily="18" charset="0"/>
              </a:rPr>
              <a:t>Everyday speech is emphasized in the Audio-Lingual Method.. Culture consists of the everyday behavior and lifestyle of the target language speakers. </a:t>
            </a:r>
          </a:p>
          <a:p>
            <a:endParaRPr lang="en-US" sz="2800" dirty="0"/>
          </a:p>
        </p:txBody>
      </p:sp>
    </p:spTree>
    <p:extLst>
      <p:ext uri="{BB962C8B-B14F-4D97-AF65-F5344CB8AC3E}">
        <p14:creationId xmlns:p14="http://schemas.microsoft.com/office/powerpoint/2010/main" xmlns="" val="33568046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{24B280D9-4FA9-4040-A1C7-D3C09747E3C6}tf10001070</Template>
  <TotalTime>107</TotalTime>
  <Words>786</Words>
  <Application>Microsoft Macintosh PowerPoint</Application>
  <PresentationFormat>Custom</PresentationFormat>
  <Paragraphs>52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Wood Type</vt:lpstr>
      <vt:lpstr>Audio-Lingual Method</vt:lpstr>
      <vt:lpstr>History of ALM</vt:lpstr>
      <vt:lpstr>What are the goals of teachers who use the Audio-Lingual Method?  </vt:lpstr>
      <vt:lpstr>What is the role of the teacher? What is the role of the students?  </vt:lpstr>
      <vt:lpstr>What are some characteristics of the teaching/learning process?  </vt:lpstr>
      <vt:lpstr>What are some characteristics of the teaching/learning process?</vt:lpstr>
      <vt:lpstr>What is the nature of student–teacher interaction? What is the nature of student–student interaction?  </vt:lpstr>
      <vt:lpstr>How are the feelings of the students dealt with?  </vt:lpstr>
      <vt:lpstr>How is the language viewed? How is culture viewed?  </vt:lpstr>
      <vt:lpstr>What areas of language are emphasized? What language skills are emphasized?  </vt:lpstr>
      <vt:lpstr>What is the role of the students’ native language?  </vt:lpstr>
      <vt:lpstr>How is evaluation accomplished?  </vt:lpstr>
      <vt:lpstr>How does the teacher respond to student errors?  </vt:lpstr>
      <vt:lpstr>the Techniques  </vt:lpstr>
      <vt:lpstr>the Techniques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Audio-Lingual Method</dc:title>
  <dc:creator>Microsoft Office User</dc:creator>
  <cp:lastModifiedBy>Dell</cp:lastModifiedBy>
  <cp:revision>14</cp:revision>
  <dcterms:created xsi:type="dcterms:W3CDTF">2020-11-29T21:57:06Z</dcterms:created>
  <dcterms:modified xsi:type="dcterms:W3CDTF">2023-05-04T12:29:26Z</dcterms:modified>
</cp:coreProperties>
</file>