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5" r:id="rId2"/>
    <p:sldId id="342" r:id="rId3"/>
    <p:sldId id="343" r:id="rId4"/>
    <p:sldId id="332" r:id="rId5"/>
    <p:sldId id="333" r:id="rId6"/>
    <p:sldId id="334" r:id="rId7"/>
    <p:sldId id="335" r:id="rId8"/>
    <p:sldId id="336" r:id="rId9"/>
    <p:sldId id="337" r:id="rId10"/>
    <p:sldId id="338" r:id="rId11"/>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 id="342"/>
            <p14:sldId id="343"/>
            <p14:sldId id="332"/>
          </p14:sldIdLst>
        </p14:section>
        <p14:section name="Untitled Section" id="{D65AEB28-C11C-4994-AE46-521B4FF9F087}">
          <p14:sldIdLst>
            <p14:sldId id="333"/>
            <p14:sldId id="334"/>
            <p14:sldId id="335"/>
            <p14:sldId id="336"/>
            <p14:sldId id="337"/>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7" autoAdjust="0"/>
    <p:restoredTop sz="94660"/>
  </p:normalViewPr>
  <p:slideViewPr>
    <p:cSldViewPr>
      <p:cViewPr varScale="1">
        <p:scale>
          <a:sx n="65" d="100"/>
          <a:sy n="65" d="100"/>
        </p:scale>
        <p:origin x="1302"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12/4/2022</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11/05/1444</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40BE-9871-400D-AC4D-0B27CBAF4513}" type="slidenum">
              <a:rPr lang="ar-IQ" smtClean="0"/>
              <a:t>9</a:t>
            </a:fld>
            <a:endParaRPr lang="ar-IQ"/>
          </a:p>
        </p:txBody>
      </p:sp>
    </p:spTree>
    <p:extLst>
      <p:ext uri="{BB962C8B-B14F-4D97-AF65-F5344CB8AC3E}">
        <p14:creationId xmlns:p14="http://schemas.microsoft.com/office/powerpoint/2010/main" val="3216164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11/05/1444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11/05/1444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11/05/1444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11/05/1444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11/05/1444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11/05/1444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11/05/1444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11/05/1444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11/05/1444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11/05/1444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11/05/1444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11/05/1444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protection </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 Forensic insects</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5</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9/10/2022</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672015"/>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327376" y="5076234"/>
            <a:ext cx="309634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Dr. </a:t>
            </a: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Shatha</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H. Ahmed</a:t>
            </a: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6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arcophaga crassipalpis Macquart - a flesh f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50" y="155490"/>
            <a:ext cx="3160354" cy="23765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Sarcophaga crassipalpis Macquart - a flesh f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044424"/>
            <a:ext cx="3744416" cy="225413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arcophaga crassipalpis Macquart - a flesh fl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074" y="3024592"/>
            <a:ext cx="3672408" cy="21928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Sarcophaga crassipalpis Macquart - a flesh f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157019"/>
            <a:ext cx="3600400" cy="216744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45402" y="6137459"/>
            <a:ext cx="48965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altLang="en-US" b="1">
                <a:latin typeface="Times New Roman" panose="02020603050405020304" pitchFamily="18" charset="0"/>
                <a:cs typeface="Times New Roman" panose="02020603050405020304" pitchFamily="18" charset="0"/>
              </a:rPr>
              <a:t>2-Flesh Fly:</a:t>
            </a:r>
            <a:r>
              <a:rPr lang="en-US" b="1" i="1">
                <a:latin typeface="Times New Roman" panose="02020603050405020304" pitchFamily="18" charset="0"/>
                <a:cs typeface="Times New Roman" panose="02020603050405020304" pitchFamily="18" charset="0"/>
              </a:rPr>
              <a:t>Sarcophaga crassipalpis </a:t>
            </a:r>
            <a:r>
              <a:rPr lang="en-US" b="1">
                <a:latin typeface="Times New Roman" panose="02020603050405020304" pitchFamily="18" charset="0"/>
                <a:cs typeface="Times New Roman" panose="02020603050405020304" pitchFamily="18" charset="0"/>
              </a:rPr>
              <a:t>Macquart</a:t>
            </a:r>
            <a:endParaRPr lang="en-US" b="1" dirty="0">
              <a:latin typeface="Times New Roman" panose="02020603050405020304" pitchFamily="18" charset="0"/>
              <a:cs typeface="Times New Roman" panose="02020603050405020304" pitchFamily="18" charset="0"/>
            </a:endParaRPr>
          </a:p>
        </p:txBody>
      </p:sp>
      <p:sp>
        <p:nvSpPr>
          <p:cNvPr id="10" name="Rectangle 9"/>
          <p:cNvSpPr/>
          <p:nvPr/>
        </p:nvSpPr>
        <p:spPr>
          <a:xfrm>
            <a:off x="4716016" y="5351815"/>
            <a:ext cx="4499992" cy="5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b="1" dirty="0">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Pupa</a:t>
            </a:r>
            <a:endParaRPr lang="en-US" b="1" dirty="0">
              <a:latin typeface="Times New Roman" panose="02020603050405020304" pitchFamily="18" charset="0"/>
              <a:cs typeface="Times New Roman" panose="02020603050405020304" pitchFamily="18" charset="0"/>
            </a:endParaRPr>
          </a:p>
        </p:txBody>
      </p:sp>
      <p:sp>
        <p:nvSpPr>
          <p:cNvPr id="11" name="Rectangle 10"/>
          <p:cNvSpPr/>
          <p:nvPr/>
        </p:nvSpPr>
        <p:spPr>
          <a:xfrm>
            <a:off x="4593674" y="2544325"/>
            <a:ext cx="3600400" cy="2931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b="1" dirty="0">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Eggs</a:t>
            </a:r>
            <a:endParaRPr lang="en-US" b="1" dirty="0">
              <a:latin typeface="Times New Roman" panose="02020603050405020304" pitchFamily="18" charset="0"/>
              <a:cs typeface="Times New Roman" panose="02020603050405020304" pitchFamily="18" charset="0"/>
            </a:endParaRPr>
          </a:p>
        </p:txBody>
      </p:sp>
      <p:sp>
        <p:nvSpPr>
          <p:cNvPr id="12" name="Rectangle 11"/>
          <p:cNvSpPr/>
          <p:nvPr/>
        </p:nvSpPr>
        <p:spPr>
          <a:xfrm>
            <a:off x="1475656" y="2583169"/>
            <a:ext cx="1656184" cy="308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b="1" dirty="0">
                <a:solidFill>
                  <a:schemeClr val="tx1"/>
                </a:solidFill>
                <a:latin typeface="Times New Roman" panose="02020603050405020304" pitchFamily="18" charset="0"/>
                <a:cs typeface="Times New Roman" panose="02020603050405020304" pitchFamily="18" charset="0"/>
              </a:rPr>
              <a:t>Adult</a:t>
            </a:r>
            <a:endParaRPr lang="en-US" b="1" dirty="0">
              <a:latin typeface="Times New Roman" panose="02020603050405020304" pitchFamily="18" charset="0"/>
              <a:cs typeface="Times New Roman" panose="02020603050405020304" pitchFamily="18" charset="0"/>
            </a:endParaRPr>
          </a:p>
        </p:txBody>
      </p:sp>
      <p:sp>
        <p:nvSpPr>
          <p:cNvPr id="13" name="Rectangle 12"/>
          <p:cNvSpPr/>
          <p:nvPr/>
        </p:nvSpPr>
        <p:spPr>
          <a:xfrm>
            <a:off x="899592" y="5450963"/>
            <a:ext cx="2232248" cy="511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b="1" dirty="0">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Larva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252520" cy="5262979"/>
          </a:xfrm>
          <a:prstGeom prst="rect">
            <a:avLst/>
          </a:prstGeom>
        </p:spPr>
        <p:txBody>
          <a:bodyPr wrap="square">
            <a:spAutoFit/>
          </a:bodyPr>
          <a:lstStyle/>
          <a:p>
            <a:pPr algn="l"/>
            <a:r>
              <a:rPr lang="en-US" sz="2400" b="1" dirty="0">
                <a:solidFill>
                  <a:schemeClr val="tx2"/>
                </a:solidFill>
                <a:latin typeface="Times New Roman" panose="02020603050405020304" pitchFamily="18" charset="0"/>
                <a:cs typeface="Times New Roman" panose="02020603050405020304" pitchFamily="18" charset="0"/>
              </a:rPr>
              <a:t>Insects that feed on but  do not breed in carrion:</a:t>
            </a:r>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1-Adult male  insects collected on or near a body, many need a good protein-rich meal after they emerge from their </a:t>
            </a:r>
            <a:r>
              <a:rPr lang="en-US" sz="2400" dirty="0" err="1">
                <a:latin typeface="Times New Roman" panose="02020603050405020304" pitchFamily="18" charset="0"/>
                <a:cs typeface="Times New Roman" panose="02020603050405020304" pitchFamily="18" charset="0"/>
              </a:rPr>
              <a:t>puparium</a:t>
            </a:r>
            <a:r>
              <a:rPr lang="en-US" sz="2400" dirty="0">
                <a:latin typeface="Times New Roman" panose="02020603050405020304" pitchFamily="18" charset="0"/>
                <a:cs typeface="Times New Roman" panose="02020603050405020304" pitchFamily="18" charset="0"/>
              </a:rPr>
              <a:t> for proper seminal fluid production  as blood and other bodily fluids,  for females that often require a protein meal for egg development after copulation and fertilization. </a:t>
            </a:r>
          </a:p>
          <a:p>
            <a:pPr algn="l" rtl="0"/>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2- Many species of </a:t>
            </a:r>
            <a:r>
              <a:rPr lang="en-US" sz="2400" dirty="0" err="1">
                <a:latin typeface="Times New Roman" panose="02020603050405020304" pitchFamily="18" charset="0"/>
                <a:cs typeface="Times New Roman" panose="02020603050405020304" pitchFamily="18" charset="0"/>
              </a:rPr>
              <a:t>Sarcophagidae</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Tachinidae</a:t>
            </a:r>
            <a:r>
              <a:rPr lang="en-US" sz="2400" dirty="0">
                <a:latin typeface="Times New Roman" panose="02020603050405020304" pitchFamily="18" charset="0"/>
                <a:cs typeface="Times New Roman" panose="02020603050405020304" pitchFamily="18" charset="0"/>
              </a:rPr>
              <a:t> that live as parasitoids of other insects and arthropods, and which do not develop on mammalian carrion, may show up to get a protein meal. .</a:t>
            </a:r>
          </a:p>
          <a:p>
            <a:pPr algn="l" rtl="0"/>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3- Other species may be using the body  or uses weeds or bushes growing downwind from a body as a congregation site for mating purposes.  </a:t>
            </a:r>
          </a:p>
        </p:txBody>
      </p:sp>
    </p:spTree>
    <p:extLst>
      <p:ext uri="{BB962C8B-B14F-4D97-AF65-F5344CB8AC3E}">
        <p14:creationId xmlns:p14="http://schemas.microsoft.com/office/powerpoint/2010/main" val="205880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144000" cy="6740307"/>
          </a:xfrm>
          <a:prstGeom prst="rect">
            <a:avLst/>
          </a:prstGeom>
        </p:spPr>
        <p:txBody>
          <a:bodyPr wrap="square">
            <a:spAutoFit/>
          </a:bodyPr>
          <a:lstStyle/>
          <a:p>
            <a:pPr algn="l"/>
            <a:r>
              <a:rPr lang="en-US" sz="3200" b="1" dirty="0">
                <a:solidFill>
                  <a:schemeClr val="accent2"/>
                </a:solidFill>
                <a:latin typeface="Times New Roman" panose="02020603050405020304" pitchFamily="18" charset="0"/>
                <a:cs typeface="Times New Roman" panose="02020603050405020304" pitchFamily="18" charset="0"/>
              </a:rPr>
              <a:t>Insects that breed in carrion:</a:t>
            </a:r>
          </a:p>
          <a:p>
            <a:pPr algn="l"/>
            <a:r>
              <a:rPr lang="en-US" sz="2000" dirty="0">
                <a:latin typeface="Times New Roman" panose="02020603050405020304" pitchFamily="18" charset="0"/>
                <a:cs typeface="Times New Roman" panose="02020603050405020304" pitchFamily="18" charset="0"/>
              </a:rPr>
              <a:t>   </a:t>
            </a:r>
          </a:p>
          <a:p>
            <a:pPr algn="l"/>
            <a:r>
              <a:rPr lang="en-US" sz="2000" dirty="0">
                <a:latin typeface="Times New Roman" panose="02020603050405020304" pitchFamily="18" charset="0"/>
                <a:cs typeface="Times New Roman" panose="02020603050405020304" pitchFamily="18" charset="0"/>
              </a:rPr>
              <a:t>1-They uses decaying corpse as a larval food resource. </a:t>
            </a:r>
          </a:p>
          <a:p>
            <a:pPr algn="l"/>
            <a:r>
              <a:rPr lang="en-US" sz="2000" dirty="0">
                <a:latin typeface="Times New Roman" panose="02020603050405020304" pitchFamily="18" charset="0"/>
                <a:cs typeface="Times New Roman" panose="02020603050405020304" pitchFamily="18" charset="0"/>
              </a:rPr>
              <a:t>2- Adults can come and go, their immature stages are tightly associated with the body, do not fly or run away when disturbed.</a:t>
            </a:r>
          </a:p>
          <a:p>
            <a:pPr algn="l"/>
            <a:r>
              <a:rPr lang="en-US" sz="2000" dirty="0">
                <a:latin typeface="Times New Roman" panose="02020603050405020304" pitchFamily="18" charset="0"/>
                <a:cs typeface="Times New Roman" panose="02020603050405020304" pitchFamily="18" charset="0"/>
              </a:rPr>
              <a:t>3-Their growth and development occurs in a predictable pattern that can be used to establish the minimum period of time that they have been  present at the body. </a:t>
            </a:r>
          </a:p>
          <a:p>
            <a:pPr algn="l"/>
            <a:r>
              <a:rPr lang="en-US" sz="2000" dirty="0">
                <a:latin typeface="Times New Roman" panose="02020603050405020304" pitchFamily="18" charset="0"/>
                <a:cs typeface="Times New Roman" panose="02020603050405020304" pitchFamily="18" charset="0"/>
              </a:rPr>
              <a:t> </a:t>
            </a:r>
          </a:p>
          <a:p>
            <a:pPr algn="l"/>
            <a:r>
              <a:rPr lang="en-US" sz="2000" dirty="0">
                <a:latin typeface="Times New Roman" panose="02020603050405020304" pitchFamily="18" charset="0"/>
                <a:cs typeface="Times New Roman" panose="02020603050405020304" pitchFamily="18" charset="0"/>
              </a:rPr>
              <a:t>The two groups of insects of highest importance to a forensic investigation are species in the orders of true flies (</a:t>
            </a:r>
            <a:r>
              <a:rPr lang="en-US" sz="2000" dirty="0" err="1">
                <a:latin typeface="Times New Roman" panose="02020603050405020304" pitchFamily="18" charset="0"/>
                <a:cs typeface="Times New Roman" panose="02020603050405020304" pitchFamily="18" charset="0"/>
              </a:rPr>
              <a:t>Diptera</a:t>
            </a:r>
            <a:r>
              <a:rPr lang="en-US" sz="2000" dirty="0">
                <a:latin typeface="Times New Roman" panose="02020603050405020304" pitchFamily="18" charset="0"/>
                <a:cs typeface="Times New Roman" panose="02020603050405020304" pitchFamily="18" charset="0"/>
              </a:rPr>
              <a:t>) and the beetles (</a:t>
            </a:r>
            <a:r>
              <a:rPr lang="en-US" sz="2000" dirty="0" err="1">
                <a:latin typeface="Times New Roman" panose="02020603050405020304" pitchFamily="18" charset="0"/>
                <a:cs typeface="Times New Roman" panose="02020603050405020304" pitchFamily="18" charset="0"/>
              </a:rPr>
              <a:t>Coleoptera</a:t>
            </a:r>
            <a:r>
              <a:rPr lang="en-US" sz="2000" dirty="0">
                <a:latin typeface="Times New Roman" panose="02020603050405020304" pitchFamily="18" charset="0"/>
                <a:cs typeface="Times New Roman" panose="02020603050405020304" pitchFamily="18" charset="0"/>
              </a:rPr>
              <a:t>).</a:t>
            </a:r>
          </a:p>
          <a:p>
            <a:pPr algn="l"/>
            <a:endParaRPr lang="en-US" sz="2000" dirty="0">
              <a:solidFill>
                <a:schemeClr val="accent2"/>
              </a:solidFill>
              <a:latin typeface="Times New Roman" panose="02020603050405020304" pitchFamily="18" charset="0"/>
              <a:cs typeface="Times New Roman" panose="02020603050405020304" pitchFamily="18" charset="0"/>
            </a:endParaRPr>
          </a:p>
          <a:p>
            <a:pPr algn="l" rtl="0"/>
            <a:r>
              <a:rPr lang="en-US" sz="2000" dirty="0">
                <a:solidFill>
                  <a:schemeClr val="accent2"/>
                </a:solidFill>
                <a:latin typeface="Times New Roman" panose="02020603050405020304" pitchFamily="18" charset="0"/>
                <a:cs typeface="Times New Roman" panose="02020603050405020304" pitchFamily="18" charset="0"/>
              </a:rPr>
              <a:t> </a:t>
            </a:r>
            <a:r>
              <a:rPr lang="en-US" sz="2000" dirty="0" err="1">
                <a:solidFill>
                  <a:schemeClr val="accent2"/>
                </a:solidFill>
                <a:latin typeface="Times New Roman" panose="02020603050405020304" pitchFamily="18" charset="0"/>
                <a:cs typeface="Times New Roman" panose="02020603050405020304" pitchFamily="18" charset="0"/>
              </a:rPr>
              <a:t>Diptera</a:t>
            </a:r>
            <a:r>
              <a:rPr lang="en-US" sz="2000" dirty="0">
                <a:solidFill>
                  <a:schemeClr val="accent2"/>
                </a:solidFill>
                <a:latin typeface="Times New Roman" panose="02020603050405020304" pitchFamily="18" charset="0"/>
                <a:cs typeface="Times New Roman" panose="02020603050405020304" pitchFamily="18" charset="0"/>
              </a:rPr>
              <a:t> are distinguished from all other groups of insects by</a:t>
            </a:r>
          </a:p>
          <a:p>
            <a:pPr algn="l" rtl="0"/>
            <a:r>
              <a:rPr lang="en-US" sz="2000" dirty="0">
                <a:latin typeface="Times New Roman" panose="02020603050405020304" pitchFamily="18" charset="0"/>
                <a:cs typeface="Times New Roman" panose="02020603050405020304" pitchFamily="18" charset="0"/>
              </a:rPr>
              <a:t>1- Single pair of membranous wings on the adults. </a:t>
            </a:r>
          </a:p>
          <a:p>
            <a:pPr algn="l" rtl="0"/>
            <a:r>
              <a:rPr lang="en-US" sz="2000" dirty="0">
                <a:latin typeface="Times New Roman" panose="02020603050405020304" pitchFamily="18" charset="0"/>
                <a:cs typeface="Times New Roman" panose="02020603050405020304" pitchFamily="18" charset="0"/>
              </a:rPr>
              <a:t>2-The hind wings are reduced to two small </a:t>
            </a:r>
            <a:r>
              <a:rPr lang="en-US" sz="2000" dirty="0" err="1">
                <a:latin typeface="Times New Roman" panose="02020603050405020304" pitchFamily="18" charset="0"/>
                <a:cs typeface="Times New Roman" panose="02020603050405020304" pitchFamily="18" charset="0"/>
              </a:rPr>
              <a:t>halteres</a:t>
            </a:r>
            <a:r>
              <a:rPr lang="en-US" sz="2000" dirty="0">
                <a:latin typeface="Times New Roman" panose="02020603050405020304" pitchFamily="18" charset="0"/>
                <a:cs typeface="Times New Roman" panose="02020603050405020304" pitchFamily="18" charset="0"/>
              </a:rPr>
              <a:t>, one on each side of the posterior thoracic segment (or </a:t>
            </a:r>
            <a:r>
              <a:rPr lang="en-US" sz="2000" dirty="0" err="1">
                <a:latin typeface="Times New Roman" panose="02020603050405020304" pitchFamily="18" charset="0"/>
                <a:cs typeface="Times New Roman" panose="02020603050405020304" pitchFamily="18" charset="0"/>
              </a:rPr>
              <a:t>metathorax</a:t>
            </a:r>
            <a:r>
              <a:rPr lang="en-US" sz="2000" dirty="0">
                <a:latin typeface="Times New Roman" panose="02020603050405020304" pitchFamily="18" charset="0"/>
                <a:cs typeface="Times New Roman" panose="02020603050405020304" pitchFamily="18" charset="0"/>
              </a:rPr>
              <a:t>) </a:t>
            </a:r>
          </a:p>
          <a:p>
            <a:pPr algn="l" rtl="0"/>
            <a:r>
              <a:rPr lang="en-US" sz="2000" dirty="0">
                <a:latin typeface="Times New Roman" panose="02020603050405020304" pitchFamily="18" charset="0"/>
                <a:cs typeface="Times New Roman" panose="02020603050405020304" pitchFamily="18" charset="0"/>
              </a:rPr>
              <a:t>3- All flies undergo complete metamorphosis,  larvae known as maggots. Maggots  are generally legless, wormlike, and the head is not sclerotized (except for the mouthparts). 4-The pupal stage is passed inside the last larval skin, which is called a </a:t>
            </a:r>
            <a:r>
              <a:rPr lang="en-US" sz="2000" dirty="0" err="1">
                <a:latin typeface="Times New Roman" panose="02020603050405020304" pitchFamily="18" charset="0"/>
                <a:cs typeface="Times New Roman" panose="02020603050405020304" pitchFamily="18" charset="0"/>
              </a:rPr>
              <a:t>puparium</a:t>
            </a:r>
            <a:r>
              <a:rPr lang="en-US" sz="2000" dirty="0">
                <a:latin typeface="Times New Roman" panose="02020603050405020304" pitchFamily="18" charset="0"/>
                <a:cs typeface="Times New Roman" panose="02020603050405020304" pitchFamily="18" charset="0"/>
              </a:rPr>
              <a:t>. The two families of flies  used most often for determination of PMI, </a:t>
            </a:r>
            <a:r>
              <a:rPr lang="en-US" sz="2000" dirty="0" err="1">
                <a:latin typeface="Times New Roman" panose="02020603050405020304" pitchFamily="18" charset="0"/>
                <a:cs typeface="Times New Roman" panose="02020603050405020304" pitchFamily="18" charset="0"/>
              </a:rPr>
              <a:t>Calliphoridae</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Sarcophagidae</a:t>
            </a:r>
            <a:r>
              <a:rPr lang="en-US" sz="2000" dirty="0">
                <a:latin typeface="Times New Roman" panose="02020603050405020304" pitchFamily="18" charset="0"/>
                <a:cs typeface="Times New Roman" panose="02020603050405020304" pitchFamily="18" charset="0"/>
              </a:rPr>
              <a:t>.</a:t>
            </a: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65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4" y="116632"/>
            <a:ext cx="9139146" cy="7140416"/>
          </a:xfrm>
          <a:prstGeom prst="rect">
            <a:avLst/>
          </a:prstGeom>
        </p:spPr>
        <p:txBody>
          <a:bodyPr wrap="square">
            <a:spAutoFit/>
          </a:bodyPr>
          <a:lstStyle/>
          <a:p>
            <a:pPr algn="l"/>
            <a:endParaRPr lang="en-US" sz="2000" dirty="0">
              <a:latin typeface="Times New Roman" panose="02020603050405020304" pitchFamily="18" charset="0"/>
              <a:cs typeface="Times New Roman" panose="02020603050405020304" pitchFamily="18" charset="0"/>
            </a:endParaRPr>
          </a:p>
          <a:p>
            <a:pPr algn="l"/>
            <a:endParaRPr lang="en-US" sz="2000" dirty="0">
              <a:latin typeface="Times New Roman" panose="02020603050405020304" pitchFamily="18" charset="0"/>
              <a:cs typeface="Times New Roman" panose="02020603050405020304" pitchFamily="18" charset="0"/>
            </a:endParaRPr>
          </a:p>
          <a:p>
            <a:pPr algn="l"/>
            <a:r>
              <a:rPr lang="en-US" sz="2800" b="1" dirty="0">
                <a:latin typeface="Times New Roman" panose="02020603050405020304" pitchFamily="18" charset="0"/>
                <a:cs typeface="Times New Roman" panose="02020603050405020304" pitchFamily="18" charset="0"/>
              </a:rPr>
              <a:t>Early Stage </a:t>
            </a:r>
            <a:r>
              <a:rPr lang="en-US" sz="2800" b="1" dirty="0" err="1">
                <a:latin typeface="Times New Roman" panose="02020603050405020304" pitchFamily="18" charset="0"/>
                <a:cs typeface="Times New Roman" panose="02020603050405020304" pitchFamily="18" charset="0"/>
              </a:rPr>
              <a:t>Decompostion</a:t>
            </a:r>
            <a:r>
              <a:rPr lang="en-US" sz="2800" b="1" dirty="0">
                <a:latin typeface="Times New Roman" panose="02020603050405020304" pitchFamily="18" charset="0"/>
                <a:cs typeface="Times New Roman" panose="02020603050405020304" pitchFamily="18" charset="0"/>
              </a:rPr>
              <a:t>:</a:t>
            </a:r>
          </a:p>
          <a:p>
            <a:pPr algn="l"/>
            <a:r>
              <a:rPr lang="en-US" b="1" dirty="0">
                <a:latin typeface="Times New Roman" panose="02020603050405020304" pitchFamily="18" charset="0"/>
                <a:cs typeface="Times New Roman" panose="02020603050405020304" pitchFamily="18" charset="0"/>
              </a:rPr>
              <a:t>1-Family:Calliphoridae</a:t>
            </a:r>
          </a:p>
          <a:p>
            <a:pPr algn="l"/>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Order:Diptera</a:t>
            </a:r>
            <a:endParaRPr lang="en-US" b="1" dirty="0">
              <a:latin typeface="Times New Roman" panose="02020603050405020304" pitchFamily="18" charset="0"/>
              <a:cs typeface="Times New Roman" panose="02020603050405020304" pitchFamily="18" charset="0"/>
            </a:endParaRPr>
          </a:p>
          <a:p>
            <a:pPr algn="l"/>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blow flies are a metallic blue or green color. The antennae are </a:t>
            </a:r>
            <a:r>
              <a:rPr lang="en-US" dirty="0" err="1">
                <a:latin typeface="Times New Roman" panose="02020603050405020304" pitchFamily="18" charset="0"/>
                <a:cs typeface="Times New Roman" panose="02020603050405020304" pitchFamily="18" charset="0"/>
              </a:rPr>
              <a:t>aristate</a:t>
            </a:r>
            <a:r>
              <a:rPr lang="en-US" dirty="0">
                <a:latin typeface="Times New Roman" panose="02020603050405020304" pitchFamily="18" charset="0"/>
                <a:cs typeface="Times New Roman" panose="02020603050405020304" pitchFamily="18" charset="0"/>
              </a:rPr>
              <a:t>, and the </a:t>
            </a:r>
            <a:r>
              <a:rPr lang="en-US" dirty="0" err="1">
                <a:latin typeface="Times New Roman" panose="02020603050405020304" pitchFamily="18" charset="0"/>
                <a:cs typeface="Times New Roman" panose="02020603050405020304" pitchFamily="18" charset="0"/>
              </a:rPr>
              <a:t>calypters</a:t>
            </a:r>
            <a:r>
              <a:rPr lang="en-US" dirty="0">
                <a:latin typeface="Times New Roman" panose="02020603050405020304" pitchFamily="18" charset="0"/>
                <a:cs typeface="Times New Roman" panose="02020603050405020304" pitchFamily="18" charset="0"/>
              </a:rPr>
              <a:t> are large and prominent. These scavenger insects lay their eggs on dead animals. The larvae feed on decaying tissue of animals.</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Calliphoridae</a:t>
            </a:r>
            <a:r>
              <a:rPr lang="en-US" sz="2000" dirty="0">
                <a:latin typeface="Times New Roman" panose="02020603050405020304" pitchFamily="18" charset="0"/>
                <a:cs typeface="Times New Roman" panose="02020603050405020304" pitchFamily="18" charset="0"/>
              </a:rPr>
              <a:t> includes many species that are well known to the general public.</a:t>
            </a:r>
          </a:p>
          <a:p>
            <a:pPr algn="l"/>
            <a:r>
              <a:rPr lang="en-US" sz="2000" b="1" dirty="0">
                <a:latin typeface="Times New Roman" panose="02020603050405020304" pitchFamily="18" charset="0"/>
                <a:cs typeface="Times New Roman" panose="02020603050405020304" pitchFamily="18" charset="0"/>
              </a:rPr>
              <a:t>1-Green Bottle Fly or Sheep Blow Fly </a:t>
            </a:r>
            <a:r>
              <a:rPr lang="en-US" sz="2000" b="1" i="1" dirty="0" err="1">
                <a:latin typeface="Times New Roman" panose="02020603050405020304" pitchFamily="18" charset="0"/>
                <a:cs typeface="Times New Roman" panose="02020603050405020304" pitchFamily="18" charset="0"/>
              </a:rPr>
              <a:t>Lucilia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sericata</a:t>
            </a: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Meigen</a:t>
            </a:r>
            <a:r>
              <a:rPr lang="en-US" sz="2000" b="1" dirty="0">
                <a:latin typeface="Times New Roman" panose="02020603050405020304" pitchFamily="18" charset="0"/>
                <a:cs typeface="Times New Roman" panose="02020603050405020304" pitchFamily="18" charset="0"/>
              </a:rPr>
              <a:t>)</a:t>
            </a:r>
          </a:p>
          <a:p>
            <a:pPr algn="l"/>
            <a:r>
              <a:rPr lang="en-US" sz="2000" b="1" dirty="0" err="1">
                <a:latin typeface="Times New Roman" panose="02020603050405020304" pitchFamily="18" charset="0"/>
                <a:cs typeface="Times New Roman" panose="02020603050405020304" pitchFamily="18" charset="0"/>
              </a:rPr>
              <a:t>Order:Diptera</a:t>
            </a:r>
            <a:endParaRPr lang="en-US" sz="2000" b="1" dirty="0">
              <a:latin typeface="Times New Roman" panose="02020603050405020304" pitchFamily="18" charset="0"/>
              <a:cs typeface="Times New Roman" panose="02020603050405020304" pitchFamily="18" charset="0"/>
            </a:endParaRPr>
          </a:p>
          <a:p>
            <a:pPr algn="l"/>
            <a:r>
              <a:rPr lang="en-US" sz="2000" b="1" dirty="0" err="1">
                <a:latin typeface="Times New Roman" panose="02020603050405020304" pitchFamily="18" charset="0"/>
                <a:cs typeface="Times New Roman" panose="02020603050405020304" pitchFamily="18" charset="0"/>
              </a:rPr>
              <a:t>Family:Calliphoridae</a:t>
            </a:r>
            <a:r>
              <a:rPr lang="en-US" sz="2000" b="1" dirty="0">
                <a:latin typeface="Times New Roman" panose="02020603050405020304" pitchFamily="18" charset="0"/>
                <a:cs typeface="Times New Roman" panose="02020603050405020304" pitchFamily="18" charset="0"/>
              </a:rPr>
              <a:t> </a:t>
            </a:r>
          </a:p>
          <a:p>
            <a:pPr algn="l"/>
            <a:r>
              <a:rPr lang="en-US" sz="2000" b="1" dirty="0">
                <a:latin typeface="Times New Roman" panose="02020603050405020304" pitchFamily="18" charset="0"/>
                <a:cs typeface="Times New Roman" panose="02020603050405020304" pitchFamily="18" charset="0"/>
              </a:rPr>
              <a:t>Distribution:</a:t>
            </a:r>
            <a:r>
              <a:rPr lang="en-US" sz="2000" dirty="0">
                <a:latin typeface="Times New Roman" panose="02020603050405020304" pitchFamily="18" charset="0"/>
                <a:cs typeface="Times New Roman" panose="02020603050405020304" pitchFamily="18" charset="0"/>
              </a:rPr>
              <a:t> Habitat Cosmopolitan; blow flies can be found everywhere in association with human habitation as well as in the wild.</a:t>
            </a:r>
            <a:endParaRPr lang="en-US" sz="2000" b="1" dirty="0">
              <a:latin typeface="Times New Roman" panose="02020603050405020304" pitchFamily="18" charset="0"/>
              <a:cs typeface="Times New Roman" panose="02020603050405020304" pitchFamily="18" charset="0"/>
            </a:endParaRPr>
          </a:p>
          <a:p>
            <a:pPr algn="l"/>
            <a:r>
              <a:rPr lang="en-US" sz="2000" b="1" dirty="0">
                <a:latin typeface="Times New Roman" panose="02020603050405020304" pitchFamily="18" charset="0"/>
                <a:cs typeface="Times New Roman" panose="02020603050405020304" pitchFamily="18" charset="0"/>
              </a:rPr>
              <a:t>Forensic Importance:</a:t>
            </a:r>
          </a:p>
          <a:p>
            <a:pPr algn="l"/>
            <a:r>
              <a:rPr lang="en-US" sz="2000" dirty="0">
                <a:latin typeface="Times New Roman" panose="02020603050405020304" pitchFamily="18" charset="0"/>
                <a:cs typeface="Times New Roman" panose="02020603050405020304" pitchFamily="18" charset="0"/>
              </a:rPr>
              <a:t>The immature flies are used to estimate the minimum portion of the post-mortem interval, known as PMI</a:t>
            </a:r>
            <a:r>
              <a:rPr lang="en-US" sz="2000" i="1" dirty="0">
                <a:latin typeface="Times New Roman" panose="02020603050405020304" pitchFamily="18" charset="0"/>
                <a:cs typeface="Times New Roman" panose="02020603050405020304" pitchFamily="18" charset="0"/>
              </a:rPr>
              <a:t>. L. </a:t>
            </a:r>
            <a:r>
              <a:rPr lang="en-US" sz="2000" i="1" dirty="0" err="1">
                <a:latin typeface="Times New Roman" panose="02020603050405020304" pitchFamily="18" charset="0"/>
                <a:cs typeface="Times New Roman" panose="02020603050405020304" pitchFamily="18" charset="0"/>
              </a:rPr>
              <a:t>sericata</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one of the first insects to arrive at a corps, go further and state that </a:t>
            </a:r>
            <a:r>
              <a:rPr lang="en-US" sz="2000" dirty="0" err="1">
                <a:latin typeface="Times New Roman" panose="02020603050405020304" pitchFamily="18" charset="0"/>
                <a:cs typeface="Times New Roman" panose="02020603050405020304" pitchFamily="18" charset="0"/>
              </a:rPr>
              <a:t>calliphorids</a:t>
            </a:r>
            <a:r>
              <a:rPr lang="en-US" sz="2000" dirty="0">
                <a:latin typeface="Times New Roman" panose="02020603050405020304" pitchFamily="18" charset="0"/>
                <a:cs typeface="Times New Roman" panose="02020603050405020304" pitchFamily="18" charset="0"/>
              </a:rPr>
              <a:t> have appeared on carcasses in experiments within minutes of death. The most common way of estimating PMI using dipteran larvae, such as </a:t>
            </a:r>
            <a:r>
              <a:rPr lang="en-US" sz="2000" i="1" dirty="0">
                <a:latin typeface="Times New Roman" panose="02020603050405020304" pitchFamily="18" charset="0"/>
                <a:cs typeface="Times New Roman" panose="02020603050405020304" pitchFamily="18" charset="0"/>
              </a:rPr>
              <a:t>L. </a:t>
            </a:r>
            <a:r>
              <a:rPr lang="en-US" sz="2000" i="1" dirty="0" err="1">
                <a:latin typeface="Times New Roman" panose="02020603050405020304" pitchFamily="18" charset="0"/>
                <a:cs typeface="Times New Roman" panose="02020603050405020304" pitchFamily="18" charset="0"/>
              </a:rPr>
              <a:t>sericata</a:t>
            </a:r>
            <a:r>
              <a:rPr lang="en-US" sz="2000" dirty="0">
                <a:latin typeface="Times New Roman" panose="02020603050405020304" pitchFamily="18" charset="0"/>
                <a:cs typeface="Times New Roman" panose="02020603050405020304" pitchFamily="18" charset="0"/>
              </a:rPr>
              <a:t> is to determine the developmental stage the immature is in when collected.</a:t>
            </a:r>
          </a:p>
          <a:p>
            <a:pPr algn="l" rtl="0"/>
            <a:endParaRPr lang="en-US" sz="2000" dirty="0">
              <a:latin typeface="Times New Roman" panose="02020603050405020304" pitchFamily="18" charset="0"/>
              <a:cs typeface="Times New Roman" panose="02020603050405020304" pitchFamily="18" charset="0"/>
            </a:endParaRPr>
          </a:p>
          <a:p>
            <a:pPr algn="l" rtl="0"/>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854" y="3220"/>
            <a:ext cx="9031642" cy="707886"/>
          </a:xfrm>
          <a:prstGeom prst="rect">
            <a:avLst/>
          </a:prstGeom>
          <a:solidFill>
            <a:schemeClr val="accent2">
              <a:lumMod val="75000"/>
            </a:schemeClr>
          </a:solidFill>
        </p:spPr>
        <p:txBody>
          <a:bodyPr wrap="square">
            <a:spAutoFit/>
          </a:bodyPr>
          <a:lstStyle/>
          <a:p>
            <a:pPr algn="ctr" fontAlgn="auto">
              <a:spcBef>
                <a:spcPts val="0"/>
              </a:spcBef>
              <a:spcAft>
                <a:spcPts val="0"/>
              </a:spcAft>
              <a:defRPr/>
            </a:pPr>
            <a:r>
              <a:rPr lang="en-US" sz="4000" b="1" dirty="0">
                <a:solidFill>
                  <a:schemeClr val="bg1"/>
                </a:solidFill>
                <a:latin typeface="Times New Roman" pitchFamily="18" charset="0"/>
                <a:cs typeface="Times New Roman" pitchFamily="18" charset="0"/>
              </a:rPr>
              <a:t>Insects as Evidence</a:t>
            </a:r>
          </a:p>
        </p:txBody>
      </p:sp>
    </p:spTree>
    <p:extLst>
      <p:ext uri="{BB962C8B-B14F-4D97-AF65-F5344CB8AC3E}">
        <p14:creationId xmlns:p14="http://schemas.microsoft.com/office/powerpoint/2010/main" val="8547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98" y="0"/>
            <a:ext cx="9128802" cy="5632311"/>
          </a:xfrm>
          <a:prstGeom prst="rect">
            <a:avLst/>
          </a:prstGeom>
        </p:spPr>
        <p:txBody>
          <a:bodyPr wrap="square">
            <a:spAutoFit/>
          </a:bodyPr>
          <a:lstStyle/>
          <a:p>
            <a:pPr algn="l" rtl="0"/>
            <a:r>
              <a:rPr lang="en-US" sz="2000" b="1" dirty="0">
                <a:latin typeface="Times New Roman" panose="02020603050405020304" pitchFamily="18" charset="0"/>
                <a:cs typeface="Times New Roman" panose="02020603050405020304" pitchFamily="18" charset="0"/>
              </a:rPr>
              <a:t>Description and</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Life cycle:</a:t>
            </a:r>
          </a:p>
          <a:p>
            <a:pPr algn="l" rtl="0"/>
            <a:r>
              <a:rPr lang="en-US" sz="2000" dirty="0">
                <a:latin typeface="Times New Roman" panose="02020603050405020304" pitchFamily="18" charset="0"/>
                <a:cs typeface="Times New Roman" panose="02020603050405020304" pitchFamily="18" charset="0"/>
              </a:rPr>
              <a:t>There can be multiple generations per year .</a:t>
            </a:r>
            <a:endParaRPr lang="en-US" sz="2000" b="1" dirty="0">
              <a:latin typeface="Times New Roman" panose="02020603050405020304" pitchFamily="18" charset="0"/>
              <a:cs typeface="Times New Roman" panose="02020603050405020304" pitchFamily="18" charset="0"/>
            </a:endParaRPr>
          </a:p>
          <a:p>
            <a:pPr algn="l"/>
            <a:r>
              <a:rPr lang="en-US" sz="2000" b="1" dirty="0">
                <a:latin typeface="Times New Roman" panose="02020603050405020304" pitchFamily="18" charset="0"/>
                <a:cs typeface="Times New Roman" panose="02020603050405020304" pitchFamily="18" charset="0"/>
              </a:rPr>
              <a:t>Adults: </a:t>
            </a:r>
            <a:r>
              <a:rPr lang="en-US" sz="2000" dirty="0">
                <a:latin typeface="Times New Roman" panose="02020603050405020304" pitchFamily="18" charset="0"/>
                <a:cs typeface="Times New Roman" panose="02020603050405020304" pitchFamily="18" charset="0"/>
              </a:rPr>
              <a:t>usually a metallic green and can also have a copper green color. The mouthparts are usually yellow . The back is hairy and the overall diameter is about 8–10 mm. </a:t>
            </a:r>
          </a:p>
          <a:p>
            <a:pPr algn="l"/>
            <a:r>
              <a:rPr lang="en-US" sz="2000" b="1" dirty="0">
                <a:latin typeface="Times New Roman" panose="02020603050405020304" pitchFamily="18" charset="0"/>
                <a:cs typeface="Times New Roman" panose="02020603050405020304" pitchFamily="18" charset="0"/>
              </a:rPr>
              <a:t>Eggs:</a:t>
            </a:r>
            <a:r>
              <a:rPr lang="en-US" sz="2000" dirty="0">
                <a:latin typeface="Times New Roman" panose="02020603050405020304" pitchFamily="18" charset="0"/>
                <a:cs typeface="Times New Roman" panose="02020603050405020304" pitchFamily="18" charset="0"/>
              </a:rPr>
              <a:t> Adult females may lay 100–200 eggs in a cluster on a food source. usually white-pale yellow, deposited in batches or masses, elongated with one end tapered slightly, approximately 1.5 mm long . Eggs take about 21 hours to hatch, and at 27°C it takes about 18 hours to hatch. </a:t>
            </a:r>
          </a:p>
          <a:p>
            <a:pPr algn="l"/>
            <a:r>
              <a:rPr lang="en-US" sz="2000" b="1" dirty="0">
                <a:latin typeface="Times New Roman" panose="02020603050405020304" pitchFamily="18" charset="0"/>
                <a:cs typeface="Times New Roman" panose="02020603050405020304" pitchFamily="18" charset="0"/>
              </a:rPr>
              <a:t>Larvae: </a:t>
            </a:r>
            <a:r>
              <a:rPr lang="en-US" sz="2000" dirty="0">
                <a:latin typeface="Times New Roman" panose="02020603050405020304" pitchFamily="18" charset="0"/>
                <a:cs typeface="Times New Roman" panose="02020603050405020304" pitchFamily="18" charset="0"/>
              </a:rPr>
              <a:t>Larval development requires approximately four days. There are three instars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All stages of the larvae are smooth, conical-shaped and have a complete </a:t>
            </a:r>
            <a:r>
              <a:rPr lang="en-US" sz="2000" dirty="0" err="1">
                <a:latin typeface="Times New Roman" panose="02020603050405020304" pitchFamily="18" charset="0"/>
                <a:cs typeface="Times New Roman" panose="02020603050405020304" pitchFamily="18" charset="0"/>
              </a:rPr>
              <a:t>peritreme</a:t>
            </a:r>
            <a:r>
              <a:rPr lang="en-US" sz="2000" dirty="0">
                <a:latin typeface="Times New Roman" panose="02020603050405020304" pitchFamily="18" charset="0"/>
                <a:cs typeface="Times New Roman" panose="02020603050405020304" pitchFamily="18" charset="0"/>
              </a:rPr>
              <a:t> (area surrounding the spiracles) on their posterior spiracles . The larvae are white or yellowish through all three instars of development and reach a maximum of 12–18 mm before pupation. </a:t>
            </a:r>
          </a:p>
          <a:p>
            <a:pPr algn="l"/>
            <a:r>
              <a:rPr lang="en-US" sz="2000" b="1" dirty="0">
                <a:latin typeface="Times New Roman" panose="02020603050405020304" pitchFamily="18" charset="0"/>
                <a:cs typeface="Times New Roman" panose="02020603050405020304" pitchFamily="18" charset="0"/>
              </a:rPr>
              <a:t>Pupae: </a:t>
            </a:r>
            <a:r>
              <a:rPr lang="en-US" sz="2000" dirty="0">
                <a:latin typeface="Times New Roman" panose="02020603050405020304" pitchFamily="18" charset="0"/>
                <a:cs typeface="Times New Roman" panose="02020603050405020304" pitchFamily="18" charset="0"/>
              </a:rPr>
              <a:t>enclosed in a hardened shell -reddish brown, light brown or black in color, </a:t>
            </a:r>
          </a:p>
          <a:p>
            <a:pPr algn="l" rtl="0"/>
            <a:r>
              <a:rPr lang="en-US" sz="2000" dirty="0">
                <a:latin typeface="Times New Roman" panose="02020603050405020304" pitchFamily="18" charset="0"/>
                <a:cs typeface="Times New Roman" panose="02020603050405020304" pitchFamily="18" charset="0"/>
              </a:rPr>
              <a:t> 9–10 mm long. Pupal development takes approximately 10 days after which the adult fly emerges. </a:t>
            </a:r>
          </a:p>
          <a:p>
            <a:pPr algn="l" rtl="0"/>
            <a:endParaRPr lang="en-US" sz="2000" dirty="0">
              <a:latin typeface="Times New Roman" panose="02020603050405020304" pitchFamily="18" charset="0"/>
              <a:cs typeface="Times New Roman" panose="02020603050405020304" pitchFamily="18" charset="0"/>
            </a:endParaRPr>
          </a:p>
        </p:txBody>
      </p:sp>
      <p:pic>
        <p:nvPicPr>
          <p:cNvPr id="5" name="Picture 4" descr="common green bottle fly - Lucilia sericata (Mei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941168"/>
            <a:ext cx="2736304" cy="1866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32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sible Proofs: Forensic Views of the Body: Galleries: Technologies: Life  cycle of the black blow f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4624"/>
            <a:ext cx="5688632" cy="44371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mmon green bottle fly - Lucilia sericata (Mei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437112"/>
            <a:ext cx="3240360" cy="22099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ommon green bottle fly - Lucilia sericata (Meig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9" y="3545935"/>
            <a:ext cx="2328193" cy="3306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90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p:cNvSpPr txBox="1">
            <a:spLocks noChangeArrowheads="1"/>
          </p:cNvSpPr>
          <p:nvPr/>
        </p:nvSpPr>
        <p:spPr bwMode="auto">
          <a:xfrm>
            <a:off x="1" y="18132"/>
            <a:ext cx="9036496" cy="6771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en-US" sz="2400" b="1" dirty="0">
                <a:latin typeface="Times New Roman" panose="02020603050405020304" pitchFamily="18" charset="0"/>
                <a:cs typeface="Times New Roman" panose="02020603050405020304" pitchFamily="18" charset="0"/>
              </a:rPr>
              <a:t>2-Family: </a:t>
            </a:r>
            <a:r>
              <a:rPr lang="en-US" altLang="en-US" sz="2400" b="1" dirty="0">
                <a:latin typeface="Times New Roman" panose="02020603050405020304" pitchFamily="18" charset="0"/>
                <a:cs typeface="Times New Roman" panose="02020603050405020304" pitchFamily="18" charset="0"/>
              </a:rPr>
              <a:t>(</a:t>
            </a:r>
            <a:r>
              <a:rPr lang="en-US" altLang="en-US" sz="2400" b="1" dirty="0" err="1">
                <a:latin typeface="Times New Roman" panose="02020603050405020304" pitchFamily="18" charset="0"/>
                <a:cs typeface="Times New Roman" panose="02020603050405020304" pitchFamily="18" charset="0"/>
              </a:rPr>
              <a:t>Sarcophagidae</a:t>
            </a:r>
            <a:r>
              <a:rPr lang="en-US" altLang="en-US" sz="2400" b="1"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p>
          <a:p>
            <a:pPr algn="l" rtl="0" eaLnBrk="1" hangingPunct="1"/>
            <a:r>
              <a:rPr lang="en-US" sz="2400" b="1" dirty="0" err="1">
                <a:latin typeface="Times New Roman" panose="02020603050405020304" pitchFamily="18" charset="0"/>
                <a:cs typeface="Times New Roman" panose="02020603050405020304" pitchFamily="18" charset="0"/>
              </a:rPr>
              <a:t>Order:Diptera</a:t>
            </a:r>
            <a:endParaRPr lang="en-US" sz="2400" b="1" dirty="0">
              <a:latin typeface="Times New Roman" panose="02020603050405020304" pitchFamily="18" charset="0"/>
              <a:cs typeface="Times New Roman" panose="02020603050405020304" pitchFamily="18" charset="0"/>
            </a:endParaRPr>
          </a:p>
          <a:p>
            <a:pPr algn="l" rtl="0" eaLnBrk="1" hangingPunct="1"/>
            <a:r>
              <a:rPr lang="en-US" sz="2000" dirty="0">
                <a:latin typeface="Times New Roman" panose="02020603050405020304" pitchFamily="18" charset="0"/>
                <a:cs typeface="Times New Roman" panose="02020603050405020304" pitchFamily="18" charset="0"/>
              </a:rPr>
              <a:t>Specimens gray with three black longitudinal stripes on </a:t>
            </a:r>
            <a:r>
              <a:rPr lang="en-US" sz="2000" dirty="0" err="1">
                <a:latin typeface="Times New Roman" panose="02020603050405020304" pitchFamily="18" charset="0"/>
                <a:cs typeface="Times New Roman" panose="02020603050405020304" pitchFamily="18" charset="0"/>
              </a:rPr>
              <a:t>mesonotum</a:t>
            </a:r>
            <a:r>
              <a:rPr lang="en-US" sz="2000" dirty="0">
                <a:latin typeface="Times New Roman" panose="02020603050405020304" pitchFamily="18" charset="0"/>
                <a:cs typeface="Times New Roman" panose="02020603050405020304" pitchFamily="18" charset="0"/>
              </a:rPr>
              <a:t> and checkered or spotted abdomen, by a row of setae on </a:t>
            </a:r>
            <a:r>
              <a:rPr lang="en-US" sz="2000" dirty="0" err="1">
                <a:latin typeface="Times New Roman" panose="02020603050405020304" pitchFamily="18" charset="0"/>
                <a:cs typeface="Times New Roman" panose="02020603050405020304" pitchFamily="18" charset="0"/>
              </a:rPr>
              <a:t>meron</a:t>
            </a:r>
            <a:r>
              <a:rPr lang="en-US" sz="2000" dirty="0">
                <a:latin typeface="Times New Roman" panose="02020603050405020304" pitchFamily="18" charset="0"/>
                <a:cs typeface="Times New Roman" panose="02020603050405020304" pitchFamily="18" charset="0"/>
              </a:rPr>
              <a:t>. Most species have a medium to large size (8–25 mm), but there are few smaller species (5–8 mm). Females are ovoviviparous </a:t>
            </a:r>
            <a:r>
              <a:rPr lang="en-US" sz="2000" dirty="0" err="1">
                <a:latin typeface="Times New Roman" panose="02020603050405020304" pitchFamily="18" charset="0"/>
                <a:cs typeface="Times New Roman" panose="02020603050405020304" pitchFamily="18" charset="0"/>
              </a:rPr>
              <a:t>multilarviparous</a:t>
            </a:r>
            <a:r>
              <a:rPr lang="en-US" sz="2000" dirty="0">
                <a:latin typeface="Times New Roman" panose="02020603050405020304" pitchFamily="18" charset="0"/>
                <a:cs typeface="Times New Roman" panose="02020603050405020304" pitchFamily="18" charset="0"/>
              </a:rPr>
              <a:t> ( they lay larvae and have a non-telescopic -</a:t>
            </a:r>
            <a:r>
              <a:rPr lang="en-US" sz="2000" dirty="0" err="1">
                <a:latin typeface="Times New Roman" panose="02020603050405020304" pitchFamily="18" charset="0"/>
                <a:cs typeface="Times New Roman" panose="02020603050405020304" pitchFamily="18" charset="0"/>
              </a:rPr>
              <a:t>terminalia</a:t>
            </a:r>
            <a:r>
              <a:rPr lang="en-US" sz="2000" dirty="0">
                <a:latin typeface="Times New Roman" panose="02020603050405020304" pitchFamily="18" charset="0"/>
                <a:cs typeface="Times New Roman" panose="02020603050405020304" pitchFamily="18" charset="0"/>
              </a:rPr>
              <a:t> .  </a:t>
            </a:r>
            <a:br>
              <a:rPr lang="en-US" sz="2400" dirty="0"/>
            </a:br>
            <a:r>
              <a:rPr lang="en-US" altLang="en-US" sz="2000" b="1" dirty="0">
                <a:latin typeface="Times New Roman" panose="02020603050405020304" pitchFamily="18" charset="0"/>
                <a:cs typeface="Times New Roman" panose="02020603050405020304" pitchFamily="18" charset="0"/>
              </a:rPr>
              <a:t>Flesh </a:t>
            </a:r>
            <a:r>
              <a:rPr lang="en-US" altLang="en-US" sz="2000" b="1" dirty="0" err="1">
                <a:latin typeface="Times New Roman" panose="02020603050405020304" pitchFamily="18" charset="0"/>
                <a:cs typeface="Times New Roman" panose="02020603050405020304" pitchFamily="18" charset="0"/>
              </a:rPr>
              <a:t>Fly:</a:t>
            </a:r>
            <a:r>
              <a:rPr lang="en-US" sz="2000" b="1" i="1" dirty="0" err="1">
                <a:latin typeface="Times New Roman" panose="02020603050405020304" pitchFamily="18" charset="0"/>
                <a:cs typeface="Times New Roman" panose="02020603050405020304" pitchFamily="18" charset="0"/>
              </a:rPr>
              <a:t>Sarcophaga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crassipalpis</a:t>
            </a:r>
            <a:r>
              <a:rPr lang="en-US" sz="2000" b="1" i="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Macquart</a:t>
            </a:r>
            <a:endParaRPr lang="en-US" sz="2000" b="1" dirty="0">
              <a:latin typeface="Times New Roman" panose="02020603050405020304" pitchFamily="18" charset="0"/>
              <a:cs typeface="Times New Roman" panose="02020603050405020304" pitchFamily="18" charset="0"/>
            </a:endParaRPr>
          </a:p>
          <a:p>
            <a:pPr algn="l" rtl="0" eaLnBrk="1" hangingPunct="1"/>
            <a:r>
              <a:rPr lang="en-US" sz="2000" b="1" dirty="0">
                <a:latin typeface="Times New Roman" panose="02020603050405020304" pitchFamily="18" charset="0"/>
                <a:cs typeface="Times New Roman" panose="02020603050405020304" pitchFamily="18" charset="0"/>
              </a:rPr>
              <a:t>Order:Diptera</a:t>
            </a:r>
          </a:p>
          <a:p>
            <a:pPr algn="l" rtl="0" eaLnBrk="1" hangingPunct="1"/>
            <a:r>
              <a:rPr lang="en-US" sz="2000" b="1" dirty="0">
                <a:latin typeface="Times New Roman" panose="02020603050405020304" pitchFamily="18" charset="0"/>
                <a:cs typeface="Times New Roman" panose="02020603050405020304" pitchFamily="18" charset="0"/>
              </a:rPr>
              <a:t>Family: </a:t>
            </a:r>
            <a:r>
              <a:rPr lang="en-US" altLang="en-US" sz="2000" b="1" dirty="0">
                <a:latin typeface="Times New Roman" panose="02020603050405020304" pitchFamily="18" charset="0"/>
                <a:cs typeface="Times New Roman" panose="02020603050405020304" pitchFamily="18" charset="0"/>
              </a:rPr>
              <a:t>(</a:t>
            </a:r>
            <a:r>
              <a:rPr lang="en-US" altLang="en-US" sz="2000" b="1" dirty="0" err="1">
                <a:latin typeface="Times New Roman" panose="02020603050405020304" pitchFamily="18" charset="0"/>
                <a:cs typeface="Times New Roman" panose="02020603050405020304" pitchFamily="18" charset="0"/>
              </a:rPr>
              <a:t>Sarcophagidae</a:t>
            </a:r>
            <a:r>
              <a:rPr lang="en-US" altLang="en-US" sz="2000" b="1" dirty="0">
                <a:latin typeface="Times New Roman" panose="02020603050405020304" pitchFamily="18" charset="0"/>
                <a:cs typeface="Times New Roman" panose="02020603050405020304" pitchFamily="18" charset="0"/>
              </a:rPr>
              <a:t>)</a:t>
            </a:r>
          </a:p>
          <a:p>
            <a:pPr algn="l" rtl="0" eaLnBrk="1" hangingPunct="1"/>
            <a:r>
              <a:rPr lang="en-US" sz="2000" b="1" dirty="0">
                <a:latin typeface="Times New Roman" panose="02020603050405020304" pitchFamily="18" charset="0"/>
                <a:cs typeface="Times New Roman" panose="02020603050405020304" pitchFamily="18" charset="0"/>
              </a:rPr>
              <a:t>Distribution:</a:t>
            </a:r>
            <a:r>
              <a:rPr lang="en-US" sz="2000" dirty="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As a group, flesh flies occur throughout most areas of the world. Flesh flies are   found in urban and rural communities but, fortunately, are relatively uncommon in houses or restaurants. They breed in excrement, decaying vegetable matter and animal flesh or meat. </a:t>
            </a:r>
            <a:endParaRPr lang="en-US" sz="2000" dirty="0">
              <a:latin typeface="Times New Roman" panose="02020603050405020304" pitchFamily="18" charset="0"/>
              <a:cs typeface="Times New Roman" panose="02020603050405020304" pitchFamily="18" charset="0"/>
            </a:endParaRPr>
          </a:p>
          <a:p>
            <a:pPr algn="l" rtl="0" eaLnBrk="1" hangingPunct="1"/>
            <a:r>
              <a:rPr lang="en-US" sz="2000" b="1" dirty="0">
                <a:latin typeface="Times New Roman" panose="02020603050405020304" pitchFamily="18" charset="0"/>
                <a:cs typeface="Times New Roman" panose="02020603050405020304" pitchFamily="18" charset="0"/>
              </a:rPr>
              <a:t>Description and Life Cycle</a:t>
            </a:r>
          </a:p>
          <a:p>
            <a:pPr algn="l" rtl="0" eaLnBrk="1" hangingPunct="1"/>
            <a:r>
              <a:rPr lang="en-US" sz="2000" b="1" dirty="0">
                <a:latin typeface="Times New Roman" panose="02020603050405020304" pitchFamily="18" charset="0"/>
                <a:cs typeface="Times New Roman" panose="02020603050405020304" pitchFamily="18" charset="0"/>
              </a:rPr>
              <a:t>Adult: </a:t>
            </a:r>
            <a:r>
              <a:rPr lang="en-US" sz="2000" dirty="0">
                <a:latin typeface="Times New Roman" panose="02020603050405020304" pitchFamily="18" charset="0"/>
                <a:cs typeface="Times New Roman" panose="02020603050405020304" pitchFamily="18" charset="0"/>
              </a:rPr>
              <a:t>Flesh flies are ovoviviparous  ‘</a:t>
            </a:r>
            <a:r>
              <a:rPr lang="en-US" sz="2000" dirty="0" err="1">
                <a:latin typeface="Times New Roman" panose="02020603050405020304" pitchFamily="18" charset="0"/>
                <a:cs typeface="Times New Roman" panose="02020603050405020304" pitchFamily="18" charset="0"/>
              </a:rPr>
              <a:t>larviposition</a:t>
            </a:r>
            <a:r>
              <a:rPr lang="en-US" sz="2000" dirty="0">
                <a:latin typeface="Times New Roman" panose="02020603050405020304" pitchFamily="18" charset="0"/>
                <a:cs typeface="Times New Roman" panose="02020603050405020304" pitchFamily="18" charset="0"/>
              </a:rPr>
              <a:t>.</a:t>
            </a:r>
          </a:p>
          <a:p>
            <a:pPr algn="l" rtl="0" eaLnBrk="1" hangingPunct="1"/>
            <a:r>
              <a:rPr lang="en-US" sz="2000" dirty="0">
                <a:latin typeface="Times New Roman" panose="02020603050405020304" pitchFamily="18" charset="0"/>
                <a:cs typeface="Times New Roman" panose="02020603050405020304" pitchFamily="18" charset="0"/>
              </a:rPr>
              <a:t>The adult ranges in size from 9 - 13 mm, light grayish color with three black stripes on the thorax . Unlike females, males are more hairy, with robust front legs, abdominal end is red for both males and females. Adults also have a distinctive black strip with golden or yellowish margins between their eyes.</a:t>
            </a:r>
          </a:p>
          <a:p>
            <a:pPr algn="l" rtl="0" eaLnBrk="1" hangingPunct="1"/>
            <a:r>
              <a:rPr lang="en-US" sz="1200" dirty="0"/>
              <a:t>.</a:t>
            </a:r>
            <a:br>
              <a:rPr lang="en-US" altLang="en-US" sz="1200" dirty="0">
                <a:latin typeface="Times New Roman" panose="02020603050405020304" pitchFamily="18" charset="0"/>
                <a:cs typeface="Times New Roman" panose="02020603050405020304" pitchFamily="18" charset="0"/>
              </a:rPr>
            </a:br>
            <a:endParaRPr lang="en-US" altLang="en-US" sz="1400" dirty="0">
              <a:latin typeface="Times New Roman" panose="02020603050405020304" pitchFamily="18" charset="0"/>
              <a:cs typeface="Times New Roman" panose="02020603050405020304" pitchFamily="18" charset="0"/>
            </a:endParaRPr>
          </a:p>
        </p:txBody>
      </p:sp>
      <p:sp>
        <p:nvSpPr>
          <p:cNvPr id="3" name="Rectangle 3"/>
          <p:cNvSpPr>
            <a:spLocks noChangeArrowheads="1"/>
          </p:cNvSpPr>
          <p:nvPr/>
        </p:nvSpPr>
        <p:spPr bwMode="auto">
          <a:xfrm rot="10800000" flipV="1">
            <a:off x="1835696" y="2563961"/>
            <a:ext cx="675549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8995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40416"/>
          </a:xfrm>
          <a:prstGeom prst="rect">
            <a:avLst/>
          </a:prstGeom>
        </p:spPr>
        <p:txBody>
          <a:bodyPr wrap="square">
            <a:spAutoFit/>
          </a:bodyPr>
          <a:lstStyle/>
          <a:p>
            <a:pPr algn="l" rtl="0"/>
            <a:endParaRPr lang="en-US" sz="2000" b="1" dirty="0">
              <a:latin typeface="Times New Roman" panose="02020603050405020304" pitchFamily="18" charset="0"/>
              <a:cs typeface="Times New Roman" panose="02020603050405020304" pitchFamily="18" charset="0"/>
            </a:endParaRPr>
          </a:p>
          <a:p>
            <a:pPr algn="l" rtl="0"/>
            <a:r>
              <a:rPr lang="en-US" sz="2000" b="1" dirty="0">
                <a:latin typeface="Times New Roman" panose="02020603050405020304" pitchFamily="18" charset="0"/>
                <a:cs typeface="Times New Roman" panose="02020603050405020304" pitchFamily="18" charset="0"/>
              </a:rPr>
              <a:t>Larva:</a:t>
            </a:r>
            <a:r>
              <a:rPr lang="en-US" sz="2000" dirty="0">
                <a:latin typeface="Times New Roman" panose="02020603050405020304" pitchFamily="18" charset="0"/>
                <a:cs typeface="Times New Roman" panose="02020603050405020304" pitchFamily="18" charset="0"/>
              </a:rPr>
              <a:t> Female flesh flies deposit their 1st instar larvae directly on the host, and the larvae commence feeding immediately.  Approximately five days after </a:t>
            </a:r>
            <a:r>
              <a:rPr lang="en-US" sz="2000" dirty="0" err="1">
                <a:latin typeface="Times New Roman" panose="02020603050405020304" pitchFamily="18" charset="0"/>
                <a:cs typeface="Times New Roman" panose="02020603050405020304" pitchFamily="18" charset="0"/>
              </a:rPr>
              <a:t>larviposition</a:t>
            </a:r>
            <a:r>
              <a:rPr lang="en-US" sz="2000" dirty="0">
                <a:latin typeface="Times New Roman" panose="02020603050405020304" pitchFamily="18" charset="0"/>
                <a:cs typeface="Times New Roman" panose="02020603050405020304" pitchFamily="18" charset="0"/>
              </a:rPr>
              <a:t>, the larvae are already in their 3rd instar and are almost ready to pupate. When the larvae are ready to pupate, they leave the host and wander until they find a suitable location</a:t>
            </a:r>
          </a:p>
          <a:p>
            <a:pPr algn="l" rtl="0"/>
            <a:r>
              <a:rPr lang="en-US" sz="2000" dirty="0">
                <a:latin typeface="Times New Roman" panose="02020603050405020304" pitchFamily="18" charset="0"/>
                <a:cs typeface="Times New Roman" panose="02020603050405020304" pitchFamily="18" charset="0"/>
              </a:rPr>
              <a:t>In the final instar, the larval body ranges from 9 -13 mm in length. Spiracles are located on plates set inside a cavity or pit on the posterior end.</a:t>
            </a:r>
          </a:p>
          <a:p>
            <a:pPr algn="l" rtl="0"/>
            <a:r>
              <a:rPr lang="en-US" sz="2000" b="1" dirty="0">
                <a:latin typeface="Times New Roman" panose="02020603050405020304" pitchFamily="18" charset="0"/>
                <a:cs typeface="Times New Roman" panose="02020603050405020304" pitchFamily="18" charset="0"/>
              </a:rPr>
              <a:t>Pupa:</a:t>
            </a:r>
            <a:r>
              <a:rPr lang="en-US" sz="2000" dirty="0">
                <a:latin typeface="Times New Roman" panose="02020603050405020304" pitchFamily="18" charset="0"/>
                <a:cs typeface="Times New Roman" panose="02020603050405020304" pitchFamily="18" charset="0"/>
              </a:rPr>
              <a:t> Pupation starts approximately one week after </a:t>
            </a:r>
            <a:r>
              <a:rPr lang="en-US" sz="2000" dirty="0" err="1">
                <a:latin typeface="Times New Roman" panose="02020603050405020304" pitchFamily="18" charset="0"/>
                <a:cs typeface="Times New Roman" panose="02020603050405020304" pitchFamily="18" charset="0"/>
              </a:rPr>
              <a:t>larviposition</a:t>
            </a:r>
            <a:r>
              <a:rPr lang="en-US" sz="2000" dirty="0">
                <a:latin typeface="Times New Roman" panose="02020603050405020304" pitchFamily="18" charset="0"/>
                <a:cs typeface="Times New Roman" panose="02020603050405020304" pitchFamily="18" charset="0"/>
              </a:rPr>
              <a:t> at 25°C. Adult flies will emerge about 10 days after pupation has occurred .They are able to enter, if necessary, a “hibernation”, diapause occurs during the pupal stage.</a:t>
            </a:r>
          </a:p>
          <a:p>
            <a:pPr algn="l" rtl="0"/>
            <a:r>
              <a:rPr lang="en-US" sz="2000" dirty="0">
                <a:latin typeface="Times New Roman" panose="02020603050405020304" pitchFamily="18" charset="0"/>
                <a:cs typeface="Times New Roman" panose="02020603050405020304" pitchFamily="18" charset="0"/>
              </a:rPr>
              <a:t>The pupa ranges in size from 5 -10 mm, and color tends to be relative to the age of the pupa. In general the darker the color the more advanced the fly is in pupal development </a:t>
            </a:r>
          </a:p>
          <a:p>
            <a:pPr algn="l" rtl="0"/>
            <a:endParaRPr lang="en-US" sz="2000" b="1" dirty="0">
              <a:latin typeface="Times New Roman" panose="02020603050405020304" pitchFamily="18" charset="0"/>
              <a:cs typeface="Times New Roman" panose="02020603050405020304" pitchFamily="18" charset="0"/>
            </a:endParaRPr>
          </a:p>
          <a:p>
            <a:pPr algn="l" rtl="0"/>
            <a:r>
              <a:rPr lang="en-US" sz="2000" b="1" dirty="0">
                <a:latin typeface="Times New Roman" panose="02020603050405020304" pitchFamily="18" charset="0"/>
                <a:cs typeface="Times New Roman" panose="02020603050405020304" pitchFamily="18" charset="0"/>
              </a:rPr>
              <a:t>Hos</a:t>
            </a:r>
            <a:r>
              <a:rPr lang="en-US" sz="2000" dirty="0">
                <a:latin typeface="Times New Roman" panose="02020603050405020304" pitchFamily="18" charset="0"/>
                <a:cs typeface="Times New Roman" panose="02020603050405020304" pitchFamily="18" charset="0"/>
              </a:rPr>
              <a:t>t: Adult flies do not bite but feed on a wide range of liquid </a:t>
            </a:r>
            <a:r>
              <a:rPr lang="en-US" sz="2000" dirty="0" err="1">
                <a:latin typeface="Times New Roman" panose="02020603050405020304" pitchFamily="18" charset="0"/>
                <a:cs typeface="Times New Roman" panose="02020603050405020304" pitchFamily="18" charset="0"/>
              </a:rPr>
              <a:t>substance.Some</a:t>
            </a:r>
            <a:r>
              <a:rPr lang="en-US" sz="2000" dirty="0">
                <a:latin typeface="Times New Roman" panose="02020603050405020304" pitchFamily="18" charset="0"/>
                <a:cs typeface="Times New Roman" panose="02020603050405020304" pitchFamily="18" charset="0"/>
              </a:rPr>
              <a:t> flesh fly species are parasitoids, Most larvae infest wounds, carrion or excrement. The larvae of some species of flesh flies are beneficial in that they prey on eggs, nymphs, or larvae of more harmful insects. Lesser house fly larvae, blow fly larvae, and grasshopper nymphs are common hosts of flesh </a:t>
            </a:r>
            <a:r>
              <a:rPr lang="en-US" sz="2000" dirty="0" err="1">
                <a:latin typeface="Times New Roman" panose="02020603050405020304" pitchFamily="18" charset="0"/>
                <a:cs typeface="Times New Roman" panose="02020603050405020304" pitchFamily="18" charset="0"/>
              </a:rPr>
              <a:t>flies,they</a:t>
            </a:r>
            <a:r>
              <a:rPr lang="en-US" sz="2000" dirty="0">
                <a:latin typeface="Times New Roman" panose="02020603050405020304" pitchFamily="18" charset="0"/>
                <a:cs typeface="Times New Roman" panose="02020603050405020304" pitchFamily="18" charset="0"/>
              </a:rPr>
              <a:t> have been reported to cause </a:t>
            </a:r>
            <a:r>
              <a:rPr lang="en-US" sz="2000" dirty="0" err="1">
                <a:latin typeface="Times New Roman" panose="02020603050405020304" pitchFamily="18" charset="0"/>
                <a:cs typeface="Times New Roman" panose="02020603050405020304" pitchFamily="18" charset="0"/>
              </a:rPr>
              <a:t>myiasis</a:t>
            </a:r>
            <a:r>
              <a:rPr lang="en-US" sz="2000" dirty="0">
                <a:latin typeface="Times New Roman" panose="02020603050405020304" pitchFamily="18" charset="0"/>
                <a:cs typeface="Times New Roman" panose="02020603050405020304" pitchFamily="18" charset="0"/>
              </a:rPr>
              <a:t> in humans. </a:t>
            </a:r>
            <a:r>
              <a:rPr lang="en-US" sz="2000" dirty="0" err="1">
                <a:latin typeface="Times New Roman" panose="02020603050405020304" pitchFamily="18" charset="0"/>
                <a:cs typeface="Times New Roman" panose="02020603050405020304" pitchFamily="18" charset="0"/>
              </a:rPr>
              <a:t>Myiasis</a:t>
            </a:r>
            <a:r>
              <a:rPr lang="en-US" sz="2000" dirty="0">
                <a:latin typeface="Times New Roman" panose="02020603050405020304" pitchFamily="18" charset="0"/>
                <a:cs typeface="Times New Roman" panose="02020603050405020304" pitchFamily="18" charset="0"/>
              </a:rPr>
              <a:t> is a parasitic condition in which the maggots infest a living host, in this case a human being, and feed on the living or dead tissue present.</a:t>
            </a:r>
          </a:p>
          <a:p>
            <a:pPr algn="l" rtl="0"/>
            <a:endParaRPr lang="en-US" sz="2000" dirty="0">
              <a:latin typeface="Times New Roman" panose="02020603050405020304" pitchFamily="18" charset="0"/>
              <a:cs typeface="Times New Roman" panose="02020603050405020304" pitchFamily="18" charset="0"/>
            </a:endParaRPr>
          </a:p>
          <a:p>
            <a:pPr algn="l" rtl="0"/>
            <a:endParaRPr lang="en-US" sz="2000" dirty="0">
              <a:latin typeface="Times New Roman" panose="02020603050405020304" pitchFamily="18" charset="0"/>
              <a:cs typeface="Times New Roman" panose="02020603050405020304" pitchFamily="18" charset="0"/>
            </a:endParaRPr>
          </a:p>
          <a:p>
            <a:pPr algn="l" rtl="0"/>
            <a:endParaRPr lang="en-US" dirty="0"/>
          </a:p>
        </p:txBody>
      </p:sp>
    </p:spTree>
    <p:extLst>
      <p:ext uri="{BB962C8B-B14F-4D97-AF65-F5344CB8AC3E}">
        <p14:creationId xmlns:p14="http://schemas.microsoft.com/office/powerpoint/2010/main" val="106845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370427"/>
          </a:xfrm>
          <a:prstGeom prst="rect">
            <a:avLst/>
          </a:prstGeom>
        </p:spPr>
        <p:txBody>
          <a:bodyPr wrap="square">
            <a:spAutoFit/>
          </a:bodyPr>
          <a:lstStyle/>
          <a:p>
            <a:pPr algn="l" rtl="0"/>
            <a:r>
              <a:rPr lang="en-US" sz="2000" b="1" dirty="0">
                <a:latin typeface="Times New Roman" panose="02020603050405020304" pitchFamily="18" charset="0"/>
                <a:cs typeface="Times New Roman" panose="02020603050405020304" pitchFamily="18" charset="0"/>
              </a:rPr>
              <a:t>Importance:</a:t>
            </a:r>
          </a:p>
          <a:p>
            <a:pPr algn="l" rtl="0"/>
            <a:r>
              <a:rPr lang="en-US" sz="2000" b="1" dirty="0">
                <a:latin typeface="Times New Roman" panose="02020603050405020304" pitchFamily="18" charset="0"/>
                <a:cs typeface="Times New Roman" panose="02020603050405020304" pitchFamily="18" charset="0"/>
              </a:rPr>
              <a:t> </a:t>
            </a:r>
          </a:p>
          <a:p>
            <a:pPr algn="l" rtl="0"/>
            <a:r>
              <a:rPr lang="en-US" sz="2000" dirty="0">
                <a:latin typeface="Times New Roman" panose="02020603050405020304" pitchFamily="18" charset="0"/>
                <a:cs typeface="Times New Roman" panose="02020603050405020304" pitchFamily="18" charset="0"/>
              </a:rPr>
              <a:t>Flesh flies commonly colonize human remains early in the decay process. Different species prefer bodies in different states of decomposition, and the specific preferences and predictable life cycle timings allows forensic entomologists to understand the progress of decomposition and enables the calculation of the time of death by back extrapolation. This is done by determining the oldest larva of each species present, measuring the ambient temperature and from these values, calculating the earliest possible date and time for deposition of larvae. This yields an approximate time and date of death  This evidence can be used in forensic entomology investigations and may assist in identification of a corpse by matching the calculated time of death with reports of missing persons. Such evidence has also been used to help identify murderers</a:t>
            </a:r>
          </a:p>
          <a:p>
            <a:pPr algn="l" rtl="0"/>
            <a:endParaRPr lang="en-US" sz="2000" dirty="0">
              <a:latin typeface="Times New Roman" panose="02020603050405020304" pitchFamily="18" charset="0"/>
              <a:cs typeface="Times New Roman" panose="02020603050405020304" pitchFamily="18" charset="0"/>
            </a:endParaRPr>
          </a:p>
          <a:p>
            <a:pPr algn="l" rtl="0"/>
            <a:endParaRPr lang="en-US" dirty="0"/>
          </a:p>
        </p:txBody>
      </p:sp>
    </p:spTree>
    <p:extLst>
      <p:ext uri="{BB962C8B-B14F-4D97-AF65-F5344CB8AC3E}">
        <p14:creationId xmlns:p14="http://schemas.microsoft.com/office/powerpoint/2010/main" val="1294019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3067</TotalTime>
  <Words>1416</Words>
  <Application>Microsoft Office PowerPoint</Application>
  <PresentationFormat>On-screen Show (4:3)</PresentationFormat>
  <Paragraphs>74</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NORE, Amar Sabah</cp:lastModifiedBy>
  <cp:revision>196</cp:revision>
  <cp:lastPrinted>2021-03-03T00:07:35Z</cp:lastPrinted>
  <dcterms:created xsi:type="dcterms:W3CDTF">2019-02-03T17:35:50Z</dcterms:created>
  <dcterms:modified xsi:type="dcterms:W3CDTF">2022-12-04T19:17:53Z</dcterms:modified>
</cp:coreProperties>
</file>