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handoutMasterIdLst>
    <p:handoutMasterId r:id="rId14"/>
  </p:handoutMasterIdLst>
  <p:sldIdLst>
    <p:sldId id="315" r:id="rId2"/>
    <p:sldId id="362" r:id="rId3"/>
    <p:sldId id="363" r:id="rId4"/>
    <p:sldId id="364" r:id="rId5"/>
    <p:sldId id="357" r:id="rId6"/>
    <p:sldId id="358" r:id="rId7"/>
    <p:sldId id="359" r:id="rId8"/>
    <p:sldId id="360" r:id="rId9"/>
    <p:sldId id="342" r:id="rId10"/>
    <p:sldId id="343" r:id="rId11"/>
    <p:sldId id="361" r:id="rId12"/>
  </p:sldIdLst>
  <p:sldSz cx="9144000" cy="6858000" type="screen4x3"/>
  <p:notesSz cx="6954838" cy="9309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34B053-5A39-45BC-8E07-642873A9C9F7}">
          <p14:sldIdLst>
            <p14:sldId id="315"/>
            <p14:sldId id="362"/>
            <p14:sldId id="363"/>
            <p14:sldId id="364"/>
            <p14:sldId id="357"/>
            <p14:sldId id="358"/>
            <p14:sldId id="359"/>
            <p14:sldId id="360"/>
            <p14:sldId id="342"/>
            <p14:sldId id="343"/>
            <p14:sldId id="361"/>
          </p14:sldIdLst>
        </p14:section>
        <p14:section name="Untitled Section" id="{D65AEB28-C11C-4994-AE46-521B4FF9F0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8743CEA3-1D30-4BD0-90F8-A8EABF928406}" type="datetimeFigureOut">
              <a:rPr lang="en-US" smtClean="0"/>
              <a:t>12/7/2022</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EED00EB0-790B-4BF7-90E5-13FC466A55FE}" type="slidenum">
              <a:rPr lang="en-US" smtClean="0"/>
              <a:t>‹#›</a:t>
            </a:fld>
            <a:endParaRPr lang="en-US"/>
          </a:p>
        </p:txBody>
      </p:sp>
    </p:spTree>
    <p:extLst>
      <p:ext uri="{BB962C8B-B14F-4D97-AF65-F5344CB8AC3E}">
        <p14:creationId xmlns:p14="http://schemas.microsoft.com/office/powerpoint/2010/main" val="391968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IQ"/>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E60A1CB2-6E98-4A29-8CD1-B60FFF7D4550}" type="datetimeFigureOut">
              <a:rPr lang="ar-IQ" smtClean="0"/>
              <a:t>14/05/1444</a:t>
            </a:fld>
            <a:endParaRPr lang="ar-IQ"/>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IQ"/>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IQ"/>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37AE40BE-9871-400D-AC4D-0B27CBAF4513}" type="slidenum">
              <a:rPr lang="ar-IQ" smtClean="0"/>
              <a:t>‹#›</a:t>
            </a:fld>
            <a:endParaRPr lang="ar-IQ"/>
          </a:p>
        </p:txBody>
      </p:sp>
    </p:spTree>
    <p:extLst>
      <p:ext uri="{BB962C8B-B14F-4D97-AF65-F5344CB8AC3E}">
        <p14:creationId xmlns:p14="http://schemas.microsoft.com/office/powerpoint/2010/main" val="1738785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40BE-9871-400D-AC4D-0B27CBAF4513}" type="slidenum">
              <a:rPr lang="ar-IQ" smtClean="0"/>
              <a:t>1</a:t>
            </a:fld>
            <a:endParaRPr lang="ar-IQ"/>
          </a:p>
        </p:txBody>
      </p:sp>
    </p:spTree>
    <p:extLst>
      <p:ext uri="{BB962C8B-B14F-4D97-AF65-F5344CB8AC3E}">
        <p14:creationId xmlns:p14="http://schemas.microsoft.com/office/powerpoint/2010/main" val="1863321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40BE-9871-400D-AC4D-0B27CBAF4513}" type="slidenum">
              <a:rPr lang="ar-IQ" smtClean="0"/>
              <a:t>2</a:t>
            </a:fld>
            <a:endParaRPr lang="ar-IQ"/>
          </a:p>
        </p:txBody>
      </p:sp>
    </p:spTree>
    <p:extLst>
      <p:ext uri="{BB962C8B-B14F-4D97-AF65-F5344CB8AC3E}">
        <p14:creationId xmlns:p14="http://schemas.microsoft.com/office/powerpoint/2010/main" val="103322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40BE-9871-400D-AC4D-0B27CBAF4513}" type="slidenum">
              <a:rPr lang="ar-IQ" smtClean="0"/>
              <a:t>3</a:t>
            </a:fld>
            <a:endParaRPr lang="ar-IQ"/>
          </a:p>
        </p:txBody>
      </p:sp>
    </p:spTree>
    <p:extLst>
      <p:ext uri="{BB962C8B-B14F-4D97-AF65-F5344CB8AC3E}">
        <p14:creationId xmlns:p14="http://schemas.microsoft.com/office/powerpoint/2010/main" val="405281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14/05/1444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4142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14/05/1444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5580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14/05/1444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23048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14/05/1444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56331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C22D3-F530-40C1-9C4B-C02F4B9B0824}" type="datetimeFigureOut">
              <a:rPr lang="ar-IQ" smtClean="0"/>
              <a:t>14/05/1444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4263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EAC22D3-F530-40C1-9C4B-C02F4B9B0824}" type="datetimeFigureOut">
              <a:rPr lang="ar-IQ" smtClean="0"/>
              <a:t>14/05/1444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9487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EAC22D3-F530-40C1-9C4B-C02F4B9B0824}" type="datetimeFigureOut">
              <a:rPr lang="ar-IQ" smtClean="0"/>
              <a:t>14/05/1444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182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EAC22D3-F530-40C1-9C4B-C02F4B9B0824}" type="datetimeFigureOut">
              <a:rPr lang="ar-IQ" smtClean="0"/>
              <a:t>14/05/1444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013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C22D3-F530-40C1-9C4B-C02F4B9B0824}" type="datetimeFigureOut">
              <a:rPr lang="ar-IQ" smtClean="0"/>
              <a:t>14/05/1444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3308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14/05/1444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293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14/05/1444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374034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AC22D3-F530-40C1-9C4B-C02F4B9B0824}" type="datetimeFigureOut">
              <a:rPr lang="ar-IQ" smtClean="0"/>
              <a:t>14/05/1444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B11658-780E-445A-8388-7C10939E5A4F}" type="slidenum">
              <a:rPr lang="ar-IQ" smtClean="0"/>
              <a:t>‹#›</a:t>
            </a:fld>
            <a:endParaRPr lang="ar-IQ"/>
          </a:p>
        </p:txBody>
      </p:sp>
    </p:spTree>
    <p:extLst>
      <p:ext uri="{BB962C8B-B14F-4D97-AF65-F5344CB8AC3E}">
        <p14:creationId xmlns:p14="http://schemas.microsoft.com/office/powerpoint/2010/main" val="1743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5256584" cy="2554545"/>
          </a:xfrm>
          <a:prstGeom prst="rect">
            <a:avLst/>
          </a:prstGeom>
        </p:spPr>
        <p:txBody>
          <a:bodyPr wrap="square">
            <a:spAutoFit/>
          </a:bodyPr>
          <a:lstStyle/>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Plant protection </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Elective - Forensic insects</a:t>
            </a: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Stage- 4</a:t>
            </a:r>
            <a:r>
              <a:rPr lang="en-US" sz="3200" b="1" baseline="30000"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t>
            </a:r>
          </a:p>
          <a:p>
            <a:pPr algn="l"/>
            <a:r>
              <a:rPr lang="en-US" sz="3200" b="1">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Lecture 6</a:t>
            </a:r>
            <a:endPar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11/16/2021</a:t>
            </a:r>
            <a:endParaRPr lang="en-US" sz="3200" dirty="0">
              <a:latin typeface="Times New Roman" panose="02020603050405020304" pitchFamily="18" charset="0"/>
              <a:cs typeface="Times New Roman" panose="02020603050405020304" pitchFamily="18" charset="0"/>
            </a:endParaRPr>
          </a:p>
        </p:txBody>
      </p:sp>
      <p:pic>
        <p:nvPicPr>
          <p:cNvPr id="5" name="Picture 4" descr="Forensic Entom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672015"/>
            <a:ext cx="4211960" cy="31589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697760" y="5076234"/>
            <a:ext cx="309634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Dr. </a:t>
            </a: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Shatha</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H. Ahmed</a:t>
            </a:r>
          </a:p>
        </p:txBody>
      </p:sp>
      <p:sp>
        <p:nvSpPr>
          <p:cNvPr id="7" name="Rectangle 6"/>
          <p:cNvSpPr/>
          <p:nvPr/>
        </p:nvSpPr>
        <p:spPr>
          <a:xfrm>
            <a:off x="4327376" y="4437112"/>
            <a:ext cx="1584176" cy="2880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46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p:cNvSpPr txBox="1">
            <a:spLocks noChangeArrowheads="1"/>
          </p:cNvSpPr>
          <p:nvPr/>
        </p:nvSpPr>
        <p:spPr bwMode="auto">
          <a:xfrm>
            <a:off x="0" y="31924"/>
            <a:ext cx="9144000" cy="6647974"/>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en-US" sz="2400" dirty="0">
              <a:latin typeface="Times New Roman" panose="02020603050405020304" pitchFamily="18" charset="0"/>
              <a:cs typeface="Times New Roman" panose="02020603050405020304" pitchFamily="18" charset="0"/>
            </a:endParaRPr>
          </a:p>
          <a:p>
            <a:pPr algn="l"/>
            <a:r>
              <a:rPr lang="en-US" sz="2400" b="1" dirty="0">
                <a:latin typeface="Times New Roman" panose="02020603050405020304" pitchFamily="18" charset="0"/>
                <a:cs typeface="Times New Roman" panose="02020603050405020304" pitchFamily="18" charset="0"/>
              </a:rPr>
              <a:t>Distribution:</a:t>
            </a:r>
          </a:p>
          <a:p>
            <a:pPr algn="l"/>
            <a:r>
              <a:rPr lang="en-US" sz="2400" dirty="0">
                <a:latin typeface="Times New Roman" panose="02020603050405020304" pitchFamily="18" charset="0"/>
                <a:cs typeface="Times New Roman" panose="02020603050405020304" pitchFamily="18" charset="0"/>
              </a:rPr>
              <a:t>This widespread species is locally abundant throughout the </a:t>
            </a:r>
            <a:r>
              <a:rPr lang="en-US" sz="2400" dirty="0" err="1">
                <a:latin typeface="Times New Roman" panose="02020603050405020304" pitchFamily="18" charset="0"/>
                <a:cs typeface="Times New Roman" panose="02020603050405020304" pitchFamily="18" charset="0"/>
              </a:rPr>
              <a:t>Palaearctic</a:t>
            </a:r>
            <a:r>
              <a:rPr lang="en-US" sz="2400" dirty="0">
                <a:latin typeface="Times New Roman" panose="02020603050405020304" pitchFamily="18" charset="0"/>
                <a:cs typeface="Times New Roman" panose="02020603050405020304" pitchFamily="18" charset="0"/>
              </a:rPr>
              <a:t> region from Portugal to the far east of Russia, China and Japan; in Europe it occurs from lowlands to the upper tree line in mountain regions and extends north to the UK and far above the Arctic Circle in Scandinavia, it is present throughout Asia Minor and on many of the Mediterranean islands but absent from North Africa and the Atlantic islands</a:t>
            </a:r>
          </a:p>
          <a:p>
            <a:pPr algn="l" rtl="0"/>
            <a:r>
              <a:rPr lang="en-US" sz="2400" b="1" dirty="0">
                <a:latin typeface="Times New Roman" panose="02020603050405020304" pitchFamily="18" charset="0"/>
                <a:cs typeface="Times New Roman" panose="02020603050405020304" pitchFamily="18" charset="0"/>
              </a:rPr>
              <a:t>Description:</a:t>
            </a:r>
          </a:p>
          <a:p>
            <a:pPr algn="l" rtl="0"/>
            <a:r>
              <a:rPr lang="en-US" sz="2400" b="1" dirty="0">
                <a:latin typeface="Times New Roman" panose="02020603050405020304" pitchFamily="18" charset="0"/>
                <a:cs typeface="Times New Roman" panose="02020603050405020304" pitchFamily="18" charset="0"/>
              </a:rPr>
              <a:t>Adult</a:t>
            </a:r>
            <a:r>
              <a:rPr lang="en-US" sz="2400" b="1" i="1"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 </a:t>
            </a:r>
            <a:r>
              <a:rPr lang="en-US" sz="2400" i="1" dirty="0">
                <a:highlight>
                  <a:srgbClr val="FFFF00"/>
                </a:highlight>
                <a:latin typeface="Times New Roman" panose="02020603050405020304" pitchFamily="18" charset="0"/>
                <a:cs typeface="Times New Roman" panose="02020603050405020304" pitchFamily="18" charset="0"/>
              </a:rPr>
              <a:t>Necrodes </a:t>
            </a:r>
            <a:r>
              <a:rPr lang="en-US" sz="2400" i="1" dirty="0" err="1">
                <a:highlight>
                  <a:srgbClr val="FFFF00"/>
                </a:highlight>
                <a:latin typeface="Times New Roman" panose="02020603050405020304" pitchFamily="18" charset="0"/>
                <a:cs typeface="Times New Roman" panose="02020603050405020304" pitchFamily="18" charset="0"/>
              </a:rPr>
              <a:t>littoralis</a:t>
            </a:r>
            <a:r>
              <a:rPr lang="en-US" sz="2400" i="1"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 large 15 -25 mm long </a:t>
            </a:r>
            <a:r>
              <a:rPr lang="en-US" sz="2400" dirty="0">
                <a:highlight>
                  <a:srgbClr val="FFFF00"/>
                </a:highlight>
                <a:latin typeface="Times New Roman" panose="02020603050405020304" pitchFamily="18" charset="0"/>
                <a:cs typeface="Times New Roman" panose="02020603050405020304" pitchFamily="18" charset="0"/>
              </a:rPr>
              <a:t>necrophagous beetle. </a:t>
            </a:r>
            <a:r>
              <a:rPr lang="en-US" sz="2400" dirty="0">
                <a:latin typeface="Times New Roman" panose="02020603050405020304" pitchFamily="18" charset="0"/>
                <a:cs typeface="Times New Roman" panose="02020603050405020304" pitchFamily="18" charset="0"/>
              </a:rPr>
              <a:t>The adults are shiny black, with a characteristic bump about three-quarters of the way down the </a:t>
            </a:r>
            <a:r>
              <a:rPr lang="en-US" sz="2400" dirty="0" err="1">
                <a:latin typeface="Times New Roman" panose="02020603050405020304" pitchFamily="18" charset="0"/>
                <a:cs typeface="Times New Roman" panose="02020603050405020304" pitchFamily="18" charset="0"/>
              </a:rPr>
              <a:t>tricostate</a:t>
            </a:r>
            <a:r>
              <a:rPr lang="en-US" sz="2400" dirty="0">
                <a:latin typeface="Times New Roman" panose="02020603050405020304" pitchFamily="18" charset="0"/>
                <a:cs typeface="Times New Roman" panose="02020603050405020304" pitchFamily="18" charset="0"/>
              </a:rPr>
              <a:t> truncated elytra.</a:t>
            </a:r>
          </a:p>
          <a:p>
            <a:pPr algn="l" rtl="0"/>
            <a:r>
              <a:rPr lang="en-US" sz="2400" b="1" dirty="0">
                <a:highlight>
                  <a:srgbClr val="FFFF00"/>
                </a:highlight>
                <a:latin typeface="Times New Roman" panose="02020603050405020304" pitchFamily="18" charset="0"/>
                <a:cs typeface="Times New Roman" panose="02020603050405020304" pitchFamily="18" charset="0"/>
              </a:rPr>
              <a:t>Larva:</a:t>
            </a:r>
            <a:r>
              <a:rPr lang="en-US" sz="2400" dirty="0">
                <a:highlight>
                  <a:srgbClr val="FFFF00"/>
                </a:highlight>
                <a:latin typeface="Times New Roman" panose="02020603050405020304" pitchFamily="18" charset="0"/>
                <a:cs typeface="Times New Roman" panose="02020603050405020304" pitchFamily="18" charset="0"/>
              </a:rPr>
              <a:t> Larvae are </a:t>
            </a:r>
            <a:r>
              <a:rPr lang="en-US" sz="2400" dirty="0" err="1">
                <a:highlight>
                  <a:srgbClr val="FFFF00"/>
                </a:highlight>
                <a:latin typeface="Times New Roman" panose="02020603050405020304" pitchFamily="18" charset="0"/>
                <a:cs typeface="Times New Roman" panose="02020603050405020304" pitchFamily="18" charset="0"/>
              </a:rPr>
              <a:t>campodeiform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 central longitudinal light-colored line running the entire length  of dorsum.</a:t>
            </a:r>
            <a:r>
              <a:rPr lang="en-US" sz="2400" b="1" dirty="0">
                <a:latin typeface="Times New Roman" panose="02020603050405020304" pitchFamily="18" charset="0"/>
                <a:cs typeface="Times New Roman" panose="02020603050405020304" pitchFamily="18" charset="0"/>
              </a:rPr>
              <a:t> </a:t>
            </a:r>
          </a:p>
          <a:p>
            <a:pPr algn="l" rtl="0"/>
            <a:r>
              <a:rPr lang="en-US" sz="2400" b="1" dirty="0">
                <a:highlight>
                  <a:srgbClr val="FFFF00"/>
                </a:highlight>
                <a:latin typeface="Times New Roman" panose="02020603050405020304" pitchFamily="18" charset="0"/>
                <a:cs typeface="Times New Roman" panose="02020603050405020304" pitchFamily="18" charset="0"/>
              </a:rPr>
              <a:t>Pupation</a:t>
            </a:r>
            <a:r>
              <a:rPr lang="en-US" sz="2400" dirty="0">
                <a:highlight>
                  <a:srgbClr val="FFFF00"/>
                </a:highlight>
                <a:latin typeface="Times New Roman" panose="02020603050405020304" pitchFamily="18" charset="0"/>
                <a:cs typeface="Times New Roman" panose="02020603050405020304" pitchFamily="18" charset="0"/>
              </a:rPr>
              <a:t>  occurs in pupal cells dug into the ground away from the cadaver.</a:t>
            </a:r>
          </a:p>
          <a:p>
            <a:pPr algn="l" rtl="0"/>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204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425"/>
            <a:ext cx="8964488" cy="4893647"/>
          </a:xfrm>
          <a:prstGeom prst="rect">
            <a:avLst/>
          </a:prstGeom>
        </p:spPr>
        <p:txBody>
          <a:bodyPr wrap="square">
            <a:spAutoFit/>
          </a:bodyPr>
          <a:lstStyle/>
          <a:p>
            <a:pPr algn="l" rtl="0"/>
            <a:r>
              <a:rPr lang="en-US" sz="2400" b="1" dirty="0">
                <a:highlight>
                  <a:srgbClr val="FFFF00"/>
                </a:highlight>
                <a:latin typeface="Times New Roman" panose="02020603050405020304" pitchFamily="18" charset="0"/>
                <a:cs typeface="Times New Roman" panose="02020603050405020304" pitchFamily="18" charset="0"/>
              </a:rPr>
              <a:t>Forensic Importance:</a:t>
            </a:r>
          </a:p>
          <a:p>
            <a:pPr algn="l" rtl="0"/>
            <a:r>
              <a:rPr lang="en-US" sz="2400" dirty="0">
                <a:highlight>
                  <a:srgbClr val="FFFF00"/>
                </a:highlight>
                <a:latin typeface="Times New Roman" panose="02020603050405020304" pitchFamily="18" charset="0"/>
                <a:cs typeface="Times New Roman" panose="02020603050405020304" pitchFamily="18" charset="0"/>
              </a:rPr>
              <a:t> They are a very important tool in determining a post-mortem interval by collecting </a:t>
            </a:r>
            <a:r>
              <a:rPr lang="en-US" sz="2400" dirty="0" err="1">
                <a:highlight>
                  <a:srgbClr val="FFFF00"/>
                </a:highlight>
                <a:latin typeface="Times New Roman" panose="02020603050405020304" pitchFamily="18" charset="0"/>
                <a:cs typeface="Times New Roman" panose="02020603050405020304" pitchFamily="18" charset="0"/>
              </a:rPr>
              <a:t>Silphid</a:t>
            </a:r>
            <a:r>
              <a:rPr lang="en-US" sz="2400" dirty="0">
                <a:highlight>
                  <a:srgbClr val="FFFF00"/>
                </a:highlight>
                <a:latin typeface="Times New Roman" panose="02020603050405020304" pitchFamily="18" charset="0"/>
                <a:cs typeface="Times New Roman" panose="02020603050405020304" pitchFamily="18" charset="0"/>
              </a:rPr>
              <a:t> progeny from the carcass, and determining the developmental rate. Based on the number of instars and the larval development stage, a time of death can be estimated. </a:t>
            </a:r>
            <a:r>
              <a:rPr lang="en-US" sz="2400" dirty="0">
                <a:latin typeface="Times New Roman" panose="02020603050405020304" pitchFamily="18" charset="0"/>
                <a:cs typeface="Times New Roman" panose="02020603050405020304" pitchFamily="18" charset="0"/>
              </a:rPr>
              <a:t>This is very useful in medico criminal entomology</a:t>
            </a:r>
          </a:p>
          <a:p>
            <a:pPr algn="l" rtl="0"/>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are being studied to find more exact estimations of post-mortem intervals and possible manners of death. Also, in the future, entomologists will explore the social behavior of the beetles to a greater degree. Members of family </a:t>
            </a:r>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are typically the first of the coleopterans to come in contact with carrion. </a:t>
            </a:r>
            <a:r>
              <a:rPr lang="en-US" sz="2400" dirty="0" err="1">
                <a:highlight>
                  <a:srgbClr val="FFFF00"/>
                </a:highlight>
                <a:latin typeface="Times New Roman" panose="02020603050405020304" pitchFamily="18" charset="0"/>
                <a:cs typeface="Times New Roman" panose="02020603050405020304" pitchFamily="18" charset="0"/>
              </a:rPr>
              <a:t>Silphidae</a:t>
            </a:r>
            <a:r>
              <a:rPr lang="en-US" sz="2400" dirty="0">
                <a:highlight>
                  <a:srgbClr val="FFFF00"/>
                </a:highlight>
                <a:latin typeface="Times New Roman" panose="02020603050405020304" pitchFamily="18" charset="0"/>
                <a:cs typeface="Times New Roman" panose="02020603050405020304" pitchFamily="18" charset="0"/>
              </a:rPr>
              <a:t> larvae are  predators that will feed on dipteran eggs, larvae, and on the carcass itself.</a:t>
            </a:r>
          </a:p>
        </p:txBody>
      </p:sp>
      <p:pic>
        <p:nvPicPr>
          <p:cNvPr id="5" name="Picture 2" descr="Necrodes littoral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581128"/>
            <a:ext cx="2988015" cy="1990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69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0"/>
          <p:cNvSpPr txBox="1">
            <a:spLocks noChangeArrowheads="1"/>
          </p:cNvSpPr>
          <p:nvPr/>
        </p:nvSpPr>
        <p:spPr bwMode="auto">
          <a:xfrm>
            <a:off x="0" y="0"/>
            <a:ext cx="4104456"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Late Stage Decomposition</a:t>
            </a:r>
            <a:endParaRPr lang="en-US" altLang="en-US" sz="2400">
              <a:latin typeface="Times New Roman" panose="02020603050405020304" pitchFamily="18" charset="0"/>
              <a:cs typeface="Times New Roman" panose="02020603050405020304" pitchFamily="18" charset="0"/>
            </a:endParaRPr>
          </a:p>
        </p:txBody>
      </p:sp>
      <p:sp>
        <p:nvSpPr>
          <p:cNvPr id="6" name="Rectangle 5"/>
          <p:cNvSpPr/>
          <p:nvPr/>
        </p:nvSpPr>
        <p:spPr>
          <a:xfrm>
            <a:off x="-18256" y="548680"/>
            <a:ext cx="9162256" cy="5816977"/>
          </a:xfrm>
          <a:prstGeom prst="rect">
            <a:avLst/>
          </a:prstGeom>
        </p:spPr>
        <p:txBody>
          <a:bodyPr wrap="square">
            <a:spAutoFit/>
          </a:bodyPr>
          <a:lstStyle/>
          <a:p>
            <a:pPr algn="l" rtl="0"/>
            <a:r>
              <a:rPr lang="pt-BR" sz="2400" b="1" dirty="0">
                <a:latin typeface="Times New Roman" panose="02020603050405020304" pitchFamily="18" charset="0"/>
                <a:cs typeface="Times New Roman" panose="02020603050405020304" pitchFamily="18" charset="0"/>
              </a:rPr>
              <a:t>1-House fly: </a:t>
            </a:r>
            <a:r>
              <a:rPr lang="pt-BR" sz="2400" b="1" i="1" dirty="0">
                <a:highlight>
                  <a:srgbClr val="FFFF00"/>
                </a:highlight>
                <a:latin typeface="Times New Roman" panose="02020603050405020304" pitchFamily="18" charset="0"/>
                <a:cs typeface="Times New Roman" panose="02020603050405020304" pitchFamily="18" charset="0"/>
              </a:rPr>
              <a:t>Musca domestica </a:t>
            </a:r>
            <a:r>
              <a:rPr lang="pt-BR" sz="2400" b="1" dirty="0">
                <a:highlight>
                  <a:srgbClr val="FFFF00"/>
                </a:highlight>
                <a:latin typeface="Times New Roman" panose="02020603050405020304" pitchFamily="18" charset="0"/>
                <a:cs typeface="Times New Roman" panose="02020603050405020304" pitchFamily="18" charset="0"/>
              </a:rPr>
              <a:t>Linnaeus </a:t>
            </a:r>
          </a:p>
          <a:p>
            <a:pPr algn="l" rtl="0"/>
            <a:r>
              <a:rPr lang="pt-BR" sz="2400" b="1" dirty="0">
                <a:highlight>
                  <a:srgbClr val="FFFF00"/>
                </a:highlight>
                <a:latin typeface="Times New Roman" panose="02020603050405020304" pitchFamily="18" charset="0"/>
                <a:cs typeface="Times New Roman" panose="02020603050405020304" pitchFamily="18" charset="0"/>
              </a:rPr>
              <a:t>Order: Diptera</a:t>
            </a:r>
          </a:p>
          <a:p>
            <a:pPr algn="l" rtl="0"/>
            <a:r>
              <a:rPr lang="pt-BR" sz="2400" b="1" dirty="0">
                <a:highlight>
                  <a:srgbClr val="FFFF00"/>
                </a:highlight>
                <a:latin typeface="Times New Roman" panose="02020603050405020304" pitchFamily="18" charset="0"/>
                <a:cs typeface="Times New Roman" panose="02020603050405020304" pitchFamily="18" charset="0"/>
              </a:rPr>
              <a:t>Family:Muscidae</a:t>
            </a:r>
          </a:p>
          <a:p>
            <a:pPr algn="l" rtl="0"/>
            <a:endParaRPr lang="en-US" sz="2000" b="1" dirty="0">
              <a:latin typeface="Times New Roman" panose="02020603050405020304" pitchFamily="18" charset="0"/>
              <a:cs typeface="Times New Roman" panose="02020603050405020304" pitchFamily="18" charset="0"/>
            </a:endParaRPr>
          </a:p>
          <a:p>
            <a:pPr algn="l" rtl="0"/>
            <a:r>
              <a:rPr lang="en-US" sz="2000" b="1" dirty="0">
                <a:latin typeface="Times New Roman" panose="02020603050405020304" pitchFamily="18" charset="0"/>
                <a:cs typeface="Times New Roman" panose="02020603050405020304" pitchFamily="18" charset="0"/>
              </a:rPr>
              <a:t>Distribution:</a:t>
            </a:r>
          </a:p>
          <a:p>
            <a:pPr algn="l" rtl="0"/>
            <a:r>
              <a:rPr lang="en-US" sz="2000" dirty="0">
                <a:latin typeface="Times New Roman" panose="02020603050405020304" pitchFamily="18" charset="0"/>
                <a:cs typeface="Times New Roman" panose="02020603050405020304" pitchFamily="18" charset="0"/>
              </a:rPr>
              <a:t> This common fly originated on the steppes of central Asia, but now occurs on all inhabited continents, in all climates from tropical to temperate, and in a variety of environments ranging from rural to urban. It is commonly associated with </a:t>
            </a:r>
            <a:r>
              <a:rPr lang="en-US" sz="2000" dirty="0"/>
              <a:t>animal feces, but has adapted well to feeding on garbage, so it is abundant almost anywhere people live.</a:t>
            </a:r>
            <a:r>
              <a:rPr lang="en-US" sz="2000" dirty="0">
                <a:latin typeface="Times New Roman" panose="02020603050405020304" pitchFamily="18" charset="0"/>
                <a:cs typeface="Times New Roman" panose="02020603050405020304" pitchFamily="18" charset="0"/>
              </a:rPr>
              <a:t> </a:t>
            </a:r>
            <a:endParaRPr lang="en-US" sz="2000" dirty="0"/>
          </a:p>
          <a:p>
            <a:pPr algn="l" rtl="0"/>
            <a:r>
              <a:rPr lang="en-US" sz="2000" b="1" dirty="0">
                <a:latin typeface="Times New Roman" panose="02020603050405020304" pitchFamily="18" charset="0"/>
                <a:cs typeface="Times New Roman" panose="02020603050405020304" pitchFamily="18" charset="0"/>
              </a:rPr>
              <a:t>Life Cycle: </a:t>
            </a:r>
            <a:r>
              <a:rPr lang="en-US" sz="2000" dirty="0">
                <a:highlight>
                  <a:srgbClr val="FFFF00"/>
                </a:highlight>
                <a:latin typeface="Times New Roman" panose="02020603050405020304" pitchFamily="18" charset="0"/>
                <a:cs typeface="Times New Roman" panose="02020603050405020304" pitchFamily="18" charset="0"/>
              </a:rPr>
              <a:t>The house fly has a complete metamorphosis with distinct egg, larval or maggot, pupal, and adult stages. The house fly overwinters in either the larval or pupal stage under manure piles or in other protected locations. </a:t>
            </a:r>
            <a:r>
              <a:rPr lang="en-US" sz="2000" dirty="0">
                <a:latin typeface="Times New Roman" panose="02020603050405020304" pitchFamily="18" charset="0"/>
                <a:cs typeface="Times New Roman" panose="02020603050405020304" pitchFamily="18" charset="0"/>
              </a:rPr>
              <a:t>Warm summer conditions are generally optimum for the development of the house fly, and it can complete its life cycle in as little as seven to ten days. However, under suboptimal conditions the life cycle may require up to two months. As many as 10 to 12 generations may occur annually in temperate regions, </a:t>
            </a:r>
            <a:r>
              <a:rPr lang="en-US" sz="2000" dirty="0">
                <a:highlight>
                  <a:srgbClr val="FFFF00"/>
                </a:highlight>
                <a:latin typeface="Times New Roman" panose="02020603050405020304" pitchFamily="18" charset="0"/>
                <a:cs typeface="Times New Roman" panose="02020603050405020304" pitchFamily="18" charset="0"/>
              </a:rPr>
              <a:t>while more than 20 generations may occur in subtropical and tropical regions</a:t>
            </a:r>
          </a:p>
        </p:txBody>
      </p:sp>
    </p:spTree>
    <p:extLst>
      <p:ext uri="{BB962C8B-B14F-4D97-AF65-F5344CB8AC3E}">
        <p14:creationId xmlns:p14="http://schemas.microsoft.com/office/powerpoint/2010/main" val="165512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31"/>
            <a:ext cx="9144000" cy="6555641"/>
          </a:xfrm>
          <a:prstGeom prst="rect">
            <a:avLst/>
          </a:prstGeom>
        </p:spPr>
        <p:txBody>
          <a:bodyPr wrap="square">
            <a:spAutoFit/>
          </a:bodyPr>
          <a:lstStyle/>
          <a:p>
            <a:pPr algn="l"/>
            <a:r>
              <a:rPr lang="en-US" sz="2400" b="1" dirty="0">
                <a:latin typeface="Times New Roman" panose="02020603050405020304" pitchFamily="18" charset="0"/>
                <a:cs typeface="Times New Roman" panose="02020603050405020304" pitchFamily="18" charset="0"/>
              </a:rPr>
              <a:t>Description:</a:t>
            </a:r>
          </a:p>
          <a:p>
            <a:pPr algn="l"/>
            <a:endParaRPr lang="en-US" b="1" dirty="0">
              <a:latin typeface="Times New Roman" panose="02020603050405020304" pitchFamily="18" charset="0"/>
              <a:cs typeface="Times New Roman" panose="02020603050405020304" pitchFamily="18" charset="0"/>
            </a:endParaRPr>
          </a:p>
          <a:p>
            <a:pPr algn="l"/>
            <a:r>
              <a:rPr lang="en-US" b="1" dirty="0">
                <a:latin typeface="Times New Roman" panose="02020603050405020304" pitchFamily="18" charset="0"/>
                <a:cs typeface="Times New Roman" panose="02020603050405020304" pitchFamily="18" charset="0"/>
              </a:rPr>
              <a:t>Egg:</a:t>
            </a:r>
            <a:r>
              <a:rPr lang="en-US" dirty="0">
                <a:latin typeface="Times New Roman" panose="02020603050405020304" pitchFamily="18" charset="0"/>
                <a:cs typeface="Times New Roman" panose="02020603050405020304" pitchFamily="18" charset="0"/>
              </a:rPr>
              <a:t>  </a:t>
            </a:r>
            <a:r>
              <a:rPr lang="en-US" dirty="0">
                <a:highlight>
                  <a:srgbClr val="FFFF00"/>
                </a:highlight>
                <a:latin typeface="Times New Roman" panose="02020603050405020304" pitchFamily="18" charset="0"/>
                <a:cs typeface="Times New Roman" panose="02020603050405020304" pitchFamily="18" charset="0"/>
              </a:rPr>
              <a:t>white egg, </a:t>
            </a:r>
            <a:r>
              <a:rPr lang="en-US" dirty="0">
                <a:latin typeface="Times New Roman" panose="02020603050405020304" pitchFamily="18" charset="0"/>
                <a:cs typeface="Times New Roman" panose="02020603050405020304" pitchFamily="18" charset="0"/>
              </a:rPr>
              <a:t>about 1.2 mm in length</a:t>
            </a:r>
            <a:r>
              <a:rPr lang="en-US" dirty="0">
                <a:highlight>
                  <a:srgbClr val="FFFF00"/>
                </a:highlight>
                <a:latin typeface="Times New Roman" panose="02020603050405020304" pitchFamily="18" charset="0"/>
                <a:cs typeface="Times New Roman" panose="02020603050405020304" pitchFamily="18" charset="0"/>
              </a:rPr>
              <a:t>, is laid singly but eggs are piled in small groups</a:t>
            </a:r>
            <a:r>
              <a:rPr lang="en-US" dirty="0">
                <a:latin typeface="Times New Roman" panose="02020603050405020304" pitchFamily="18" charset="0"/>
                <a:cs typeface="Times New Roman" panose="02020603050405020304" pitchFamily="18" charset="0"/>
              </a:rPr>
              <a:t>. Each female fly can lay up to 500 eggs in several batches of 75 to 150 eggs over a </a:t>
            </a:r>
            <a:r>
              <a:rPr lang="en-US" dirty="0">
                <a:highlight>
                  <a:srgbClr val="FFFF00"/>
                </a:highlight>
                <a:latin typeface="Times New Roman" panose="02020603050405020304" pitchFamily="18" charset="0"/>
                <a:cs typeface="Times New Roman" panose="02020603050405020304" pitchFamily="18" charset="0"/>
              </a:rPr>
              <a:t>three to four day period. Eggs must remain moist or they will not hatch.</a:t>
            </a:r>
          </a:p>
          <a:p>
            <a:pPr algn="l"/>
            <a:r>
              <a:rPr lang="en-US" b="1" dirty="0">
                <a:highlight>
                  <a:srgbClr val="FFFF00"/>
                </a:highlight>
                <a:latin typeface="Times New Roman" panose="02020603050405020304" pitchFamily="18" charset="0"/>
                <a:cs typeface="Times New Roman" panose="02020603050405020304" pitchFamily="18" charset="0"/>
              </a:rPr>
              <a:t>Larva:</a:t>
            </a:r>
            <a:r>
              <a:rPr lang="en-US" dirty="0">
                <a:highlight>
                  <a:srgbClr val="FFFF00"/>
                </a:highligh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Early instar larvae are 3 - 9 mm long, typical creamy whitish in color, cylindrical but tapering toward the head. </a:t>
            </a:r>
            <a:r>
              <a:rPr lang="en-US" dirty="0">
                <a:highlight>
                  <a:srgbClr val="FFFF00"/>
                </a:highlight>
                <a:latin typeface="Times New Roman" panose="02020603050405020304" pitchFamily="18" charset="0"/>
                <a:cs typeface="Times New Roman" panose="02020603050405020304" pitchFamily="18" charset="0"/>
              </a:rPr>
              <a:t>The head contains one pair of dark hooks.  The legless maggot emerges from the egg in warm weather within eight to 20 hours.</a:t>
            </a:r>
            <a:r>
              <a:rPr lang="en-US" dirty="0">
                <a:latin typeface="Times New Roman" panose="02020603050405020304" pitchFamily="18" charset="0"/>
                <a:cs typeface="Times New Roman" panose="02020603050405020304" pitchFamily="18" charset="0"/>
              </a:rPr>
              <a:t> Maggots immediately begin feeding on and developing in the material in which the egg was laid. </a:t>
            </a:r>
            <a:r>
              <a:rPr lang="en-US" dirty="0">
                <a:highlight>
                  <a:srgbClr val="FFFF00"/>
                </a:highlight>
                <a:latin typeface="Times New Roman" panose="02020603050405020304" pitchFamily="18" charset="0"/>
                <a:cs typeface="Times New Roman" panose="02020603050405020304" pitchFamily="18" charset="0"/>
              </a:rPr>
              <a:t>The larva goes through three instars </a:t>
            </a:r>
            <a:r>
              <a:rPr lang="en-US" dirty="0">
                <a:latin typeface="Times New Roman" panose="02020603050405020304" pitchFamily="18" charset="0"/>
                <a:cs typeface="Times New Roman" panose="02020603050405020304" pitchFamily="18" charset="0"/>
              </a:rPr>
              <a:t>and a full-grown maggot, 7 to 12 mm long. </a:t>
            </a:r>
            <a:r>
              <a:rPr lang="en-US" dirty="0">
                <a:highlight>
                  <a:srgbClr val="FFFF00"/>
                </a:highlight>
                <a:latin typeface="Times New Roman" panose="02020603050405020304" pitchFamily="18" charset="0"/>
                <a:cs typeface="Times New Roman" panose="02020603050405020304" pitchFamily="18" charset="0"/>
              </a:rPr>
              <a:t>Larvae complete their development in four to 13 days at optimal temperatures, but require 14 to 30 days</a:t>
            </a:r>
            <a:r>
              <a:rPr lang="en-US" dirty="0">
                <a:latin typeface="Times New Roman" panose="02020603050405020304" pitchFamily="18" charset="0"/>
                <a:cs typeface="Times New Roman" panose="02020603050405020304" pitchFamily="18" charset="0"/>
              </a:rPr>
              <a:t> at temperatures of 12 to 17°C. Nutrient-rich substrates such as animal manure provide an excellent developmental substrate</a:t>
            </a:r>
            <a:r>
              <a:rPr lang="en-US" dirty="0">
                <a:highlight>
                  <a:srgbClr val="FFFF00"/>
                </a:highlight>
                <a:latin typeface="Times New Roman" panose="02020603050405020304" pitchFamily="18" charset="0"/>
                <a:cs typeface="Times New Roman" panose="02020603050405020304" pitchFamily="18" charset="0"/>
              </a:rPr>
              <a:t>. When the maggot is full-grown, it can crawl up to 50 feet to a dry, cool place near breeding material and transform to the pupal stage.</a:t>
            </a:r>
          </a:p>
          <a:p>
            <a:pPr algn="l"/>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Pupa:</a:t>
            </a:r>
            <a:r>
              <a:rPr lang="en-US" dirty="0">
                <a:latin typeface="Times New Roman" panose="02020603050405020304" pitchFamily="18" charset="0"/>
                <a:cs typeface="Times New Roman" panose="02020603050405020304" pitchFamily="18" charset="0"/>
              </a:rPr>
              <a:t> </a:t>
            </a:r>
            <a:r>
              <a:rPr lang="en-US" dirty="0">
                <a:highlight>
                  <a:srgbClr val="FFFF00"/>
                </a:highlight>
                <a:latin typeface="Times New Roman" panose="02020603050405020304" pitchFamily="18" charset="0"/>
                <a:cs typeface="Times New Roman" panose="02020603050405020304" pitchFamily="18" charset="0"/>
              </a:rPr>
              <a:t>The pupal stage, about 8 mm long,  which varies in color from yellow, red, brown, to black as the pupa ages.  bluntly rounded at both ends, . Pupae complete their development in two to six days at 32 to 37days</a:t>
            </a:r>
            <a:r>
              <a:rPr lang="en-US" dirty="0">
                <a:latin typeface="Times New Roman" panose="02020603050405020304" pitchFamily="18" charset="0"/>
                <a:cs typeface="Times New Roman" panose="02020603050405020304" pitchFamily="18" charset="0"/>
              </a:rPr>
              <a:t>,but require 17 to 27 days at about 14°C).</a:t>
            </a:r>
          </a:p>
          <a:p>
            <a:pPr algn="l"/>
            <a:r>
              <a:rPr lang="en-US" b="1" dirty="0">
                <a:latin typeface="Times New Roman" panose="02020603050405020304" pitchFamily="18" charset="0"/>
                <a:cs typeface="Times New Roman" panose="02020603050405020304" pitchFamily="18" charset="0"/>
              </a:rPr>
              <a:t>Adult:</a:t>
            </a:r>
            <a:r>
              <a:rPr lang="en-US" dirty="0">
                <a:latin typeface="Times New Roman" panose="02020603050405020304" pitchFamily="18" charset="0"/>
                <a:cs typeface="Times New Roman" panose="02020603050405020304" pitchFamily="18" charset="0"/>
              </a:rPr>
              <a:t> The house fly is 6 - 7 mm long, with the </a:t>
            </a:r>
            <a:r>
              <a:rPr lang="en-US" dirty="0">
                <a:highlight>
                  <a:srgbClr val="FFFF00"/>
                </a:highlight>
                <a:latin typeface="Times New Roman" panose="02020603050405020304" pitchFamily="18" charset="0"/>
                <a:cs typeface="Times New Roman" panose="02020603050405020304" pitchFamily="18" charset="0"/>
              </a:rPr>
              <a:t>female usually larger than the male. The head of the adult fly has reddish-eyes and sponging mouthparts.</a:t>
            </a:r>
            <a:r>
              <a:rPr lang="en-US" dirty="0">
                <a:latin typeface="Times New Roman" panose="02020603050405020304" pitchFamily="18" charset="0"/>
                <a:cs typeface="Times New Roman" panose="02020603050405020304" pitchFamily="18" charset="0"/>
              </a:rPr>
              <a:t> The thorax bears four narrow black stripes and  abdomen is gray or yellowish with dark midline and irregular dark markings on the sides. </a:t>
            </a:r>
            <a:r>
              <a:rPr lang="en-US" dirty="0">
                <a:highlight>
                  <a:srgbClr val="FFFF00"/>
                </a:highlight>
                <a:latin typeface="Times New Roman" panose="02020603050405020304" pitchFamily="18" charset="0"/>
                <a:cs typeface="Times New Roman" panose="02020603050405020304" pitchFamily="18" charset="0"/>
              </a:rPr>
              <a:t>Adults usually live 15 to 25 days</a:t>
            </a:r>
            <a:r>
              <a:rPr lang="en-US" dirty="0">
                <a:latin typeface="Times New Roman" panose="02020603050405020304" pitchFamily="18" charset="0"/>
                <a:cs typeface="Times New Roman" panose="02020603050405020304" pitchFamily="18" charset="0"/>
              </a:rPr>
              <a:t>, but may live up to two months. Without food, they survive only about two to three days. Longevity is enhanced by availability of suitable food. They require food before they will copulate. </a:t>
            </a:r>
            <a:r>
              <a:rPr lang="en-US" dirty="0" err="1">
                <a:highlight>
                  <a:srgbClr val="FFFF00"/>
                </a:highlight>
                <a:latin typeface="Times New Roman" panose="02020603050405020304" pitchFamily="18" charset="0"/>
                <a:cs typeface="Times New Roman" panose="02020603050405020304" pitchFamily="18" charset="0"/>
              </a:rPr>
              <a:t>Oviposition</a:t>
            </a:r>
            <a:r>
              <a:rPr lang="en-US" dirty="0">
                <a:highlight>
                  <a:srgbClr val="FFFF00"/>
                </a:highlight>
                <a:latin typeface="Times New Roman" panose="02020603050405020304" pitchFamily="18" charset="0"/>
                <a:cs typeface="Times New Roman" panose="02020603050405020304" pitchFamily="18" charset="0"/>
              </a:rPr>
              <a:t> commences four to 20 days after copulation</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3510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ouse Fly - Fact Sheet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48680"/>
            <a:ext cx="5832648" cy="44482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7704" y="5301208"/>
            <a:ext cx="49685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pt-BR" b="1">
                <a:latin typeface="Times New Roman" panose="02020603050405020304" pitchFamily="18" charset="0"/>
                <a:cs typeface="Times New Roman" panose="02020603050405020304" pitchFamily="18" charset="0"/>
              </a:rPr>
              <a:t>1-House fly: </a:t>
            </a:r>
            <a:r>
              <a:rPr lang="pt-BR" b="1" i="1">
                <a:latin typeface="Times New Roman" panose="02020603050405020304" pitchFamily="18" charset="0"/>
                <a:cs typeface="Times New Roman" panose="02020603050405020304" pitchFamily="18" charset="0"/>
              </a:rPr>
              <a:t>Musca domestica </a:t>
            </a:r>
            <a:r>
              <a:rPr lang="pt-BR" b="1">
                <a:latin typeface="Times New Roman" panose="02020603050405020304" pitchFamily="18" charset="0"/>
                <a:cs typeface="Times New Roman" panose="02020603050405020304" pitchFamily="18" charset="0"/>
              </a:rPr>
              <a:t>Linnaeus </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8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71400"/>
            <a:ext cx="9144000" cy="79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rtl="0"/>
            <a:r>
              <a:rPr lang="pt-BR" sz="2400" b="1" dirty="0">
                <a:latin typeface="Times New Roman" panose="02020603050405020304" pitchFamily="18" charset="0"/>
                <a:cs typeface="Times New Roman" panose="02020603050405020304" pitchFamily="18" charset="0"/>
              </a:rPr>
              <a:t>1-</a:t>
            </a:r>
            <a:r>
              <a:rPr lang="en-US" altLang="en-US" sz="2400" b="1" dirty="0">
                <a:solidFill>
                  <a:srgbClr val="000000"/>
                </a:solidFill>
                <a:latin typeface="Times New Roman" panose="02020603050405020304" pitchFamily="18" charset="0"/>
                <a:cs typeface="Times New Roman" panose="02020603050405020304" pitchFamily="18" charset="0"/>
              </a:rPr>
              <a:t> </a:t>
            </a:r>
            <a:r>
              <a:rPr lang="en-US" altLang="en-US" sz="2400" b="1" dirty="0">
                <a:solidFill>
                  <a:srgbClr val="000000"/>
                </a:solidFill>
                <a:highlight>
                  <a:srgbClr val="FFFF00"/>
                </a:highlight>
                <a:latin typeface="Times New Roman" panose="02020603050405020304" pitchFamily="18" charset="0"/>
                <a:cs typeface="Times New Roman" panose="02020603050405020304" pitchFamily="18" charset="0"/>
              </a:rPr>
              <a:t>cheese skipper </a:t>
            </a:r>
            <a:r>
              <a:rPr lang="pt-BR" sz="2400" b="1" dirty="0">
                <a:highlight>
                  <a:srgbClr val="FFFF00"/>
                </a:highlight>
                <a:latin typeface="Times New Roman" panose="02020603050405020304" pitchFamily="18" charset="0"/>
                <a:cs typeface="Times New Roman" panose="02020603050405020304" pitchFamily="18" charset="0"/>
              </a:rPr>
              <a:t>:</a:t>
            </a:r>
            <a:r>
              <a:rPr lang="en-US" altLang="en-US" sz="2400" b="1" i="1" dirty="0">
                <a:solidFill>
                  <a:srgbClr val="000000"/>
                </a:solidFill>
                <a:highlight>
                  <a:srgbClr val="FFFF00"/>
                </a:highlight>
                <a:latin typeface="Times New Roman" panose="02020603050405020304" pitchFamily="18" charset="0"/>
                <a:cs typeface="Times New Roman" panose="02020603050405020304" pitchFamily="18" charset="0"/>
              </a:rPr>
              <a:t> </a:t>
            </a:r>
            <a:r>
              <a:rPr lang="en-US" altLang="en-US" sz="2400" b="1" i="1" dirty="0" err="1">
                <a:solidFill>
                  <a:srgbClr val="000000"/>
                </a:solidFill>
                <a:highlight>
                  <a:srgbClr val="FFFF00"/>
                </a:highlight>
                <a:latin typeface="Times New Roman" panose="02020603050405020304" pitchFamily="18" charset="0"/>
                <a:cs typeface="Times New Roman" panose="02020603050405020304" pitchFamily="18" charset="0"/>
              </a:rPr>
              <a:t>Piophila</a:t>
            </a:r>
            <a:r>
              <a:rPr lang="en-US" altLang="en-US" sz="2400" b="1" i="1" dirty="0">
                <a:solidFill>
                  <a:srgbClr val="000000"/>
                </a:solidFill>
                <a:highlight>
                  <a:srgbClr val="FFFF00"/>
                </a:highlight>
                <a:latin typeface="Times New Roman" panose="02020603050405020304" pitchFamily="18" charset="0"/>
                <a:cs typeface="Times New Roman" panose="02020603050405020304" pitchFamily="18" charset="0"/>
              </a:rPr>
              <a:t> </a:t>
            </a:r>
            <a:r>
              <a:rPr lang="en-US" altLang="en-US" sz="2400" b="1" i="1" dirty="0" err="1">
                <a:solidFill>
                  <a:srgbClr val="000000"/>
                </a:solidFill>
                <a:highlight>
                  <a:srgbClr val="FFFF00"/>
                </a:highlight>
                <a:latin typeface="Times New Roman" panose="02020603050405020304" pitchFamily="18" charset="0"/>
                <a:cs typeface="Times New Roman" panose="02020603050405020304" pitchFamily="18" charset="0"/>
              </a:rPr>
              <a:t>casei</a:t>
            </a:r>
            <a:endParaRPr lang="pt-BR" sz="2400" b="1" dirty="0">
              <a:highlight>
                <a:srgbClr val="FFFF00"/>
              </a:highlight>
              <a:latin typeface="Times New Roman" panose="02020603050405020304" pitchFamily="18" charset="0"/>
              <a:cs typeface="Times New Roman" panose="02020603050405020304" pitchFamily="18" charset="0"/>
            </a:endParaRPr>
          </a:p>
          <a:p>
            <a:pPr algn="l" rtl="0"/>
            <a:r>
              <a:rPr lang="pt-BR" sz="2400" b="1" dirty="0">
                <a:highlight>
                  <a:srgbClr val="FFFF00"/>
                </a:highlight>
                <a:latin typeface="Times New Roman" panose="02020603050405020304" pitchFamily="18" charset="0"/>
                <a:cs typeface="Times New Roman" panose="02020603050405020304" pitchFamily="18" charset="0"/>
              </a:rPr>
              <a:t>Order: Diptera</a:t>
            </a:r>
          </a:p>
          <a:p>
            <a:pPr algn="l" rtl="0"/>
            <a:r>
              <a:rPr lang="pt-BR" sz="2400" b="1" dirty="0">
                <a:highlight>
                  <a:srgbClr val="FFFF00"/>
                </a:highlight>
                <a:latin typeface="Times New Roman" panose="02020603050405020304" pitchFamily="18" charset="0"/>
                <a:cs typeface="Times New Roman" panose="02020603050405020304" pitchFamily="18" charset="0"/>
              </a:rPr>
              <a:t>Family:Piophilidae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highlight>
                  <a:srgbClr val="FFFF00"/>
                </a:highlight>
                <a:latin typeface="Times New Roman" panose="02020603050405020304" pitchFamily="18" charset="0"/>
                <a:cs typeface="Times New Roman" panose="02020603050405020304" pitchFamily="18" charset="0"/>
              </a:rPr>
              <a:t>The cheese skipper sometimes called the ham skipper</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These flies receive their name due to the unusual ability of the larvae to propel themselves through the air. The flies are feeding on decaying matter, and even have been found on the exhumed remains of Egyptian mummies . Because of their delayed infestation of decaying remains, </a:t>
            </a:r>
            <a:r>
              <a:rPr kumimoji="0" lang="en-US" altLang="en-US" sz="24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Piophila</a:t>
            </a:r>
            <a:r>
              <a:rPr kumimoji="0" lang="en-US" altLang="en-US" sz="24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casei</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(Linnaeus) have been implicated as useful in the forensic investigation of postmortem remains and the determination of "time since death" .</a:t>
            </a:r>
          </a:p>
          <a:p>
            <a:pPr algn="l"/>
            <a:r>
              <a:rPr lang="en-US" sz="2400" dirty="0">
                <a:highlight>
                  <a:srgbClr val="FFFF00"/>
                </a:highlight>
              </a:rPr>
              <a:t>Often found as pests in meat and cheese, these small flies often are cited as a cause of accidental enteric (intestinal) </a:t>
            </a:r>
            <a:r>
              <a:rPr lang="en-US" sz="2400" dirty="0" err="1">
                <a:highlight>
                  <a:srgbClr val="FFFF00"/>
                </a:highlight>
              </a:rPr>
              <a:t>myiasis</a:t>
            </a:r>
            <a:r>
              <a:rPr lang="en-US" sz="2400" dirty="0">
                <a:highlight>
                  <a:srgbClr val="FFFF00"/>
                </a:highlight>
              </a:rPr>
              <a:t> .</a:t>
            </a:r>
          </a:p>
          <a:p>
            <a:pPr algn="l" rtl="0"/>
            <a:r>
              <a:rPr lang="en-US" sz="2400" b="1" dirty="0">
                <a:latin typeface="Times New Roman" panose="02020603050405020304" pitchFamily="18" charset="0"/>
                <a:cs typeface="Times New Roman" panose="02020603050405020304" pitchFamily="18" charset="0"/>
              </a:rPr>
              <a:t>Distribution: </a:t>
            </a:r>
          </a:p>
          <a:p>
            <a:pPr algn="l" rtl="0"/>
            <a:r>
              <a:rPr lang="en-US" sz="2400" dirty="0">
                <a:latin typeface="Times New Roman" panose="02020603050405020304" pitchFamily="18" charset="0"/>
                <a:cs typeface="Times New Roman" panose="02020603050405020304" pitchFamily="18" charset="0"/>
              </a:rPr>
              <a:t>Cheese skippers have a worldwide distribution, including the United States, and are not limited to any specific geographic location </a:t>
            </a:r>
          </a:p>
          <a:p>
            <a:pPr algn="l" rtl="0"/>
            <a:r>
              <a:rPr lang="en-US" sz="2400" b="1" dirty="0">
                <a:latin typeface="Times New Roman" panose="02020603050405020304" pitchFamily="18" charset="0"/>
                <a:cs typeface="Times New Roman" panose="02020603050405020304" pitchFamily="18" charset="0"/>
              </a:rPr>
              <a:t>Habitat :</a:t>
            </a:r>
            <a:r>
              <a:rPr lang="en-US" sz="2400" i="1" dirty="0" err="1">
                <a:latin typeface="Times New Roman" panose="02020603050405020304" pitchFamily="18" charset="0"/>
                <a:cs typeface="Times New Roman" panose="02020603050405020304" pitchFamily="18" charset="0"/>
              </a:rPr>
              <a:t>Piophila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casei</a:t>
            </a:r>
            <a:r>
              <a:rPr lang="en-US" sz="2400" dirty="0">
                <a:latin typeface="Times New Roman" panose="02020603050405020304" pitchFamily="18" charset="0"/>
                <a:cs typeface="Times New Roman" panose="02020603050405020304" pitchFamily="18" charset="0"/>
              </a:rPr>
              <a:t> usually feed on overripe (three or more months old) and moldy cheese, and slightly salted or putrid-smelling meats, such as ham, bacon, and beef. </a:t>
            </a:r>
            <a:r>
              <a:rPr lang="en-US" sz="2400" dirty="0">
                <a:highlight>
                  <a:srgbClr val="FFFF00"/>
                </a:highlight>
                <a:latin typeface="Times New Roman" panose="02020603050405020304" pitchFamily="18" charset="0"/>
                <a:cs typeface="Times New Roman" panose="02020603050405020304" pitchFamily="18" charset="0"/>
              </a:rPr>
              <a:t>Larvae are typically found on high-protein substrates ranging from salted beef to smoked fish and animal carcasses.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905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392"/>
            <a:ext cx="9142908" cy="7017306"/>
          </a:xfrm>
          <a:prstGeom prst="rect">
            <a:avLst/>
          </a:prstGeom>
        </p:spPr>
        <p:txBody>
          <a:bodyPr wrap="square">
            <a:spAutoFit/>
          </a:bodyPr>
          <a:lstStyle/>
          <a:p>
            <a:pPr algn="l" rtl="0"/>
            <a:r>
              <a:rPr lang="en-US" sz="2400" b="1" dirty="0"/>
              <a:t>Description :</a:t>
            </a:r>
          </a:p>
          <a:p>
            <a:pPr algn="l" rtl="0"/>
            <a:r>
              <a:rPr lang="en-US" sz="2400" b="1" dirty="0">
                <a:solidFill>
                  <a:srgbClr val="000000"/>
                </a:solidFill>
                <a:latin typeface="Times New Roman" panose="02020603050405020304" pitchFamily="18" charset="0"/>
                <a:cs typeface="Times New Roman" panose="02020603050405020304" pitchFamily="18" charset="0"/>
              </a:rPr>
              <a:t>Adults:</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highlight>
                  <a:srgbClr val="FFFF00"/>
                </a:highlight>
                <a:latin typeface="Times New Roman" panose="02020603050405020304" pitchFamily="18" charset="0"/>
                <a:cs typeface="Times New Roman" panose="02020603050405020304" pitchFamily="18" charset="0"/>
              </a:rPr>
              <a:t>Cheese skipper adults are usually about half the size of a common house</a:t>
            </a:r>
            <a:r>
              <a:rPr lang="en-US" sz="2400" dirty="0">
                <a:solidFill>
                  <a:srgbClr val="000000"/>
                </a:solidFill>
                <a:latin typeface="Times New Roman" panose="02020603050405020304" pitchFamily="18" charset="0"/>
                <a:cs typeface="Times New Roman" panose="02020603050405020304" pitchFamily="18" charset="0"/>
              </a:rPr>
              <a:t> fly. Males are 4.4-4.5 mm , whereas females are slightly larger. The dominant color of both males and females is a metallic black-bronze . Antennae are short. The compound eyes are usually bare and red in color. The thorax has distinct rows of setae. The legs are covered with short spines and often have both yellow and brown colorations</a:t>
            </a:r>
            <a:r>
              <a:rPr lang="en-US" sz="2400" dirty="0">
                <a:solidFill>
                  <a:srgbClr val="000000"/>
                </a:solidFill>
                <a:highlight>
                  <a:srgbClr val="FFFF00"/>
                </a:highlight>
                <a:latin typeface="Times New Roman" panose="02020603050405020304" pitchFamily="18" charset="0"/>
                <a:cs typeface="Times New Roman" panose="02020603050405020304" pitchFamily="18" charset="0"/>
              </a:rPr>
              <a:t>. Halteres are typically a pale-yellow color. Adults live for three to seven days </a:t>
            </a:r>
          </a:p>
          <a:p>
            <a:pPr algn="l" rtl="0"/>
            <a:r>
              <a:rPr lang="en-US" sz="2400" b="1" dirty="0">
                <a:latin typeface="Times New Roman" panose="02020603050405020304" pitchFamily="18" charset="0"/>
                <a:cs typeface="Times New Roman" panose="02020603050405020304" pitchFamily="18" charset="0"/>
              </a:rPr>
              <a:t>Eggs:</a:t>
            </a:r>
            <a:r>
              <a:rPr lang="en-US" sz="2400" dirty="0">
                <a:latin typeface="Times New Roman" panose="02020603050405020304" pitchFamily="18" charset="0"/>
                <a:cs typeface="Times New Roman" panose="02020603050405020304" pitchFamily="18" charset="0"/>
              </a:rPr>
              <a:t> The eggs of the cheese skipper are 0.63-0.74 mm long  and 0.18-0.2 mm wide. A female usually deposits 140-500 eggs on meat or cheese</a:t>
            </a:r>
          </a:p>
          <a:p>
            <a:pPr algn="l" rtl="0"/>
            <a:r>
              <a:rPr lang="en-US" sz="2400" dirty="0">
                <a:latin typeface="Times New Roman" panose="02020603050405020304" pitchFamily="18" charset="0"/>
                <a:cs typeface="Times New Roman" panose="02020603050405020304" pitchFamily="18" charset="0"/>
              </a:rPr>
              <a:t>The chorion (shell) of each egg is oval/cylindrical and a smooth, pearly white color. </a:t>
            </a:r>
            <a:r>
              <a:rPr lang="en-US" sz="2400" dirty="0">
                <a:highlight>
                  <a:srgbClr val="FFFF00"/>
                </a:highlight>
                <a:latin typeface="Times New Roman" panose="02020603050405020304" pitchFamily="18" charset="0"/>
                <a:cs typeface="Times New Roman" panose="02020603050405020304" pitchFamily="18" charset="0"/>
              </a:rPr>
              <a:t>Eggs usually hatch between 23 and 54 hours </a:t>
            </a:r>
            <a:r>
              <a:rPr lang="en-US" sz="2400" dirty="0">
                <a:latin typeface="Times New Roman" panose="02020603050405020304" pitchFamily="18" charset="0"/>
                <a:cs typeface="Times New Roman" panose="02020603050405020304" pitchFamily="18" charset="0"/>
              </a:rPr>
              <a:t>in a temperature range of15° to 27°C.</a:t>
            </a:r>
          </a:p>
          <a:p>
            <a:pPr algn="l" rtl="0"/>
            <a:r>
              <a:rPr lang="en-US" sz="2400" b="1" dirty="0">
                <a:latin typeface="Times New Roman" panose="02020603050405020304" pitchFamily="18" charset="0"/>
                <a:cs typeface="Times New Roman" panose="02020603050405020304" pitchFamily="18" charset="0"/>
              </a:rPr>
              <a:t>Larvae:</a:t>
            </a:r>
            <a:r>
              <a:rPr lang="en-US" sz="2400" dirty="0">
                <a:latin typeface="Times New Roman" panose="02020603050405020304" pitchFamily="18" charset="0"/>
                <a:cs typeface="Times New Roman" panose="02020603050405020304" pitchFamily="18" charset="0"/>
              </a:rPr>
              <a:t> The larvae of the cheese skipper are active as soon as they hatch from the egg and appear fairly cylindrical and white, except for sclerotized black mouthparts. </a:t>
            </a:r>
            <a:r>
              <a:rPr lang="en-US" sz="2400" dirty="0">
                <a:highlight>
                  <a:srgbClr val="FFFF00"/>
                </a:highlight>
                <a:latin typeface="Times New Roman" panose="02020603050405020304" pitchFamily="18" charset="0"/>
                <a:cs typeface="Times New Roman" panose="02020603050405020304" pitchFamily="18" charset="0"/>
              </a:rPr>
              <a:t>The three larval instars typically last 14 days total </a:t>
            </a:r>
            <a:r>
              <a:rPr lang="en-US" sz="2400" dirty="0">
                <a:latin typeface="Times New Roman" panose="02020603050405020304" pitchFamily="18" charset="0"/>
                <a:cs typeface="Times New Roman" panose="02020603050405020304" pitchFamily="18" charset="0"/>
              </a:rPr>
              <a:t>. Full-grown larvae are 13-segmented, typically 9-10 mm long and approximately 1 mm wide, and appear white or yellowish-white </a:t>
            </a:r>
          </a:p>
          <a:p>
            <a:pPr algn="l" rtl="0"/>
            <a:endParaRPr lang="en-US" dirty="0"/>
          </a:p>
        </p:txBody>
      </p:sp>
    </p:spTree>
    <p:extLst>
      <p:ext uri="{BB962C8B-B14F-4D97-AF65-F5344CB8AC3E}">
        <p14:creationId xmlns:p14="http://schemas.microsoft.com/office/powerpoint/2010/main" val="49329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33929"/>
            <a:ext cx="8928992" cy="6278642"/>
          </a:xfrm>
          <a:prstGeom prst="rect">
            <a:avLst/>
          </a:prstGeom>
        </p:spPr>
        <p:txBody>
          <a:bodyPr wrap="square">
            <a:spAutoFit/>
          </a:bodyPr>
          <a:lstStyle/>
          <a:p>
            <a:pPr algn="l"/>
            <a:r>
              <a:rPr lang="en-US" sz="2400" b="1" dirty="0">
                <a:solidFill>
                  <a:srgbClr val="000000"/>
                </a:solidFill>
                <a:latin typeface="Times New Roman" panose="02020603050405020304" pitchFamily="18" charset="0"/>
                <a:cs typeface="Times New Roman" panose="02020603050405020304" pitchFamily="18" charset="0"/>
              </a:rPr>
              <a:t>Pupae:</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highlight>
                  <a:srgbClr val="FFFF00"/>
                </a:highlight>
                <a:latin typeface="Times New Roman" panose="02020603050405020304" pitchFamily="18" charset="0"/>
                <a:cs typeface="Times New Roman" panose="02020603050405020304" pitchFamily="18" charset="0"/>
              </a:rPr>
              <a:t>The dark brown pupae of the cheese skipper are formed approximately 32 hours after the larvae abandon the substrate on which they are feeding. </a:t>
            </a:r>
            <a:r>
              <a:rPr lang="en-US" sz="2400" dirty="0">
                <a:solidFill>
                  <a:srgbClr val="000000"/>
                </a:solidFill>
                <a:latin typeface="Times New Roman" panose="02020603050405020304" pitchFamily="18" charset="0"/>
                <a:cs typeface="Times New Roman" panose="02020603050405020304" pitchFamily="18" charset="0"/>
              </a:rPr>
              <a:t>Though they prefer dry, dark locations, </a:t>
            </a:r>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larvae will pupate on open concrete floors if such spaces are not available. The oval </a:t>
            </a:r>
            <a:r>
              <a:rPr lang="en-US" sz="2400" dirty="0" err="1">
                <a:solidFill>
                  <a:srgbClr val="000000"/>
                </a:solidFill>
                <a:latin typeface="Times New Roman" panose="02020603050405020304" pitchFamily="18" charset="0"/>
                <a:cs typeface="Times New Roman" panose="02020603050405020304" pitchFamily="18" charset="0"/>
              </a:rPr>
              <a:t>puparium</a:t>
            </a:r>
            <a:r>
              <a:rPr lang="en-US" sz="2400" dirty="0">
                <a:solidFill>
                  <a:srgbClr val="000000"/>
                </a:solidFill>
                <a:latin typeface="Times New Roman" panose="02020603050405020304" pitchFamily="18" charset="0"/>
                <a:cs typeface="Times New Roman" panose="02020603050405020304" pitchFamily="18" charset="0"/>
              </a:rPr>
              <a:t> is typically 2.9-3.9 mm long and 1-1.7 mm wide . </a:t>
            </a:r>
            <a:r>
              <a:rPr lang="en-US" sz="2400" dirty="0">
                <a:solidFill>
                  <a:srgbClr val="000000"/>
                </a:solidFill>
                <a:highlight>
                  <a:srgbClr val="FFFF00"/>
                </a:highlight>
                <a:latin typeface="Times New Roman" panose="02020603050405020304" pitchFamily="18" charset="0"/>
                <a:cs typeface="Times New Roman" panose="02020603050405020304" pitchFamily="18" charset="0"/>
              </a:rPr>
              <a:t>Adults emerge after approximately 12 days.</a:t>
            </a:r>
          </a:p>
          <a:p>
            <a:pPr algn="l" rtl="0"/>
            <a:r>
              <a:rPr lang="en-US" sz="2400" b="1" dirty="0">
                <a:solidFill>
                  <a:srgbClr val="000000"/>
                </a:solidFill>
                <a:latin typeface="Times New Roman" panose="02020603050405020304" pitchFamily="18" charset="0"/>
                <a:cs typeface="Times New Roman" panose="02020603050405020304" pitchFamily="18" charset="0"/>
              </a:rPr>
              <a:t>Life Cycle </a:t>
            </a:r>
          </a:p>
          <a:p>
            <a:pPr algn="l"/>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undergo complete metamorphosis. Females mate almost immediately after adult emergence . Although feeding on protein sources increases fecundity of the insects.</a:t>
            </a:r>
          </a:p>
          <a:p>
            <a:pPr algn="l" rtl="0"/>
            <a:r>
              <a:rPr lang="en-US" sz="2400" dirty="0">
                <a:solidFill>
                  <a:srgbClr val="000000"/>
                </a:solidFill>
                <a:latin typeface="Times New Roman" panose="02020603050405020304" pitchFamily="18" charset="0"/>
                <a:cs typeface="Times New Roman" panose="02020603050405020304" pitchFamily="18" charset="0"/>
              </a:rPr>
              <a:t>The complete life cycle of a cheese skipper in appropriate nourishment and temperature conditions can be as short as 12 days (1 day for egg development, 5 day larval maturation, 5 day pupal maturation, 1 day of adult feeding before reproduction). </a:t>
            </a:r>
            <a:r>
              <a:rPr lang="en-US" sz="2400" dirty="0">
                <a:solidFill>
                  <a:srgbClr val="000000"/>
                </a:solidFill>
                <a:highlight>
                  <a:srgbClr val="FFFF00"/>
                </a:highlight>
                <a:latin typeface="Times New Roman" panose="02020603050405020304" pitchFamily="18" charset="0"/>
                <a:cs typeface="Times New Roman" panose="02020603050405020304" pitchFamily="18" charset="0"/>
              </a:rPr>
              <a:t>However, the typical life cycle is as follows  Egg ~23 to 54 hours - Larva ~14 days - Pupa ~12 days - Adult ~3 to 7 days</a:t>
            </a:r>
            <a:endParaRPr lang="en-US" sz="2400" dirty="0">
              <a:highlight>
                <a:srgbClr val="FFFF00"/>
              </a:highlight>
              <a:latin typeface="Times New Roman" panose="02020603050405020304" pitchFamily="18" charset="0"/>
              <a:cs typeface="Times New Roman" panose="02020603050405020304" pitchFamily="18" charset="0"/>
            </a:endParaRPr>
          </a:p>
          <a:p>
            <a:pPr algn="r" rtl="0"/>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3227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036496" cy="4585871"/>
          </a:xfrm>
          <a:prstGeom prst="rect">
            <a:avLst/>
          </a:prstGeom>
        </p:spPr>
        <p:txBody>
          <a:bodyPr wrap="square">
            <a:spAutoFit/>
          </a:bodyPr>
          <a:lstStyle/>
          <a:p>
            <a:pPr algn="l"/>
            <a:r>
              <a:rPr lang="en-US" sz="2800" b="1" dirty="0">
                <a:solidFill>
                  <a:srgbClr val="000000"/>
                </a:solidFill>
                <a:highlight>
                  <a:srgbClr val="FFFF00"/>
                </a:highlight>
                <a:latin typeface="Times New Roman" panose="02020603050405020304" pitchFamily="18" charset="0"/>
                <a:cs typeface="Times New Roman" panose="02020603050405020304" pitchFamily="18" charset="0"/>
              </a:rPr>
              <a:t>Forensic Importance:</a:t>
            </a:r>
          </a:p>
          <a:p>
            <a:pPr algn="l"/>
            <a:r>
              <a:rPr lang="en-US" sz="2400" dirty="0">
                <a:solidFill>
                  <a:srgbClr val="000000"/>
                </a:solidFill>
                <a:latin typeface="Times New Roman" panose="02020603050405020304" pitchFamily="18" charset="0"/>
                <a:cs typeface="Times New Roman" panose="02020603050405020304" pitchFamily="18" charset="0"/>
              </a:rPr>
              <a:t>Forensic entomologists have used the presence of </a:t>
            </a:r>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larvae as a tool to assist in the estimation of time of death for human remains. </a:t>
            </a:r>
            <a:r>
              <a:rPr lang="en-US" sz="2400" dirty="0">
                <a:solidFill>
                  <a:srgbClr val="000000"/>
                </a:solidFill>
                <a:highlight>
                  <a:srgbClr val="FFFF00"/>
                </a:highlight>
                <a:latin typeface="Times New Roman" panose="02020603050405020304" pitchFamily="18" charset="0"/>
                <a:cs typeface="Times New Roman" panose="02020603050405020304" pitchFamily="18" charset="0"/>
              </a:rPr>
              <a:t>The flies sometimes do not appear on an exposed corpse until three to six months postmortem (after death), usually after the body has completed the "active decay" decomposition stage and is beginning to dry . </a:t>
            </a:r>
            <a:r>
              <a:rPr lang="en-US" sz="2400" dirty="0">
                <a:solidFill>
                  <a:srgbClr val="000000"/>
                </a:solidFill>
                <a:latin typeface="Times New Roman" panose="02020603050405020304" pitchFamily="18" charset="0"/>
                <a:cs typeface="Times New Roman" panose="02020603050405020304" pitchFamily="18" charset="0"/>
              </a:rPr>
              <a:t>Entomologists utilize knowledge of the current instar of collected larvae, coupled with measurements of weather and temperature conditions, to provide an estimation of the postmortem interval . Furthermore, unlike some other insects used in forensic investigation, the presence of drugs such as heroin do not significantly alter the development of </a:t>
            </a:r>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larvae.</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pic>
        <p:nvPicPr>
          <p:cNvPr id="5" name="Picture 2" descr="Dorsal view of adult cheese skipper, Piophila casei Linnae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399639"/>
            <a:ext cx="3240360" cy="23330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ateral view of adult cheese skipper, Piophila casei Linnae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702504"/>
            <a:ext cx="3731241" cy="208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78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58" y="46760"/>
            <a:ext cx="9107942" cy="830997"/>
          </a:xfrm>
          <a:prstGeom prst="rect">
            <a:avLst/>
          </a:prstGeom>
          <a:solidFill>
            <a:schemeClr val="accent2">
              <a:lumMod val="75000"/>
            </a:schemeClr>
          </a:solidFill>
        </p:spPr>
        <p:txBody>
          <a:bodyPr wrap="square">
            <a:spAutoFit/>
          </a:bodyPr>
          <a:lstStyle/>
          <a:p>
            <a:pPr algn="ctr" fontAlgn="auto">
              <a:spcBef>
                <a:spcPts val="0"/>
              </a:spcBef>
              <a:spcAft>
                <a:spcPts val="0"/>
              </a:spcAft>
              <a:defRPr/>
            </a:pPr>
            <a:r>
              <a:rPr lang="en-US" sz="2400" b="1" dirty="0">
                <a:solidFill>
                  <a:schemeClr val="bg1"/>
                </a:solidFill>
                <a:latin typeface="Times New Roman" pitchFamily="18" charset="0"/>
                <a:cs typeface="Times New Roman" pitchFamily="18" charset="0"/>
              </a:rPr>
              <a:t>Examples of Coleoptera (Beetles)Associated with Forensic </a:t>
            </a:r>
            <a:r>
              <a:rPr lang="en-US" sz="2400" b="1" dirty="0" err="1">
                <a:solidFill>
                  <a:schemeClr val="bg1"/>
                </a:solidFill>
                <a:latin typeface="Times New Roman" pitchFamily="18" charset="0"/>
                <a:cs typeface="Times New Roman" pitchFamily="18" charset="0"/>
              </a:rPr>
              <a:t>invstegation</a:t>
            </a:r>
            <a:endParaRPr lang="en-US" sz="2400" b="1" dirty="0">
              <a:solidFill>
                <a:schemeClr val="bg1"/>
              </a:solidFill>
              <a:latin typeface="Times New Roman" pitchFamily="18" charset="0"/>
              <a:cs typeface="Times New Roman" pitchFamily="18" charset="0"/>
            </a:endParaRPr>
          </a:p>
        </p:txBody>
      </p:sp>
      <p:sp>
        <p:nvSpPr>
          <p:cNvPr id="3" name="TextBox 19"/>
          <p:cNvSpPr txBox="1">
            <a:spLocks noChangeArrowheads="1"/>
          </p:cNvSpPr>
          <p:nvPr/>
        </p:nvSpPr>
        <p:spPr bwMode="auto">
          <a:xfrm>
            <a:off x="36058" y="907008"/>
            <a:ext cx="4303258"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dirty="0">
                <a:latin typeface="Times New Roman" panose="02020603050405020304" pitchFamily="18" charset="0"/>
                <a:cs typeface="Times New Roman" panose="02020603050405020304" pitchFamily="18" charset="0"/>
              </a:rPr>
              <a:t>Early Stage Decomposition</a:t>
            </a:r>
            <a:endParaRPr lang="en-US" alt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36058" y="1903413"/>
            <a:ext cx="4572000" cy="923330"/>
          </a:xfrm>
          <a:prstGeom prst="rect">
            <a:avLst/>
          </a:prstGeom>
        </p:spPr>
        <p:txBody>
          <a:bodyPr>
            <a:spAutoFit/>
          </a:bodyPr>
          <a:lstStyle/>
          <a:p>
            <a:pPr algn="l" rtl="0"/>
            <a:endParaRPr lang="en-US" dirty="0">
              <a:solidFill>
                <a:srgbClr val="000000"/>
              </a:solidFill>
              <a:latin typeface="Linux Libertine"/>
            </a:endParaRPr>
          </a:p>
          <a:p>
            <a:pPr algn="l"/>
            <a:br>
              <a:rPr lang="en-US" dirty="0">
                <a:solidFill>
                  <a:srgbClr val="202122"/>
                </a:solidFill>
                <a:latin typeface="Arial" panose="020B0604020202020204" pitchFamily="34" charset="0"/>
              </a:rPr>
            </a:br>
            <a:endParaRPr lang="en-US" dirty="0"/>
          </a:p>
        </p:txBody>
      </p:sp>
      <p:sp>
        <p:nvSpPr>
          <p:cNvPr id="7" name="Rectangle 6"/>
          <p:cNvSpPr/>
          <p:nvPr/>
        </p:nvSpPr>
        <p:spPr>
          <a:xfrm>
            <a:off x="36058" y="1344699"/>
            <a:ext cx="8973571" cy="6771084"/>
          </a:xfrm>
          <a:prstGeom prst="rect">
            <a:avLst/>
          </a:prstGeom>
        </p:spPr>
        <p:txBody>
          <a:bodyPr wrap="square">
            <a:spAutoFit/>
          </a:bodyPr>
          <a:lstStyle/>
          <a:p>
            <a:pPr algn="l"/>
            <a:r>
              <a:rPr lang="en-US" sz="2400" b="1" dirty="0">
                <a:highlight>
                  <a:srgbClr val="FFFF00"/>
                </a:highlight>
                <a:latin typeface="Times New Roman" panose="02020603050405020304" pitchFamily="18" charset="0"/>
                <a:cs typeface="Times New Roman" panose="02020603050405020304" pitchFamily="18" charset="0"/>
              </a:rPr>
              <a:t>1-Family:Silphidae</a:t>
            </a:r>
            <a:r>
              <a:rPr lang="en-US" sz="2400" dirty="0">
                <a:highlight>
                  <a:srgbClr val="FFFF00"/>
                </a:highlight>
                <a:latin typeface="Times New Roman" panose="02020603050405020304" pitchFamily="18" charset="0"/>
                <a:cs typeface="Times New Roman" panose="02020603050405020304" pitchFamily="18" charset="0"/>
              </a:rPr>
              <a:t> </a:t>
            </a:r>
          </a:p>
          <a:p>
            <a:pPr algn="l" rtl="0"/>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is a family of beetles that are known commonly as large carrion beetles, carrion beetles or burying beetles. </a:t>
            </a:r>
            <a:r>
              <a:rPr lang="en-US" sz="2400" dirty="0">
                <a:highlight>
                  <a:srgbClr val="FFFF00"/>
                </a:highlight>
                <a:latin typeface="Times New Roman" panose="02020603050405020304" pitchFamily="18" charset="0"/>
                <a:cs typeface="Times New Roman" panose="02020603050405020304" pitchFamily="18" charset="0"/>
              </a:rPr>
              <a:t>There are two subfamilies: </a:t>
            </a:r>
            <a:r>
              <a:rPr lang="en-US" sz="2400" dirty="0" err="1">
                <a:highlight>
                  <a:srgbClr val="FFFF00"/>
                </a:highlight>
                <a:latin typeface="Times New Roman" panose="02020603050405020304" pitchFamily="18" charset="0"/>
                <a:cs typeface="Times New Roman" panose="02020603050405020304" pitchFamily="18" charset="0"/>
              </a:rPr>
              <a:t>Silphinae</a:t>
            </a:r>
            <a:r>
              <a:rPr lang="en-US" sz="2400" dirty="0">
                <a:highlight>
                  <a:srgbClr val="FFFF00"/>
                </a:highlight>
                <a:latin typeface="Times New Roman" panose="02020603050405020304" pitchFamily="18" charset="0"/>
                <a:cs typeface="Times New Roman" panose="02020603050405020304" pitchFamily="18" charset="0"/>
              </a:rPr>
              <a:t> and </a:t>
            </a:r>
            <a:r>
              <a:rPr lang="en-US" sz="2400" dirty="0" err="1">
                <a:highlight>
                  <a:srgbClr val="FFFF00"/>
                </a:highlight>
                <a:latin typeface="Times New Roman" panose="02020603050405020304" pitchFamily="18" charset="0"/>
                <a:cs typeface="Times New Roman" panose="02020603050405020304" pitchFamily="18" charset="0"/>
              </a:rPr>
              <a:t>Nicrophorinae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Both subfamilies feed on decaying organic matter such as dead animals. </a:t>
            </a:r>
            <a:r>
              <a:rPr lang="en-US" sz="2400" dirty="0">
                <a:latin typeface="Times New Roman" panose="02020603050405020304" pitchFamily="18" charset="0"/>
                <a:cs typeface="Times New Roman" panose="02020603050405020304" pitchFamily="18" charset="0"/>
              </a:rPr>
              <a:t>The subfamilies differ in  which types of carcasses they prefer. </a:t>
            </a:r>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are considered to be of importance to forensic entomologists because when they are found on a decaying body, they are used to help estimate a post-mortem interval.</a:t>
            </a:r>
          </a:p>
          <a:p>
            <a:pPr algn="l" rtl="0"/>
            <a:r>
              <a:rPr lang="en-US" sz="2400" b="1" dirty="0">
                <a:latin typeface="Times New Roman" panose="02020603050405020304" pitchFamily="18" charset="0"/>
                <a:cs typeface="Times New Roman" panose="02020603050405020304" pitchFamily="18" charset="0"/>
              </a:rPr>
              <a:t>Example of family:</a:t>
            </a:r>
          </a:p>
          <a:p>
            <a:pPr algn="l" rtl="0"/>
            <a:r>
              <a:rPr lang="en-US" sz="2400" b="1" dirty="0">
                <a:highlight>
                  <a:srgbClr val="FFFF00"/>
                </a:highlight>
                <a:latin typeface="Times New Roman" panose="02020603050405020304" pitchFamily="18" charset="0"/>
                <a:cs typeface="Times New Roman" panose="02020603050405020304" pitchFamily="18" charset="0"/>
              </a:rPr>
              <a:t>Shore sexton beetle </a:t>
            </a:r>
            <a:r>
              <a:rPr lang="en-US" sz="2400" b="1" i="1" dirty="0">
                <a:highlight>
                  <a:srgbClr val="FFFF00"/>
                </a:highlight>
                <a:latin typeface="Times New Roman" panose="02020603050405020304" pitchFamily="18" charset="0"/>
                <a:cs typeface="Times New Roman" panose="02020603050405020304" pitchFamily="18" charset="0"/>
              </a:rPr>
              <a:t>Necrodes </a:t>
            </a:r>
            <a:r>
              <a:rPr lang="en-US" sz="2400" b="1" i="1" dirty="0" err="1">
                <a:highlight>
                  <a:srgbClr val="FFFF00"/>
                </a:highlight>
                <a:latin typeface="Times New Roman" panose="02020603050405020304" pitchFamily="18" charset="0"/>
                <a:cs typeface="Times New Roman" panose="02020603050405020304" pitchFamily="18" charset="0"/>
              </a:rPr>
              <a:t>littoralis</a:t>
            </a:r>
            <a:r>
              <a:rPr lang="en-US" sz="2400" b="1" i="1" dirty="0">
                <a:highlight>
                  <a:srgbClr val="FFFF00"/>
                </a:highlight>
                <a:latin typeface="Times New Roman" panose="02020603050405020304" pitchFamily="18" charset="0"/>
                <a:cs typeface="Times New Roman" panose="02020603050405020304" pitchFamily="18" charset="0"/>
              </a:rPr>
              <a:t> </a:t>
            </a:r>
          </a:p>
          <a:p>
            <a:pPr algn="l" rtl="0"/>
            <a:r>
              <a:rPr lang="en-US" sz="2400" dirty="0">
                <a:highlight>
                  <a:srgbClr val="FFFF00"/>
                </a:highlight>
                <a:latin typeface="Times New Roman" panose="02020603050405020304" pitchFamily="18" charset="0"/>
                <a:cs typeface="Times New Roman" panose="02020603050405020304" pitchFamily="18" charset="0"/>
              </a:rPr>
              <a:t>Is a common </a:t>
            </a:r>
            <a:r>
              <a:rPr lang="en-US" sz="2400" dirty="0" err="1">
                <a:highlight>
                  <a:srgbClr val="FFFF00"/>
                </a:highlight>
                <a:latin typeface="Times New Roman" panose="02020603050405020304" pitchFamily="18" charset="0"/>
                <a:cs typeface="Times New Roman" panose="02020603050405020304" pitchFamily="18" charset="0"/>
              </a:rPr>
              <a:t>silphid</a:t>
            </a:r>
            <a:r>
              <a:rPr lang="en-US" sz="2400" dirty="0">
                <a:highlight>
                  <a:srgbClr val="FFFF00"/>
                </a:highlight>
                <a:latin typeface="Times New Roman" panose="02020603050405020304" pitchFamily="18" charset="0"/>
                <a:cs typeface="Times New Roman" panose="02020603050405020304" pitchFamily="18" charset="0"/>
              </a:rPr>
              <a:t> beetle that visits and breeds on large vertebrate cadavers. </a:t>
            </a:r>
            <a:r>
              <a:rPr lang="en-US" sz="2400" dirty="0">
                <a:latin typeface="Times New Roman" panose="02020603050405020304" pitchFamily="18" charset="0"/>
                <a:cs typeface="Times New Roman" panose="02020603050405020304" pitchFamily="18" charset="0"/>
              </a:rPr>
              <a:t>This insect is both a </a:t>
            </a:r>
            <a:r>
              <a:rPr lang="en-US" sz="2400" dirty="0" err="1">
                <a:latin typeface="Times New Roman" panose="02020603050405020304" pitchFamily="18" charset="0"/>
                <a:cs typeface="Times New Roman" panose="02020603050405020304" pitchFamily="18" charset="0"/>
              </a:rPr>
              <a:t>necrophages</a:t>
            </a:r>
            <a:r>
              <a:rPr lang="en-US" sz="2400" dirty="0">
                <a:latin typeface="Times New Roman" panose="02020603050405020304" pitchFamily="18" charset="0"/>
                <a:cs typeface="Times New Roman" panose="02020603050405020304" pitchFamily="18" charset="0"/>
              </a:rPr>
              <a:t> and a predator of fly larvae (maggots) and is thus a species of  interest for forensic entomology . Although </a:t>
            </a:r>
            <a:r>
              <a:rPr lang="en-US" sz="2400" dirty="0">
                <a:highlight>
                  <a:srgbClr val="FFFF00"/>
                </a:highlight>
                <a:latin typeface="Times New Roman" panose="02020603050405020304" pitchFamily="18" charset="0"/>
                <a:cs typeface="Times New Roman" panose="02020603050405020304" pitchFamily="18" charset="0"/>
              </a:rPr>
              <a:t>many authors reported </a:t>
            </a:r>
            <a:r>
              <a:rPr lang="en-US" sz="2400" i="1" dirty="0">
                <a:highlight>
                  <a:srgbClr val="FFFF00"/>
                </a:highlight>
                <a:latin typeface="Times New Roman" panose="02020603050405020304" pitchFamily="18" charset="0"/>
                <a:cs typeface="Times New Roman" panose="02020603050405020304" pitchFamily="18" charset="0"/>
              </a:rPr>
              <a:t>Necrodes</a:t>
            </a:r>
            <a:r>
              <a:rPr lang="en-US" sz="2400" dirty="0">
                <a:highlight>
                  <a:srgbClr val="FFFF00"/>
                </a:highlight>
                <a:latin typeface="Times New Roman" panose="02020603050405020304" pitchFamily="18" charset="0"/>
                <a:cs typeface="Times New Roman" panose="02020603050405020304" pitchFamily="18" charset="0"/>
              </a:rPr>
              <a:t> species on human corpses.</a:t>
            </a:r>
          </a:p>
          <a:p>
            <a:pPr algn="l" rtl="0"/>
            <a:endParaRPr lang="en-US" sz="2000" dirty="0">
              <a:highlight>
                <a:srgbClr val="FFFF00"/>
              </a:highlight>
              <a:latin typeface="Times New Roman" panose="02020603050405020304" pitchFamily="18" charset="0"/>
              <a:cs typeface="Times New Roman" panose="02020603050405020304" pitchFamily="18" charset="0"/>
            </a:endParaRPr>
          </a:p>
          <a:p>
            <a:pPr algn="l"/>
            <a:endParaRPr lang="en-US" dirty="0">
              <a:latin typeface="Times New Roman" panose="02020603050405020304" pitchFamily="18" charset="0"/>
              <a:cs typeface="Times New Roman" panose="02020603050405020304" pitchFamily="18" charset="0"/>
            </a:endParaRPr>
          </a:p>
          <a:p>
            <a:pPr algn="l"/>
            <a:endParaRPr lang="en-US" b="1" dirty="0">
              <a:latin typeface="Times New Roman" panose="02020603050405020304" pitchFamily="18" charset="0"/>
              <a:cs typeface="Times New Roman" panose="02020603050405020304" pitchFamily="18" charset="0"/>
            </a:endParaRPr>
          </a:p>
          <a:p>
            <a:pPr algn="l" rtl="0"/>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454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3476</TotalTime>
  <Words>1774</Words>
  <Application>Microsoft Office PowerPoint</Application>
  <PresentationFormat>On-screen Show (4:3)</PresentationFormat>
  <Paragraphs>66</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Linux Libertine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NORE, Amar Sabah</cp:lastModifiedBy>
  <cp:revision>230</cp:revision>
  <cp:lastPrinted>2021-03-03T00:07:35Z</cp:lastPrinted>
  <dcterms:created xsi:type="dcterms:W3CDTF">2019-02-03T17:35:50Z</dcterms:created>
  <dcterms:modified xsi:type="dcterms:W3CDTF">2022-12-07T16:40:00Z</dcterms:modified>
</cp:coreProperties>
</file>