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6"/>
  </p:notesMasterIdLst>
  <p:handoutMasterIdLst>
    <p:handoutMasterId r:id="rId17"/>
  </p:handoutMasterIdLst>
  <p:sldIdLst>
    <p:sldId id="315" r:id="rId2"/>
    <p:sldId id="324" r:id="rId3"/>
    <p:sldId id="326" r:id="rId4"/>
    <p:sldId id="325" r:id="rId5"/>
    <p:sldId id="327" r:id="rId6"/>
    <p:sldId id="316" r:id="rId7"/>
    <p:sldId id="328" r:id="rId8"/>
    <p:sldId id="321" r:id="rId9"/>
    <p:sldId id="329" r:id="rId10"/>
    <p:sldId id="322" r:id="rId11"/>
    <p:sldId id="331" r:id="rId12"/>
    <p:sldId id="330" r:id="rId13"/>
    <p:sldId id="323" r:id="rId14"/>
    <p:sldId id="332" r:id="rId15"/>
  </p:sldIdLst>
  <p:sldSz cx="9144000" cy="6858000" type="screen4x3"/>
  <p:notesSz cx="6954838" cy="93091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834B053-5A39-45BC-8E07-642873A9C9F7}">
          <p14:sldIdLst>
            <p14:sldId id="315"/>
          </p14:sldIdLst>
        </p14:section>
        <p14:section name="Untitled Section" id="{D65AEB28-C11C-4994-AE46-521B4FF9F087}">
          <p14:sldIdLst>
            <p14:sldId id="324"/>
            <p14:sldId id="326"/>
            <p14:sldId id="325"/>
            <p14:sldId id="327"/>
            <p14:sldId id="316"/>
            <p14:sldId id="328"/>
            <p14:sldId id="321"/>
            <p14:sldId id="329"/>
            <p14:sldId id="322"/>
            <p14:sldId id="331"/>
            <p14:sldId id="330"/>
            <p14:sldId id="323"/>
            <p14:sldId id="33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6725"/>
          </a:xfrm>
          <a:prstGeom prst="rect">
            <a:avLst/>
          </a:prstGeom>
        </p:spPr>
        <p:txBody>
          <a:bodyPr vert="horz" lIns="91440" tIns="45720" rIns="91440" bIns="45720" rtlCol="0"/>
          <a:lstStyle>
            <a:lvl1pPr algn="r">
              <a:defRPr sz="1200"/>
            </a:lvl1pPr>
          </a:lstStyle>
          <a:p>
            <a:fld id="{8743CEA3-1D30-4BD0-90F8-A8EABF928406}" type="datetimeFigureOut">
              <a:rPr lang="en-US" smtClean="0"/>
              <a:t>11/29/2022</a:t>
            </a:fld>
            <a:endParaRPr lang="en-US"/>
          </a:p>
        </p:txBody>
      </p:sp>
      <p:sp>
        <p:nvSpPr>
          <p:cNvPr id="4" name="Footer Placeholder 3"/>
          <p:cNvSpPr>
            <a:spLocks noGrp="1"/>
          </p:cNvSpPr>
          <p:nvPr>
            <p:ph type="ftr" sz="quarter" idx="2"/>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6725"/>
          </a:xfrm>
          <a:prstGeom prst="rect">
            <a:avLst/>
          </a:prstGeom>
        </p:spPr>
        <p:txBody>
          <a:bodyPr vert="horz" lIns="91440" tIns="45720" rIns="91440" bIns="45720" rtlCol="0" anchor="b"/>
          <a:lstStyle>
            <a:lvl1pPr algn="r">
              <a:defRPr sz="1200"/>
            </a:lvl1pPr>
          </a:lstStyle>
          <a:p>
            <a:fld id="{EED00EB0-790B-4BF7-90E5-13FC466A55FE}" type="slidenum">
              <a:rPr lang="en-US" smtClean="0"/>
              <a:t>‹#›</a:t>
            </a:fld>
            <a:endParaRPr lang="en-US"/>
          </a:p>
        </p:txBody>
      </p:sp>
    </p:spTree>
    <p:extLst>
      <p:ext uri="{BB962C8B-B14F-4D97-AF65-F5344CB8AC3E}">
        <p14:creationId xmlns:p14="http://schemas.microsoft.com/office/powerpoint/2010/main" val="3919687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941075" y="0"/>
            <a:ext cx="3013763" cy="465455"/>
          </a:xfrm>
          <a:prstGeom prst="rect">
            <a:avLst/>
          </a:prstGeom>
        </p:spPr>
        <p:txBody>
          <a:bodyPr vert="horz" lIns="92930" tIns="46465" rIns="92930" bIns="46465" rtlCol="1"/>
          <a:lstStyle>
            <a:lvl1pPr algn="r">
              <a:defRPr sz="1200"/>
            </a:lvl1pPr>
          </a:lstStyle>
          <a:p>
            <a:endParaRPr lang="ar-IQ"/>
          </a:p>
        </p:txBody>
      </p:sp>
      <p:sp>
        <p:nvSpPr>
          <p:cNvPr id="3" name="Date Placeholder 2"/>
          <p:cNvSpPr>
            <a:spLocks noGrp="1"/>
          </p:cNvSpPr>
          <p:nvPr>
            <p:ph type="dt" idx="1"/>
          </p:nvPr>
        </p:nvSpPr>
        <p:spPr>
          <a:xfrm>
            <a:off x="1610" y="0"/>
            <a:ext cx="3013763" cy="465455"/>
          </a:xfrm>
          <a:prstGeom prst="rect">
            <a:avLst/>
          </a:prstGeom>
        </p:spPr>
        <p:txBody>
          <a:bodyPr vert="horz" lIns="92930" tIns="46465" rIns="92930" bIns="46465" rtlCol="1"/>
          <a:lstStyle>
            <a:lvl1pPr algn="l">
              <a:defRPr sz="1200"/>
            </a:lvl1pPr>
          </a:lstStyle>
          <a:p>
            <a:fld id="{E60A1CB2-6E98-4A29-8CD1-B60FFF7D4550}" type="datetimeFigureOut">
              <a:rPr lang="ar-IQ" smtClean="0"/>
              <a:t>06/05/1444</a:t>
            </a:fld>
            <a:endParaRPr lang="ar-IQ"/>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1" anchor="ctr"/>
          <a:lstStyle/>
          <a:p>
            <a:endParaRPr lang="ar-IQ"/>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941075" y="8842029"/>
            <a:ext cx="3013763" cy="465455"/>
          </a:xfrm>
          <a:prstGeom prst="rect">
            <a:avLst/>
          </a:prstGeom>
        </p:spPr>
        <p:txBody>
          <a:bodyPr vert="horz" lIns="92930" tIns="46465" rIns="92930" bIns="46465" rtlCol="1" anchor="b"/>
          <a:lstStyle>
            <a:lvl1pPr algn="r">
              <a:defRPr sz="1200"/>
            </a:lvl1pPr>
          </a:lstStyle>
          <a:p>
            <a:endParaRPr lang="ar-IQ"/>
          </a:p>
        </p:txBody>
      </p:sp>
      <p:sp>
        <p:nvSpPr>
          <p:cNvPr id="7" name="Slide Number Placeholder 6"/>
          <p:cNvSpPr>
            <a:spLocks noGrp="1"/>
          </p:cNvSpPr>
          <p:nvPr>
            <p:ph type="sldNum" sz="quarter" idx="5"/>
          </p:nvPr>
        </p:nvSpPr>
        <p:spPr>
          <a:xfrm>
            <a:off x="1610" y="8842029"/>
            <a:ext cx="3013763" cy="465455"/>
          </a:xfrm>
          <a:prstGeom prst="rect">
            <a:avLst/>
          </a:prstGeom>
        </p:spPr>
        <p:txBody>
          <a:bodyPr vert="horz" lIns="92930" tIns="46465" rIns="92930" bIns="46465" rtlCol="1" anchor="b"/>
          <a:lstStyle>
            <a:lvl1pPr algn="l">
              <a:defRPr sz="1200"/>
            </a:lvl1pPr>
          </a:lstStyle>
          <a:p>
            <a:fld id="{37AE40BE-9871-400D-AC4D-0B27CBAF4513}" type="slidenum">
              <a:rPr lang="ar-IQ" smtClean="0"/>
              <a:t>‹#›</a:t>
            </a:fld>
            <a:endParaRPr lang="ar-IQ"/>
          </a:p>
        </p:txBody>
      </p:sp>
    </p:spTree>
    <p:extLst>
      <p:ext uri="{BB962C8B-B14F-4D97-AF65-F5344CB8AC3E}">
        <p14:creationId xmlns:p14="http://schemas.microsoft.com/office/powerpoint/2010/main" val="17387853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E40BE-9871-400D-AC4D-0B27CBAF4513}" type="slidenum">
              <a:rPr lang="ar-IQ" smtClean="0"/>
              <a:t>1</a:t>
            </a:fld>
            <a:endParaRPr lang="ar-IQ"/>
          </a:p>
        </p:txBody>
      </p:sp>
    </p:spTree>
    <p:extLst>
      <p:ext uri="{BB962C8B-B14F-4D97-AF65-F5344CB8AC3E}">
        <p14:creationId xmlns:p14="http://schemas.microsoft.com/office/powerpoint/2010/main" val="1863321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06/05/1444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414253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06/05/1444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855809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06/05/1444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230481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06/05/1444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563311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AC22D3-F530-40C1-9C4B-C02F4B9B0824}" type="datetimeFigureOut">
              <a:rPr lang="ar-IQ" smtClean="0"/>
              <a:t>06/05/1444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842633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5EAC22D3-F530-40C1-9C4B-C02F4B9B0824}" type="datetimeFigureOut">
              <a:rPr lang="ar-IQ" smtClean="0"/>
              <a:t>06/05/1444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794871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5EAC22D3-F530-40C1-9C4B-C02F4B9B0824}" type="datetimeFigureOut">
              <a:rPr lang="ar-IQ" smtClean="0"/>
              <a:t>06/05/1444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1182029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5EAC22D3-F530-40C1-9C4B-C02F4B9B0824}" type="datetimeFigureOut">
              <a:rPr lang="ar-IQ" smtClean="0"/>
              <a:t>06/05/1444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01386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C22D3-F530-40C1-9C4B-C02F4B9B0824}" type="datetimeFigureOut">
              <a:rPr lang="ar-IQ" smtClean="0"/>
              <a:t>06/05/1444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1330800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AC22D3-F530-40C1-9C4B-C02F4B9B0824}" type="datetimeFigureOut">
              <a:rPr lang="ar-IQ" smtClean="0"/>
              <a:t>06/05/1444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72939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AC22D3-F530-40C1-9C4B-C02F4B9B0824}" type="datetimeFigureOut">
              <a:rPr lang="ar-IQ" smtClean="0"/>
              <a:t>06/05/1444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3740344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EAC22D3-F530-40C1-9C4B-C02F4B9B0824}" type="datetimeFigureOut">
              <a:rPr lang="ar-IQ" smtClean="0"/>
              <a:t>06/05/1444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8B11658-780E-445A-8388-7C10939E5A4F}" type="slidenum">
              <a:rPr lang="ar-IQ" smtClean="0"/>
              <a:t>‹#›</a:t>
            </a:fld>
            <a:endParaRPr lang="ar-IQ"/>
          </a:p>
        </p:txBody>
      </p:sp>
    </p:spTree>
    <p:extLst>
      <p:ext uri="{BB962C8B-B14F-4D97-AF65-F5344CB8AC3E}">
        <p14:creationId xmlns:p14="http://schemas.microsoft.com/office/powerpoint/2010/main" val="17436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88640"/>
            <a:ext cx="5256584" cy="2554545"/>
          </a:xfrm>
          <a:prstGeom prst="rect">
            <a:avLst/>
          </a:prstGeom>
        </p:spPr>
        <p:txBody>
          <a:bodyPr wrap="square">
            <a:spAutoFit/>
          </a:bodyPr>
          <a:lstStyle/>
          <a:p>
            <a:pPr algn="l"/>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Plant protection </a:t>
            </a:r>
          </a:p>
          <a:p>
            <a:pPr algn="l"/>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Elective - Forensic insects</a:t>
            </a:r>
          </a:p>
          <a:p>
            <a:pPr algn="l"/>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Stage- 4</a:t>
            </a:r>
            <a:r>
              <a:rPr lang="en-US" sz="3200" b="1" baseline="30000"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th</a:t>
            </a:r>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 </a:t>
            </a:r>
          </a:p>
          <a:p>
            <a:pPr algn="l"/>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Lecture 7</a:t>
            </a:r>
          </a:p>
          <a:p>
            <a:pPr algn="l"/>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12/1/2022</a:t>
            </a:r>
            <a:endParaRPr lang="en-US" sz="3200" dirty="0">
              <a:latin typeface="Times New Roman" panose="02020603050405020304" pitchFamily="18" charset="0"/>
              <a:cs typeface="Times New Roman" panose="02020603050405020304" pitchFamily="18" charset="0"/>
            </a:endParaRPr>
          </a:p>
        </p:txBody>
      </p:sp>
      <p:pic>
        <p:nvPicPr>
          <p:cNvPr id="5" name="Picture 4" descr="Forensic Entomolog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9952" y="1672015"/>
            <a:ext cx="4211960" cy="315897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940152" y="5661248"/>
            <a:ext cx="2411760"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b="1" dirty="0">
              <a:solidFill>
                <a:schemeClr val="tx1"/>
              </a:solidFill>
              <a:latin typeface="Times New Roman" panose="02020603050405020304" pitchFamily="18" charset="0"/>
              <a:cs typeface="Times New Roman" panose="02020603050405020304" pitchFamily="18" charset="0"/>
            </a:endParaRPr>
          </a:p>
        </p:txBody>
      </p:sp>
      <p:sp>
        <p:nvSpPr>
          <p:cNvPr id="7" name="Rectangle 6"/>
          <p:cNvSpPr/>
          <p:nvPr/>
        </p:nvSpPr>
        <p:spPr>
          <a:xfrm>
            <a:off x="4327376" y="4437112"/>
            <a:ext cx="1584176" cy="288032"/>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FD6125D-0CCF-4F03-8C7B-6A224D2E753B}"/>
              </a:ext>
            </a:extLst>
          </p:cNvPr>
          <p:cNvSpPr txBox="1"/>
          <p:nvPr/>
        </p:nvSpPr>
        <p:spPr>
          <a:xfrm>
            <a:off x="4576345" y="5430415"/>
            <a:ext cx="3024336" cy="461665"/>
          </a:xfrm>
          <a:prstGeom prst="rect">
            <a:avLst/>
          </a:prstGeom>
          <a:noFill/>
        </p:spPr>
        <p:txBody>
          <a:bodyPr wrap="square">
            <a:spAutoFit/>
          </a:bodyPr>
          <a:lstStyle/>
          <a:p>
            <a:pPr algn="ctr"/>
            <a:r>
              <a:rPr lang="en-US" sz="2400" b="1" dirty="0">
                <a:solidFill>
                  <a:schemeClr val="tx1"/>
                </a:solidFill>
                <a:latin typeface="Times New Roman" panose="02020603050405020304" pitchFamily="18" charset="0"/>
                <a:cs typeface="Times New Roman" panose="02020603050405020304" pitchFamily="18" charset="0"/>
              </a:rPr>
              <a:t>Dr. </a:t>
            </a:r>
            <a:r>
              <a:rPr lang="en-US" sz="2400" b="1" dirty="0" err="1">
                <a:solidFill>
                  <a:schemeClr val="tx1"/>
                </a:solidFill>
                <a:latin typeface="Times New Roman" panose="02020603050405020304" pitchFamily="18" charset="0"/>
                <a:cs typeface="Times New Roman" panose="02020603050405020304" pitchFamily="18" charset="0"/>
              </a:rPr>
              <a:t>Shatha</a:t>
            </a:r>
            <a:r>
              <a:rPr lang="en-US" sz="2400" b="1" dirty="0">
                <a:solidFill>
                  <a:schemeClr val="tx1"/>
                </a:solidFill>
                <a:latin typeface="Times New Roman" panose="02020603050405020304" pitchFamily="18" charset="0"/>
                <a:cs typeface="Times New Roman" panose="02020603050405020304" pitchFamily="18" charset="0"/>
              </a:rPr>
              <a:t> H. Ahmed</a:t>
            </a:r>
          </a:p>
        </p:txBody>
      </p:sp>
    </p:spTree>
    <p:extLst>
      <p:ext uri="{BB962C8B-B14F-4D97-AF65-F5344CB8AC3E}">
        <p14:creationId xmlns:p14="http://schemas.microsoft.com/office/powerpoint/2010/main" val="927463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85560"/>
            <a:ext cx="8424936" cy="5565947"/>
          </a:xfrm>
          <a:prstGeom prst="rect">
            <a:avLst/>
          </a:prstGeom>
        </p:spPr>
        <p:txBody>
          <a:bodyPr wrap="square">
            <a:spAutoFit/>
          </a:bodyPr>
          <a:lstStyle/>
          <a:p>
            <a:pPr algn="just" rtl="0">
              <a:lnSpc>
                <a:spcPct val="150000"/>
              </a:lnSpc>
            </a:pPr>
            <a:r>
              <a:rPr lang="en-US" sz="2400" b="1" dirty="0">
                <a:solidFill>
                  <a:srgbClr val="202122"/>
                </a:solidFill>
                <a:latin typeface="Times New Roman" panose="02020603050405020304" pitchFamily="18" charset="0"/>
                <a:cs typeface="Times New Roman" panose="02020603050405020304" pitchFamily="18" charset="0"/>
              </a:rPr>
              <a:t>2- Family: </a:t>
            </a:r>
            <a:r>
              <a:rPr lang="en-US" sz="2400" b="1" dirty="0" err="1">
                <a:solidFill>
                  <a:srgbClr val="202122"/>
                </a:solidFill>
                <a:latin typeface="Times New Roman" panose="02020603050405020304" pitchFamily="18" charset="0"/>
                <a:cs typeface="Times New Roman" panose="02020603050405020304" pitchFamily="18" charset="0"/>
              </a:rPr>
              <a:t>Dermestidae</a:t>
            </a:r>
            <a:r>
              <a:rPr lang="en-US" sz="2400" dirty="0">
                <a:solidFill>
                  <a:srgbClr val="202122"/>
                </a:solidFill>
                <a:latin typeface="Times New Roman" panose="02020603050405020304" pitchFamily="18" charset="0"/>
                <a:cs typeface="Times New Roman" panose="02020603050405020304" pitchFamily="18" charset="0"/>
              </a:rPr>
              <a:t> </a:t>
            </a:r>
          </a:p>
          <a:p>
            <a:pPr algn="just" rtl="0">
              <a:lnSpc>
                <a:spcPct val="150000"/>
              </a:lnSpc>
            </a:pPr>
            <a:r>
              <a:rPr lang="en-US" sz="2400" dirty="0">
                <a:solidFill>
                  <a:srgbClr val="202122"/>
                </a:solidFill>
                <a:latin typeface="Times New Roman" panose="02020603050405020304" pitchFamily="18" charset="0"/>
                <a:cs typeface="Times New Roman" panose="02020603050405020304" pitchFamily="18" charset="0"/>
              </a:rPr>
              <a:t>Commonly referred to as </a:t>
            </a:r>
            <a:r>
              <a:rPr lang="en-US" sz="2400" b="1" dirty="0">
                <a:solidFill>
                  <a:srgbClr val="202122"/>
                </a:solidFill>
                <a:highlight>
                  <a:srgbClr val="FFFF00"/>
                </a:highlight>
                <a:latin typeface="Times New Roman" panose="02020603050405020304" pitchFamily="18" charset="0"/>
                <a:cs typeface="Times New Roman" panose="02020603050405020304" pitchFamily="18" charset="0"/>
              </a:rPr>
              <a:t>skin beetles</a:t>
            </a:r>
            <a:r>
              <a:rPr lang="en-US" sz="2400" dirty="0">
                <a:solidFill>
                  <a:srgbClr val="202122"/>
                </a:solidFill>
                <a:highlight>
                  <a:srgbClr val="FFFF00"/>
                </a:highlight>
                <a:latin typeface="Times New Roman" panose="02020603050405020304" pitchFamily="18" charset="0"/>
                <a:cs typeface="Times New Roman" panose="02020603050405020304" pitchFamily="18" charset="0"/>
              </a:rPr>
              <a:t>. </a:t>
            </a:r>
            <a:r>
              <a:rPr lang="en-US" sz="2400" dirty="0">
                <a:solidFill>
                  <a:srgbClr val="202122"/>
                </a:solidFill>
                <a:latin typeface="Times New Roman" panose="02020603050405020304" pitchFamily="18" charset="0"/>
                <a:cs typeface="Times New Roman" panose="02020603050405020304" pitchFamily="18" charset="0"/>
              </a:rPr>
              <a:t>Other common names include larder beetle, hide or </a:t>
            </a:r>
            <a:r>
              <a:rPr lang="en-US" sz="2400" dirty="0">
                <a:solidFill>
                  <a:srgbClr val="202122"/>
                </a:solidFill>
                <a:highlight>
                  <a:srgbClr val="FFFF00"/>
                </a:highlight>
                <a:latin typeface="Times New Roman" panose="02020603050405020304" pitchFamily="18" charset="0"/>
                <a:cs typeface="Times New Roman" panose="02020603050405020304" pitchFamily="18" charset="0"/>
              </a:rPr>
              <a:t>leather beetles, carpet beetles, </a:t>
            </a:r>
            <a:r>
              <a:rPr lang="en-US" sz="2400" dirty="0">
                <a:solidFill>
                  <a:srgbClr val="202122"/>
                </a:solidFill>
                <a:latin typeface="Times New Roman" panose="02020603050405020304" pitchFamily="18" charset="0"/>
                <a:cs typeface="Times New Roman" panose="02020603050405020304" pitchFamily="18" charset="0"/>
              </a:rPr>
              <a:t>and </a:t>
            </a:r>
            <a:r>
              <a:rPr lang="en-US" sz="2400" dirty="0" err="1">
                <a:solidFill>
                  <a:srgbClr val="202122"/>
                </a:solidFill>
                <a:highlight>
                  <a:srgbClr val="FFFF00"/>
                </a:highlight>
                <a:latin typeface="Times New Roman" panose="02020603050405020304" pitchFamily="18" charset="0"/>
                <a:cs typeface="Times New Roman" panose="02020603050405020304" pitchFamily="18" charset="0"/>
              </a:rPr>
              <a:t>khapra</a:t>
            </a:r>
            <a:r>
              <a:rPr lang="en-US" sz="2400" dirty="0">
                <a:solidFill>
                  <a:srgbClr val="202122"/>
                </a:solidFill>
                <a:highlight>
                  <a:srgbClr val="FFFF00"/>
                </a:highlight>
                <a:latin typeface="Times New Roman" panose="02020603050405020304" pitchFamily="18" charset="0"/>
                <a:cs typeface="Times New Roman" panose="02020603050405020304" pitchFamily="18" charset="0"/>
              </a:rPr>
              <a:t> beetles.</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Dermestids</a:t>
            </a:r>
            <a:r>
              <a:rPr lang="en-US" sz="2400" dirty="0">
                <a:latin typeface="Times New Roman" panose="02020603050405020304" pitchFamily="18" charset="0"/>
                <a:cs typeface="Times New Roman" panose="02020603050405020304" pitchFamily="18" charset="0"/>
              </a:rPr>
              <a:t> have a variety of habits; most genera are scavengers that feed on dry animal or plant material, such as skin or pollen, animal hair, feathers, dead insects and natural fibers. Members of </a:t>
            </a:r>
            <a:r>
              <a:rPr lang="en-US" sz="2400" i="1" dirty="0" err="1">
                <a:latin typeface="Times New Roman" panose="02020603050405020304" pitchFamily="18" charset="0"/>
                <a:cs typeface="Times New Roman" panose="02020603050405020304" pitchFamily="18" charset="0"/>
              </a:rPr>
              <a:t>Dermestes</a:t>
            </a:r>
            <a:r>
              <a:rPr lang="en-US" sz="2400" dirty="0">
                <a:latin typeface="Times New Roman" panose="02020603050405020304" pitchFamily="18" charset="0"/>
                <a:cs typeface="Times New Roman" panose="02020603050405020304" pitchFamily="18" charset="0"/>
              </a:rPr>
              <a:t> are found in animal carcasses, while others may be found in mammal, bird, bee, or wasp nests. These beetles are significant in forensic entomology. Some species are associated with decaying carcasses</a:t>
            </a:r>
          </a:p>
        </p:txBody>
      </p:sp>
    </p:spTree>
    <p:extLst>
      <p:ext uri="{BB962C8B-B14F-4D97-AF65-F5344CB8AC3E}">
        <p14:creationId xmlns:p14="http://schemas.microsoft.com/office/powerpoint/2010/main" val="731040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A9D522-4FC2-4EE3-BE8B-2F4F487B693B}"/>
              </a:ext>
            </a:extLst>
          </p:cNvPr>
          <p:cNvSpPr txBox="1"/>
          <p:nvPr/>
        </p:nvSpPr>
        <p:spPr>
          <a:xfrm>
            <a:off x="503548" y="633042"/>
            <a:ext cx="8136904" cy="5011949"/>
          </a:xfrm>
          <a:prstGeom prst="rect">
            <a:avLst/>
          </a:prstGeom>
          <a:noFill/>
        </p:spPr>
        <p:txBody>
          <a:bodyPr wrap="square">
            <a:spAutoFit/>
          </a:bodyPr>
          <a:lstStyle/>
          <a:p>
            <a:pPr algn="just" rtl="0">
              <a:lnSpc>
                <a:spcPct val="150000"/>
              </a:lnSpc>
            </a:pPr>
            <a:r>
              <a:rPr lang="en-US" sz="2400" b="1" dirty="0">
                <a:latin typeface="Times New Roman" panose="02020603050405020304" pitchFamily="18" charset="0"/>
                <a:cs typeface="Times New Roman" panose="02020603050405020304" pitchFamily="18" charset="0"/>
              </a:rPr>
              <a:t>Example for family:</a:t>
            </a:r>
          </a:p>
          <a:p>
            <a:pPr algn="just" rtl="0">
              <a:lnSpc>
                <a:spcPct val="150000"/>
              </a:lnSpc>
            </a:pPr>
            <a:r>
              <a:rPr lang="nl-NL" sz="2400" b="1" dirty="0">
                <a:latin typeface="Times New Roman" panose="02020603050405020304" pitchFamily="18" charset="0"/>
                <a:cs typeface="Times New Roman" panose="02020603050405020304" pitchFamily="18" charset="0"/>
              </a:rPr>
              <a:t>Hide beetle </a:t>
            </a:r>
            <a:r>
              <a:rPr lang="nl-NL" sz="2400" b="1" i="1" dirty="0">
                <a:highlight>
                  <a:srgbClr val="FFFF00"/>
                </a:highlight>
                <a:latin typeface="Times New Roman" panose="02020603050405020304" pitchFamily="18" charset="0"/>
                <a:cs typeface="Times New Roman" panose="02020603050405020304" pitchFamily="18" charset="0"/>
              </a:rPr>
              <a:t>Dermestes maculatus </a:t>
            </a:r>
            <a:r>
              <a:rPr lang="nl-NL" sz="2400" b="1" dirty="0">
                <a:highlight>
                  <a:srgbClr val="FFFF00"/>
                </a:highlight>
                <a:latin typeface="Times New Roman" panose="02020603050405020304" pitchFamily="18" charset="0"/>
                <a:cs typeface="Times New Roman" panose="02020603050405020304" pitchFamily="18" charset="0"/>
              </a:rPr>
              <a:t>DeGeer1</a:t>
            </a:r>
          </a:p>
          <a:p>
            <a:pPr algn="l" rtl="0"/>
            <a:r>
              <a:rPr lang="nl-NL" sz="2400" b="1" dirty="0">
                <a:latin typeface="Times New Roman" panose="02020603050405020304" pitchFamily="18" charset="0"/>
                <a:cs typeface="Times New Roman" panose="02020603050405020304" pitchFamily="18" charset="0"/>
              </a:rPr>
              <a:t>Distrbution:</a:t>
            </a:r>
            <a:r>
              <a:rPr lang="nl-NL" sz="2400" dirty="0">
                <a:latin typeface="Times New Roman" panose="02020603050405020304" pitchFamily="18" charset="0"/>
                <a:cs typeface="Times New Roman" panose="02020603050405020304" pitchFamily="18" charset="0"/>
              </a:rPr>
              <a:t>Cosmopolitan</a:t>
            </a:r>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a:t>
            </a:r>
          </a:p>
          <a:p>
            <a:pPr algn="l" rtl="0"/>
            <a:r>
              <a:rPr lang="en-US" sz="2400" b="1" dirty="0">
                <a:latin typeface="Times New Roman" panose="02020603050405020304" pitchFamily="18" charset="0"/>
                <a:cs typeface="Times New Roman" panose="02020603050405020304" pitchFamily="18" charset="0"/>
              </a:rPr>
              <a:t>Description:</a:t>
            </a:r>
          </a:p>
          <a:p>
            <a:pPr algn="just" rtl="0">
              <a:lnSpc>
                <a:spcPct val="150000"/>
              </a:lnSpc>
            </a:pPr>
            <a:r>
              <a:rPr lang="en-US" sz="2400" b="1" dirty="0">
                <a:latin typeface="Times New Roman" panose="02020603050405020304" pitchFamily="18" charset="0"/>
                <a:cs typeface="Times New Roman" panose="02020603050405020304" pitchFamily="18" charset="0"/>
              </a:rPr>
              <a:t>Eggs</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Dermestes</a:t>
            </a:r>
            <a:r>
              <a:rPr lang="en-US" sz="2400" i="1" dirty="0">
                <a:latin typeface="Times New Roman" panose="02020603050405020304" pitchFamily="18" charset="0"/>
                <a:cs typeface="Times New Roman" panose="02020603050405020304" pitchFamily="18" charset="0"/>
              </a:rPr>
              <a:t> maculatus </a:t>
            </a:r>
            <a:r>
              <a:rPr lang="en-US" sz="2400" dirty="0">
                <a:latin typeface="Times New Roman" panose="02020603050405020304" pitchFamily="18" charset="0"/>
                <a:cs typeface="Times New Roman" panose="02020603050405020304" pitchFamily="18" charset="0"/>
              </a:rPr>
              <a:t>eggs are typically laid in batches.</a:t>
            </a:r>
            <a:r>
              <a:rPr lang="en-US" sz="2400" b="1" dirty="0">
                <a:latin typeface="Times New Roman" panose="02020603050405020304" pitchFamily="18" charset="0"/>
                <a:cs typeface="Times New Roman" panose="02020603050405020304" pitchFamily="18" charset="0"/>
              </a:rPr>
              <a:t> Larvae</a:t>
            </a:r>
            <a:r>
              <a:rPr lang="en-US" sz="2400" dirty="0">
                <a:latin typeface="Times New Roman" panose="02020603050405020304" pitchFamily="18" charset="0"/>
                <a:cs typeface="Times New Roman" panose="02020603050405020304" pitchFamily="18" charset="0"/>
              </a:rPr>
              <a:t> The bodies of the larvae are covered in rows of hairs of different lengths, called setae. Two long horn-like protrusions are located on the upper surface of the last segment.</a:t>
            </a:r>
          </a:p>
          <a:p>
            <a:pPr algn="l" rtl="0"/>
            <a:r>
              <a:rPr lang="en-US" sz="2400" dirty="0">
                <a:latin typeface="Times New Roman" panose="02020603050405020304" pitchFamily="18" charset="0"/>
                <a:cs typeface="Times New Roman" panose="02020603050405020304" pitchFamily="18" charset="0"/>
              </a:rPr>
              <a:t> </a:t>
            </a:r>
          </a:p>
          <a:p>
            <a:pPr algn="just" rtl="0">
              <a:lnSpc>
                <a:spcPct val="150000"/>
              </a:lnSpc>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2578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268B09-A75A-42D9-8B73-FBE6BA79DEB3}"/>
              </a:ext>
            </a:extLst>
          </p:cNvPr>
          <p:cNvSpPr txBox="1"/>
          <p:nvPr/>
        </p:nvSpPr>
        <p:spPr>
          <a:xfrm>
            <a:off x="683568" y="474345"/>
            <a:ext cx="7920880" cy="5831853"/>
          </a:xfrm>
          <a:prstGeom prst="rect">
            <a:avLst/>
          </a:prstGeom>
          <a:noFill/>
        </p:spPr>
        <p:txBody>
          <a:bodyPr wrap="square">
            <a:spAutoFit/>
          </a:bodyPr>
          <a:lstStyle/>
          <a:p>
            <a:pPr algn="just" rtl="0">
              <a:lnSpc>
                <a:spcPct val="150000"/>
              </a:lnSpc>
            </a:pPr>
            <a:r>
              <a:rPr lang="en-US" sz="2800" b="1" dirty="0">
                <a:latin typeface="Times New Roman" panose="02020603050405020304" pitchFamily="18" charset="0"/>
                <a:cs typeface="Times New Roman" panose="02020603050405020304" pitchFamily="18" charset="0"/>
              </a:rPr>
              <a:t>Pupae </a:t>
            </a:r>
            <a:r>
              <a:rPr lang="en-US" sz="2800" dirty="0">
                <a:latin typeface="Times New Roman" panose="02020603050405020304" pitchFamily="18" charset="0"/>
                <a:cs typeface="Times New Roman" panose="02020603050405020304" pitchFamily="18" charset="0"/>
              </a:rPr>
              <a:t>:The pupae are an oval shape, usually smaller than the larvae, and do not have the many long hair-like projections</a:t>
            </a:r>
          </a:p>
          <a:p>
            <a:pPr algn="just" rtl="0">
              <a:lnSpc>
                <a:spcPct val="150000"/>
              </a:lnSpc>
            </a:pPr>
            <a:r>
              <a:rPr lang="en-US" sz="2800" b="1" dirty="0">
                <a:latin typeface="Times New Roman" panose="02020603050405020304" pitchFamily="18" charset="0"/>
                <a:cs typeface="Times New Roman" panose="02020603050405020304" pitchFamily="18" charset="0"/>
              </a:rPr>
              <a:t>Adults:</a:t>
            </a:r>
            <a:r>
              <a:rPr lang="en-US" sz="2800" dirty="0">
                <a:latin typeface="Times New Roman" panose="02020603050405020304" pitchFamily="18" charset="0"/>
                <a:cs typeface="Times New Roman" panose="02020603050405020304" pitchFamily="18" charset="0"/>
              </a:rPr>
              <a:t>  Each side of the thorax has a band of white hairs. The underside of the abdomen is white with black spots, and a large black patch on the last segment. The elytra are dark brown or black, with black, yellow, or white hairs. The antennae are short, with a club </a:t>
            </a:r>
            <a:r>
              <a:rPr lang="en-US" sz="2800" dirty="0" err="1">
                <a:latin typeface="Times New Roman" panose="02020603050405020304" pitchFamily="18" charset="0"/>
                <a:cs typeface="Times New Roman" panose="02020603050405020304" pitchFamily="18" charset="0"/>
              </a:rPr>
              <a:t>segmente</a:t>
            </a:r>
            <a:r>
              <a:rPr lang="en-US" sz="2800" dirty="0">
                <a:latin typeface="Times New Roman" panose="02020603050405020304" pitchFamily="18" charset="0"/>
                <a:cs typeface="Times New Roman" panose="02020603050405020304" pitchFamily="18" charset="0"/>
              </a:rPr>
              <a:t> at the tip. </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3538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4326"/>
            <a:ext cx="8659216" cy="4708981"/>
          </a:xfrm>
          <a:prstGeom prst="rect">
            <a:avLst/>
          </a:prstGeom>
        </p:spPr>
        <p:txBody>
          <a:bodyPr wrap="square">
            <a:spAutoFit/>
          </a:bodyPr>
          <a:lstStyle/>
          <a:p>
            <a:pPr algn="l" rtl="0"/>
            <a:r>
              <a:rPr lang="en-US" sz="2400" b="1" dirty="0">
                <a:latin typeface="Times New Roman" panose="02020603050405020304" pitchFamily="18" charset="0"/>
                <a:cs typeface="Times New Roman" panose="02020603050405020304" pitchFamily="18" charset="0"/>
              </a:rPr>
              <a:t>Forensic Importance;</a:t>
            </a:r>
          </a:p>
          <a:p>
            <a:pPr algn="l" rtl="0"/>
            <a:endParaRPr lang="en-US" b="1"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The appearance of </a:t>
            </a:r>
            <a:r>
              <a:rPr lang="en-US" sz="2400" i="1" dirty="0">
                <a:latin typeface="Times New Roman" panose="02020603050405020304" pitchFamily="18" charset="0"/>
                <a:cs typeface="Times New Roman" panose="02020603050405020304" pitchFamily="18" charset="0"/>
              </a:rPr>
              <a:t>D. maculatus </a:t>
            </a:r>
            <a:r>
              <a:rPr lang="en-US" sz="2400" dirty="0">
                <a:latin typeface="Times New Roman" panose="02020603050405020304" pitchFamily="18" charset="0"/>
                <a:cs typeface="Times New Roman" panose="02020603050405020304" pitchFamily="18" charset="0"/>
              </a:rPr>
              <a:t>on decomposing remains of human and other animals makes it a candidate.</a:t>
            </a:r>
          </a:p>
          <a:p>
            <a:pPr algn="l" rtl="0"/>
            <a:endParaRPr lang="en-US"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1- </a:t>
            </a:r>
            <a:r>
              <a:rPr lang="en-US" sz="2400" dirty="0">
                <a:highlight>
                  <a:srgbClr val="FFFF00"/>
                </a:highlight>
                <a:latin typeface="Times New Roman" panose="02020603050405020304" pitchFamily="18" charset="0"/>
                <a:cs typeface="Times New Roman" panose="02020603050405020304" pitchFamily="18" charset="0"/>
              </a:rPr>
              <a:t>insect to estimate postmortem interval in cases of suicide </a:t>
            </a:r>
            <a:r>
              <a:rPr lang="en-US" sz="2400" i="1" dirty="0">
                <a:latin typeface="Times New Roman" panose="02020603050405020304" pitchFamily="18" charset="0"/>
                <a:cs typeface="Times New Roman" panose="02020603050405020304" pitchFamily="18" charset="0"/>
              </a:rPr>
              <a:t>maculate</a:t>
            </a:r>
            <a:r>
              <a:rPr lang="en-US" sz="2400" dirty="0">
                <a:latin typeface="Times New Roman" panose="02020603050405020304" pitchFamily="18" charset="0"/>
                <a:cs typeface="Times New Roman" panose="02020603050405020304" pitchFamily="18" charset="0"/>
              </a:rPr>
              <a:t>s have been collected as late as day 51 following death . While the adults have been detected at early stages of decay, the </a:t>
            </a:r>
            <a:r>
              <a:rPr lang="en-US" sz="2400" dirty="0">
                <a:highlight>
                  <a:srgbClr val="FFFF00"/>
                </a:highlight>
                <a:latin typeface="Times New Roman" panose="02020603050405020304" pitchFamily="18" charset="0"/>
                <a:cs typeface="Times New Roman" panose="02020603050405020304" pitchFamily="18" charset="0"/>
              </a:rPr>
              <a:t>larvae are the life stage used for post-mortem interval estimation. Larvae do not appear on corpses until the later stages of decay when the body has dried out. </a:t>
            </a:r>
          </a:p>
          <a:p>
            <a:pPr algn="l" rtl="0"/>
            <a:r>
              <a:rPr lang="en-US" sz="2400" dirty="0">
                <a:latin typeface="Times New Roman" panose="02020603050405020304" pitchFamily="18" charset="0"/>
                <a:cs typeface="Times New Roman" panose="02020603050405020304" pitchFamily="18" charset="0"/>
              </a:rPr>
              <a:t>2-The presence of these beetles can be detected through identification of their feces, which appears dark brown and stringy. </a:t>
            </a:r>
          </a:p>
        </p:txBody>
      </p:sp>
      <p:pic>
        <p:nvPicPr>
          <p:cNvPr id="1028" name="Picture 4" descr="Larder Beetle Larvae - Dermestes lardarius | Beetle, Larvae, La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4764572"/>
            <a:ext cx="2095642" cy="192855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ide beetle - Dermestes maculatus DeGe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1083" y="4737159"/>
            <a:ext cx="2455682" cy="1984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5096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F42840-3353-4CF0-B43F-AC1D1DE82347}"/>
              </a:ext>
            </a:extLst>
          </p:cNvPr>
          <p:cNvSpPr txBox="1"/>
          <p:nvPr/>
        </p:nvSpPr>
        <p:spPr>
          <a:xfrm>
            <a:off x="395536" y="692696"/>
            <a:ext cx="8064896" cy="5185522"/>
          </a:xfrm>
          <a:prstGeom prst="rect">
            <a:avLst/>
          </a:prstGeom>
          <a:noFill/>
        </p:spPr>
        <p:txBody>
          <a:bodyPr wrap="square">
            <a:spAutoFit/>
          </a:bodyPr>
          <a:lstStyle/>
          <a:p>
            <a:pPr algn="just" rtl="0">
              <a:lnSpc>
                <a:spcPct val="150000"/>
              </a:lnSpc>
            </a:pPr>
            <a:r>
              <a:rPr lang="en-US" sz="2800" dirty="0">
                <a:latin typeface="Times New Roman" panose="02020603050405020304" pitchFamily="18" charset="0"/>
                <a:cs typeface="Times New Roman" panose="02020603050405020304" pitchFamily="18" charset="0"/>
              </a:rPr>
              <a:t>3-Due to their ability to clear skin and hair off bodies cleanly</a:t>
            </a:r>
            <a:r>
              <a:rPr lang="en-US" sz="2800" i="1" dirty="0">
                <a:latin typeface="Times New Roman" panose="02020603050405020304" pitchFamily="18" charset="0"/>
                <a:cs typeface="Times New Roman" panose="02020603050405020304" pitchFamily="18" charset="0"/>
              </a:rPr>
              <a:t>, </a:t>
            </a:r>
            <a:r>
              <a:rPr lang="en-US" sz="2800" i="1" dirty="0">
                <a:highlight>
                  <a:srgbClr val="FFFF00"/>
                </a:highlight>
                <a:latin typeface="Times New Roman" panose="02020603050405020304" pitchFamily="18" charset="0"/>
                <a:cs typeface="Times New Roman" panose="02020603050405020304" pitchFamily="18" charset="0"/>
              </a:rPr>
              <a:t>D. maculatus </a:t>
            </a:r>
            <a:r>
              <a:rPr lang="en-US" sz="2800" dirty="0">
                <a:highlight>
                  <a:srgbClr val="FFFF00"/>
                </a:highlight>
                <a:latin typeface="Times New Roman" panose="02020603050405020304" pitchFamily="18" charset="0"/>
                <a:cs typeface="Times New Roman" panose="02020603050405020304" pitchFamily="18" charset="0"/>
              </a:rPr>
              <a:t>can be used to clean bones to assist with forensic cases. Cleaned bones can offer evidence of demographical information, such as age and gender, or evidence of trauma, and possibly marks left in the bone by knives or saws.</a:t>
            </a:r>
            <a:r>
              <a:rPr lang="en-US" sz="2800" dirty="0">
                <a:latin typeface="Times New Roman" panose="02020603050405020304" pitchFamily="18" charset="0"/>
                <a:cs typeface="Times New Roman" panose="02020603050405020304" pitchFamily="18" charset="0"/>
              </a:rPr>
              <a:t> The beetles are particularly useful for small, delicate bones, which may be harmed by chemical material.</a:t>
            </a:r>
          </a:p>
        </p:txBody>
      </p:sp>
    </p:spTree>
    <p:extLst>
      <p:ext uri="{BB962C8B-B14F-4D97-AF65-F5344CB8AC3E}">
        <p14:creationId xmlns:p14="http://schemas.microsoft.com/office/powerpoint/2010/main" val="1533819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9552" y="116632"/>
            <a:ext cx="8208912" cy="6119945"/>
          </a:xfrm>
          <a:prstGeom prst="rect">
            <a:avLst/>
          </a:prstGeom>
        </p:spPr>
        <p:txBody>
          <a:bodyPr wrap="square">
            <a:spAutoFit/>
          </a:bodyPr>
          <a:lstStyle/>
          <a:p>
            <a:pPr algn="l"/>
            <a:r>
              <a:rPr lang="en-US" sz="2400" b="1" dirty="0">
                <a:solidFill>
                  <a:srgbClr val="202122"/>
                </a:solidFill>
                <a:latin typeface="Times New Roman" panose="02020603050405020304" pitchFamily="18" charset="0"/>
                <a:cs typeface="Times New Roman" panose="02020603050405020304" pitchFamily="18" charset="0"/>
              </a:rPr>
              <a:t>2-Family :</a:t>
            </a:r>
            <a:r>
              <a:rPr lang="en-US" sz="2400" b="1" dirty="0" err="1">
                <a:solidFill>
                  <a:srgbClr val="202122"/>
                </a:solidFill>
                <a:latin typeface="Times New Roman" panose="02020603050405020304" pitchFamily="18" charset="0"/>
                <a:cs typeface="Times New Roman" panose="02020603050405020304" pitchFamily="18" charset="0"/>
              </a:rPr>
              <a:t>Histeridae</a:t>
            </a:r>
            <a:r>
              <a:rPr lang="en-US" sz="2400" dirty="0">
                <a:solidFill>
                  <a:srgbClr val="202122"/>
                </a:solidFill>
                <a:latin typeface="Times New Roman" panose="02020603050405020304" pitchFamily="18" charset="0"/>
                <a:cs typeface="Times New Roman" panose="02020603050405020304" pitchFamily="18" charset="0"/>
              </a:rPr>
              <a:t> </a:t>
            </a:r>
          </a:p>
          <a:p>
            <a:pPr algn="just" rtl="0"/>
            <a:r>
              <a:rPr lang="en-US" sz="2400" dirty="0">
                <a:latin typeface="Times New Roman" panose="02020603050405020304" pitchFamily="18" charset="0"/>
                <a:cs typeface="Times New Roman" panose="02020603050405020304" pitchFamily="18" charset="0"/>
              </a:rPr>
              <a:t>A family of beetles commonly known as </a:t>
            </a:r>
            <a:r>
              <a:rPr lang="en-US" sz="2400" b="1" dirty="0">
                <a:latin typeface="Times New Roman" panose="02020603050405020304" pitchFamily="18" charset="0"/>
                <a:cs typeface="Times New Roman" panose="02020603050405020304" pitchFamily="18" charset="0"/>
              </a:rPr>
              <a:t>clown</a:t>
            </a:r>
            <a:r>
              <a:rPr lang="ar-IQ" sz="2400" b="1"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beetles</a:t>
            </a:r>
            <a:r>
              <a:rPr lang="ar-IQ" sz="2400" b="1"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 or </a:t>
            </a:r>
            <a:r>
              <a:rPr lang="en-US" sz="2400" b="1" dirty="0" err="1">
                <a:latin typeface="Times New Roman" panose="02020603050405020304" pitchFamily="18" charset="0"/>
                <a:cs typeface="Times New Roman" panose="02020603050405020304" pitchFamily="18" charset="0"/>
              </a:rPr>
              <a:t>Hister</a:t>
            </a:r>
            <a:r>
              <a:rPr lang="en-US" sz="2400" b="1" dirty="0">
                <a:latin typeface="Times New Roman" panose="02020603050405020304" pitchFamily="18" charset="0"/>
                <a:cs typeface="Times New Roman" panose="02020603050405020304" pitchFamily="18" charset="0"/>
              </a:rPr>
              <a:t> beetles</a:t>
            </a:r>
            <a:r>
              <a:rPr lang="en-US" sz="2400" dirty="0">
                <a:latin typeface="Times New Roman" panose="02020603050405020304" pitchFamily="18" charset="0"/>
                <a:cs typeface="Times New Roman" panose="02020603050405020304" pitchFamily="18" charset="0"/>
              </a:rPr>
              <a:t>. found worldwide. They can be easily identified by them</a:t>
            </a:r>
          </a:p>
          <a:p>
            <a:pPr algn="just" rtl="0">
              <a:lnSpc>
                <a:spcPct val="150000"/>
              </a:lnSpc>
            </a:pPr>
            <a:r>
              <a:rPr lang="en-US" sz="2400" dirty="0">
                <a:latin typeface="Times New Roman" panose="02020603050405020304" pitchFamily="18" charset="0"/>
                <a:cs typeface="Times New Roman" panose="02020603050405020304" pitchFamily="18" charset="0"/>
              </a:rPr>
              <a:t> 1-Shortened elytra that leaves two of the seven tergites exposed</a:t>
            </a:r>
          </a:p>
          <a:p>
            <a:pPr algn="just" rtl="0">
              <a:lnSpc>
                <a:spcPct val="150000"/>
              </a:lnSpc>
            </a:pPr>
            <a:r>
              <a:rPr lang="en-US" sz="2400" dirty="0">
                <a:latin typeface="Times New Roman" panose="02020603050405020304" pitchFamily="18" charset="0"/>
                <a:cs typeface="Times New Roman" panose="02020603050405020304" pitchFamily="18" charset="0"/>
              </a:rPr>
              <a:t>2-Geniculate (elbowed) antennae with clubbed ends. These predatory feeders. </a:t>
            </a:r>
            <a:r>
              <a:rPr lang="en-US" sz="2400" dirty="0" err="1">
                <a:latin typeface="Times New Roman" panose="02020603050405020304" pitchFamily="18" charset="0"/>
                <a:cs typeface="Times New Roman" panose="02020603050405020304" pitchFamily="18" charset="0"/>
              </a:rPr>
              <a:t>Hister</a:t>
            </a:r>
            <a:r>
              <a:rPr lang="en-US" sz="2400" dirty="0">
                <a:latin typeface="Times New Roman" panose="02020603050405020304" pitchFamily="18" charset="0"/>
                <a:cs typeface="Times New Roman" panose="02020603050405020304" pitchFamily="18" charset="0"/>
              </a:rPr>
              <a:t> beetles have proved useful during forensic investigations to help in time of death estimation.</a:t>
            </a:r>
          </a:p>
          <a:p>
            <a:pPr algn="just" rtl="0"/>
            <a:endParaRPr lang="en-US" sz="2400" dirty="0">
              <a:latin typeface="Times New Roman" panose="02020603050405020304" pitchFamily="18" charset="0"/>
              <a:cs typeface="Times New Roman" panose="02020603050405020304" pitchFamily="18" charset="0"/>
            </a:endParaRPr>
          </a:p>
          <a:p>
            <a:pPr lvl="0" algn="just" rtl="0"/>
            <a:r>
              <a:rPr lang="en-US" altLang="en-US" sz="2400" b="1" dirty="0">
                <a:solidFill>
                  <a:srgbClr val="000000"/>
                </a:solidFill>
                <a:latin typeface="Times New Roman" panose="02020603050405020304" pitchFamily="18" charset="0"/>
                <a:cs typeface="Times New Roman" panose="02020603050405020304" pitchFamily="18" charset="0"/>
              </a:rPr>
              <a:t>D</a:t>
            </a:r>
            <a:r>
              <a:rPr lang="en-US" altLang="en-US" sz="2400" b="1" dirty="0" bmk="">
                <a:solidFill>
                  <a:srgbClr val="000000"/>
                </a:solidFill>
                <a:latin typeface="Times New Roman" panose="02020603050405020304" pitchFamily="18" charset="0"/>
                <a:cs typeface="Times New Roman" panose="02020603050405020304" pitchFamily="18" charset="0"/>
              </a:rPr>
              <a:t>istribution:</a:t>
            </a:r>
            <a:r>
              <a:rPr lang="en-US" altLang="en-US" sz="2400" b="1" dirty="0">
                <a:solidFill>
                  <a:srgbClr val="000000"/>
                </a:solidFill>
                <a:latin typeface="Times New Roman" panose="02020603050405020304" pitchFamily="18" charset="0"/>
                <a:cs typeface="Times New Roman" panose="02020603050405020304" pitchFamily="18" charset="0"/>
              </a:rPr>
              <a:t> </a:t>
            </a:r>
          </a:p>
          <a:p>
            <a:pPr algn="just" rtl="0">
              <a:lnSpc>
                <a:spcPct val="150000"/>
              </a:lnSpc>
            </a:pPr>
            <a:r>
              <a:rPr lang="en-US" sz="2400" dirty="0" err="1">
                <a:latin typeface="Times New Roman" panose="02020603050405020304" pitchFamily="18" charset="0"/>
                <a:cs typeface="Times New Roman" panose="02020603050405020304" pitchFamily="18" charset="0"/>
              </a:rPr>
              <a:t>Hister</a:t>
            </a:r>
            <a:r>
              <a:rPr lang="en-US" sz="2400" dirty="0">
                <a:latin typeface="Times New Roman" panose="02020603050405020304" pitchFamily="18" charset="0"/>
                <a:cs typeface="Times New Roman" panose="02020603050405020304" pitchFamily="18" charset="0"/>
              </a:rPr>
              <a:t> beetles are found throughout the world in various habitats. The beetles live in dung, carrion, dead vegetation, sandy areas, under tree bark, mammal burrows, and ant/termite colonies.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5888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9133856-1F88-4A62-BC9C-4B50D87D2E2F}"/>
              </a:ext>
            </a:extLst>
          </p:cNvPr>
          <p:cNvSpPr txBox="1"/>
          <p:nvPr/>
        </p:nvSpPr>
        <p:spPr>
          <a:xfrm>
            <a:off x="539552" y="458956"/>
            <a:ext cx="8208912" cy="5935279"/>
          </a:xfrm>
          <a:prstGeom prst="rect">
            <a:avLst/>
          </a:prstGeom>
          <a:noFill/>
        </p:spPr>
        <p:txBody>
          <a:bodyPr wrap="square">
            <a:spAutoFit/>
          </a:bodyPr>
          <a:lstStyle/>
          <a:p>
            <a:pPr algn="just" rtl="0"/>
            <a:r>
              <a:rPr lang="en-US" dirty="0"/>
              <a:t> </a:t>
            </a:r>
            <a:r>
              <a:rPr lang="en-US" sz="2400" b="1" dirty="0">
                <a:latin typeface="Times New Roman" panose="02020603050405020304" pitchFamily="18" charset="0"/>
                <a:cs typeface="Times New Roman" panose="02020603050405020304" pitchFamily="18" charset="0"/>
              </a:rPr>
              <a:t>Importance in forensics</a:t>
            </a:r>
            <a:r>
              <a:rPr lang="en-US" sz="2400" dirty="0">
                <a:latin typeface="Times New Roman" panose="02020603050405020304" pitchFamily="18" charset="0"/>
                <a:cs typeface="Times New Roman" panose="02020603050405020304" pitchFamily="18" charset="0"/>
              </a:rPr>
              <a:t>:</a:t>
            </a:r>
          </a:p>
          <a:p>
            <a:pPr algn="just" rtl="0">
              <a:lnSpc>
                <a:spcPct val="150000"/>
              </a:lnSpc>
            </a:pPr>
            <a:r>
              <a:rPr lang="en-US" sz="2400" dirty="0">
                <a:latin typeface="Times New Roman" panose="02020603050405020304" pitchFamily="18" charset="0"/>
                <a:cs typeface="Times New Roman" panose="02020603050405020304" pitchFamily="18" charset="0"/>
              </a:rPr>
              <a:t>Flesh eating insects arrive at the dead body within a few hours. Certain species of the </a:t>
            </a:r>
            <a:r>
              <a:rPr lang="en-US" sz="2400" dirty="0" err="1">
                <a:latin typeface="Times New Roman" panose="02020603050405020304" pitchFamily="18" charset="0"/>
                <a:cs typeface="Times New Roman" panose="02020603050405020304" pitchFamily="18" charset="0"/>
              </a:rPr>
              <a:t>Hister</a:t>
            </a:r>
            <a:r>
              <a:rPr lang="en-US" sz="2400" dirty="0">
                <a:latin typeface="Times New Roman" panose="02020603050405020304" pitchFamily="18" charset="0"/>
                <a:cs typeface="Times New Roman" panose="02020603050405020304" pitchFamily="18" charset="0"/>
              </a:rPr>
              <a:t> beetles follow shortly behind and prey on the maggots and other arthropods present. The </a:t>
            </a:r>
            <a:r>
              <a:rPr lang="en-US" sz="2400" dirty="0" err="1">
                <a:latin typeface="Times New Roman" panose="02020603050405020304" pitchFamily="18" charset="0"/>
                <a:cs typeface="Times New Roman" panose="02020603050405020304" pitchFamily="18" charset="0"/>
              </a:rPr>
              <a:t>Hister</a:t>
            </a:r>
            <a:r>
              <a:rPr lang="en-US" sz="2400" dirty="0">
                <a:latin typeface="Times New Roman" panose="02020603050405020304" pitchFamily="18" charset="0"/>
                <a:cs typeface="Times New Roman" panose="02020603050405020304" pitchFamily="18" charset="0"/>
              </a:rPr>
              <a:t> beetle is more prevalent in Spring and </a:t>
            </a:r>
            <a:r>
              <a:rPr lang="en-US" sz="2400" dirty="0" err="1">
                <a:latin typeface="Times New Roman" panose="02020603050405020304" pitchFamily="18" charset="0"/>
                <a:cs typeface="Times New Roman" panose="02020603050405020304" pitchFamily="18" charset="0"/>
              </a:rPr>
              <a:t>Summer.The</a:t>
            </a:r>
            <a:r>
              <a:rPr lang="en-US" sz="2400" dirty="0">
                <a:latin typeface="Times New Roman" panose="02020603050405020304" pitchFamily="18" charset="0"/>
                <a:cs typeface="Times New Roman" panose="02020603050405020304" pitchFamily="18" charset="0"/>
              </a:rPr>
              <a:t> family, Histeridae, is very diverse, so different species can be found on the body at different times because of their various feeding habits. This needs to be noted when examining a dead body. They are predacious beetles and arrive when there is material to feed on, like other beetles or maggots. They do not actually feed on the carrion. </a:t>
            </a:r>
          </a:p>
        </p:txBody>
      </p:sp>
    </p:spTree>
    <p:extLst>
      <p:ext uri="{BB962C8B-B14F-4D97-AF65-F5344CB8AC3E}">
        <p14:creationId xmlns:p14="http://schemas.microsoft.com/office/powerpoint/2010/main" val="4227932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010" y="0"/>
            <a:ext cx="7877091" cy="5447645"/>
          </a:xfrm>
          <a:prstGeom prst="rect">
            <a:avLst/>
          </a:prstGeom>
        </p:spPr>
        <p:txBody>
          <a:bodyPr wrap="square">
            <a:spAutoFit/>
          </a:bodyPr>
          <a:lstStyle/>
          <a:p>
            <a:pPr algn="just" rtl="0"/>
            <a:r>
              <a:rPr lang="en-US" sz="2400" b="1" dirty="0">
                <a:solidFill>
                  <a:srgbClr val="202122"/>
                </a:solidFill>
                <a:latin typeface="Times New Roman" panose="02020603050405020304" pitchFamily="18" charset="0"/>
                <a:cs typeface="Times New Roman" panose="02020603050405020304" pitchFamily="18" charset="0"/>
              </a:rPr>
              <a:t>General Description:</a:t>
            </a:r>
          </a:p>
          <a:p>
            <a:pPr algn="just" rtl="0">
              <a:lnSpc>
                <a:spcPct val="150000"/>
              </a:lnSpc>
            </a:pPr>
            <a:r>
              <a:rPr lang="en-US" sz="2400" b="1" dirty="0">
                <a:solidFill>
                  <a:srgbClr val="000000"/>
                </a:solidFill>
                <a:latin typeface="Times New Roman" panose="02020603050405020304" pitchFamily="18" charset="0"/>
                <a:cs typeface="Times New Roman" panose="02020603050405020304" pitchFamily="18" charset="0"/>
              </a:rPr>
              <a:t>Egg</a:t>
            </a:r>
            <a:r>
              <a:rPr lang="en-US" sz="2400" dirty="0">
                <a:solidFill>
                  <a:srgbClr val="54595D"/>
                </a:solidFill>
                <a:latin typeface="Times New Roman" panose="02020603050405020304" pitchFamily="18" charset="0"/>
                <a:cs typeface="Times New Roman" panose="02020603050405020304" pitchFamily="18" charset="0"/>
              </a:rPr>
              <a:t>:</a:t>
            </a:r>
            <a:r>
              <a:rPr lang="en-US" sz="2400" dirty="0">
                <a:solidFill>
                  <a:srgbClr val="202122"/>
                </a:solidFill>
                <a:latin typeface="Times New Roman" panose="02020603050405020304" pitchFamily="18" charset="0"/>
                <a:cs typeface="Times New Roman" panose="02020603050405020304" pitchFamily="18" charset="0"/>
              </a:rPr>
              <a:t> The eggs of most species are off-white and oval in shape. </a:t>
            </a:r>
          </a:p>
          <a:p>
            <a:pPr algn="just" rtl="0">
              <a:lnSpc>
                <a:spcPct val="150000"/>
              </a:lnSpc>
            </a:pPr>
            <a:r>
              <a:rPr lang="en-US" sz="2400" b="1" dirty="0" err="1">
                <a:latin typeface="Times New Roman" panose="02020603050405020304" pitchFamily="18" charset="0"/>
                <a:cs typeface="Times New Roman" panose="02020603050405020304" pitchFamily="18" charset="0"/>
              </a:rPr>
              <a:t>Larval</a:t>
            </a:r>
            <a:r>
              <a:rPr lang="en-US" sz="2400" dirty="0" err="1">
                <a:latin typeface="Times New Roman" panose="02020603050405020304" pitchFamily="18" charset="0"/>
                <a:cs typeface="Times New Roman" panose="02020603050405020304" pitchFamily="18" charset="0"/>
              </a:rPr>
              <a:t>:The</a:t>
            </a:r>
            <a:r>
              <a:rPr lang="en-US" sz="2400" dirty="0">
                <a:latin typeface="Times New Roman" panose="02020603050405020304" pitchFamily="18" charset="0"/>
                <a:cs typeface="Times New Roman" panose="02020603050405020304" pitchFamily="18" charset="0"/>
              </a:rPr>
              <a:t> larval stage of the beetle typically goes through two instars, the second instars the longest stage of its entire development, taking up 39% of the overall development time. There is some pigmentation around the body and it is horizontally segmented. The legs are short and do not help much in locomotion. They move mostly through muscular contraction</a:t>
            </a:r>
            <a:r>
              <a:rPr lang="en-US" sz="2400" dirty="0">
                <a:solidFill>
                  <a:srgbClr val="202122"/>
                </a:solidFill>
                <a:latin typeface="Times New Roman" panose="02020603050405020304" pitchFamily="18" charset="0"/>
                <a:cs typeface="Times New Roman" panose="02020603050405020304" pitchFamily="18" charset="0"/>
              </a:rPr>
              <a:t>.</a:t>
            </a:r>
          </a:p>
          <a:p>
            <a:pPr algn="l"/>
            <a:endParaRPr lang="en-US" b="1" dirty="0">
              <a:solidFill>
                <a:srgbClr val="000000"/>
              </a:solidFill>
              <a:latin typeface="Times New Roman" panose="02020603050405020304" pitchFamily="18" charset="0"/>
              <a:cs typeface="Times New Roman" panose="02020603050405020304" pitchFamily="18" charset="0"/>
            </a:endParaRPr>
          </a:p>
          <a:p>
            <a:pPr algn="l"/>
            <a:endParaRPr lang="en-US" b="0" i="0" dirty="0">
              <a:solidFill>
                <a:srgbClr val="20212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2452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85C59F-845A-4C07-B6C5-3713A77D9CFE}"/>
              </a:ext>
            </a:extLst>
          </p:cNvPr>
          <p:cNvSpPr txBox="1"/>
          <p:nvPr/>
        </p:nvSpPr>
        <p:spPr>
          <a:xfrm>
            <a:off x="683568" y="620688"/>
            <a:ext cx="8064896" cy="4465133"/>
          </a:xfrm>
          <a:prstGeom prst="rect">
            <a:avLst/>
          </a:prstGeom>
          <a:noFill/>
        </p:spPr>
        <p:txBody>
          <a:bodyPr wrap="square">
            <a:spAutoFit/>
          </a:bodyPr>
          <a:lstStyle/>
          <a:p>
            <a:pPr algn="just" rtl="0">
              <a:lnSpc>
                <a:spcPct val="150000"/>
              </a:lnSpc>
            </a:pPr>
            <a:r>
              <a:rPr lang="en-US" sz="2400" b="1" dirty="0">
                <a:solidFill>
                  <a:srgbClr val="000000"/>
                </a:solidFill>
                <a:latin typeface="Times New Roman" panose="02020603050405020304" pitchFamily="18" charset="0"/>
                <a:cs typeface="Times New Roman" panose="02020603050405020304" pitchFamily="18" charset="0"/>
              </a:rPr>
              <a:t>Pupal</a:t>
            </a:r>
            <a:r>
              <a:rPr lang="en-US" sz="2400" dirty="0">
                <a:solidFill>
                  <a:srgbClr val="54595D"/>
                </a:solidFill>
                <a:latin typeface="Times New Roman" panose="02020603050405020304" pitchFamily="18" charset="0"/>
                <a:cs typeface="Times New Roman" panose="02020603050405020304" pitchFamily="18" charset="0"/>
              </a:rPr>
              <a:t>;</a:t>
            </a:r>
            <a:endParaRPr lang="en-US" sz="2400" b="1" dirty="0">
              <a:solidFill>
                <a:srgbClr val="000000"/>
              </a:solidFill>
              <a:latin typeface="Times New Roman" panose="02020603050405020304" pitchFamily="18" charset="0"/>
              <a:cs typeface="Times New Roman" panose="02020603050405020304" pitchFamily="18" charset="0"/>
            </a:endParaRPr>
          </a:p>
          <a:p>
            <a:pPr algn="just" rtl="0">
              <a:lnSpc>
                <a:spcPct val="150000"/>
              </a:lnSpc>
            </a:pPr>
            <a:r>
              <a:rPr lang="en-US" sz="2400" dirty="0">
                <a:solidFill>
                  <a:srgbClr val="202122"/>
                </a:solidFill>
                <a:latin typeface="Times New Roman" panose="02020603050405020304" pitchFamily="18" charset="0"/>
                <a:cs typeface="Times New Roman" panose="02020603050405020304" pitchFamily="18" charset="0"/>
              </a:rPr>
              <a:t>The pupal form of the beetle is similar in appearance to the adult form. They have outer cells produced in the larval stages. While they pupate, they breathe through spiracles on the abdomen. The beetle is non-feeding and immobile in this stage, as their internal structure is breaking down and rebuilding to its adult form. Under good temperature conditions the </a:t>
            </a:r>
            <a:r>
              <a:rPr lang="en-US" sz="2400" dirty="0" err="1">
                <a:solidFill>
                  <a:srgbClr val="202122"/>
                </a:solidFill>
                <a:latin typeface="Times New Roman" panose="02020603050405020304" pitchFamily="18" charset="0"/>
                <a:cs typeface="Times New Roman" panose="02020603050405020304" pitchFamily="18" charset="0"/>
              </a:rPr>
              <a:t>Hister</a:t>
            </a:r>
            <a:r>
              <a:rPr lang="en-US" sz="2400" dirty="0">
                <a:solidFill>
                  <a:srgbClr val="202122"/>
                </a:solidFill>
                <a:latin typeface="Times New Roman" panose="02020603050405020304" pitchFamily="18" charset="0"/>
                <a:cs typeface="Times New Roman" panose="02020603050405020304" pitchFamily="18" charset="0"/>
              </a:rPr>
              <a:t> beetle will stay in the pupal stage for about a week.</a:t>
            </a:r>
            <a:r>
              <a:rPr lang="en-US" sz="2400" dirty="0">
                <a:latin typeface="Times New Roman" panose="02020603050405020304" pitchFamily="18" charset="0"/>
                <a:cs typeface="Times New Roman" panose="02020603050405020304" pitchFamily="18" charset="0"/>
              </a:rPr>
              <a:t> </a:t>
            </a:r>
            <a:endParaRPr lang="en-US" sz="2400" dirty="0">
              <a:solidFill>
                <a:srgbClr val="202122"/>
              </a:solidFill>
              <a:latin typeface="Times New Roman" panose="02020603050405020304" pitchFamily="18" charset="0"/>
              <a:cs typeface="Times New Roman" panose="02020603050405020304" pitchFamily="18" charset="0"/>
            </a:endParaRPr>
          </a:p>
        </p:txBody>
      </p:sp>
      <p:pic>
        <p:nvPicPr>
          <p:cNvPr id="4" name="Picture 2" descr="Clown Beetle: caprinus, clown beetle, eggs, en, forensics, insect, life  cycle, pennsylvanicus, pmi, science | Glogster EDU - Interactive multimedia  posters">
            <a:extLst>
              <a:ext uri="{FF2B5EF4-FFF2-40B4-BE49-F238E27FC236}">
                <a16:creationId xmlns:a16="http://schemas.microsoft.com/office/drawing/2014/main" id="{5CF82A30-32E6-4F0D-9AEB-C239A94954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4520826"/>
            <a:ext cx="2580594" cy="215664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F03F2630-62BD-4FFC-8087-EB577E584FCA}"/>
              </a:ext>
            </a:extLst>
          </p:cNvPr>
          <p:cNvSpPr txBox="1"/>
          <p:nvPr/>
        </p:nvSpPr>
        <p:spPr>
          <a:xfrm>
            <a:off x="2123728" y="5327645"/>
            <a:ext cx="3419872" cy="461665"/>
          </a:xfrm>
          <a:prstGeom prst="rect">
            <a:avLst/>
          </a:prstGeom>
          <a:noFill/>
        </p:spPr>
        <p:txBody>
          <a:bodyPr wrap="square">
            <a:spAutoFit/>
          </a:bodyPr>
          <a:lstStyle/>
          <a:p>
            <a:r>
              <a:rPr lang="en-US" sz="2400" b="1" i="1" dirty="0">
                <a:highlight>
                  <a:srgbClr val="FFFF00"/>
                </a:highlight>
                <a:latin typeface="Times New Roman" panose="02020603050405020304" pitchFamily="18" charset="0"/>
                <a:cs typeface="Times New Roman" panose="02020603050405020304" pitchFamily="18" charset="0"/>
              </a:rPr>
              <a:t>Saprinus </a:t>
            </a:r>
            <a:r>
              <a:rPr lang="en-US" sz="2400" b="1" i="1" dirty="0" err="1">
                <a:highlight>
                  <a:srgbClr val="FFFF00"/>
                </a:highlight>
                <a:latin typeface="Times New Roman" panose="02020603050405020304" pitchFamily="18" charset="0"/>
                <a:cs typeface="Times New Roman" panose="02020603050405020304" pitchFamily="18" charset="0"/>
              </a:rPr>
              <a:t>pennsylvanicus</a:t>
            </a:r>
            <a:r>
              <a:rPr lang="en-US" sz="2400" b="1" dirty="0">
                <a:highlight>
                  <a:srgbClr val="FFFF00"/>
                </a:highlight>
                <a:latin typeface="Times New Roman" panose="02020603050405020304" pitchFamily="18" charset="0"/>
                <a:cs typeface="Times New Roman" panose="02020603050405020304" pitchFamily="18" charset="0"/>
              </a:rPr>
              <a:t> </a:t>
            </a:r>
            <a:endParaRPr lang="en-US" sz="2400" b="1" dirty="0">
              <a:highlight>
                <a:srgbClr val="FFFF00"/>
              </a:highlight>
            </a:endParaRPr>
          </a:p>
        </p:txBody>
      </p:sp>
    </p:spTree>
    <p:extLst>
      <p:ext uri="{BB962C8B-B14F-4D97-AF65-F5344CB8AC3E}">
        <p14:creationId xmlns:p14="http://schemas.microsoft.com/office/powerpoint/2010/main" val="2915421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08" y="764704"/>
            <a:ext cx="8064896" cy="5262979"/>
          </a:xfrm>
          <a:prstGeom prst="rect">
            <a:avLst/>
          </a:prstGeom>
        </p:spPr>
        <p:txBody>
          <a:bodyPr wrap="square">
            <a:spAutoFit/>
          </a:bodyPr>
          <a:lstStyle/>
          <a:p>
            <a:pPr algn="just" rtl="0"/>
            <a:r>
              <a:rPr lang="en-US" altLang="en-US" sz="2400" b="1" dirty="0">
                <a:latin typeface="Times New Roman" panose="02020603050405020304" pitchFamily="18" charset="0"/>
                <a:cs typeface="Times New Roman" panose="02020603050405020304" pitchFamily="18" charset="0"/>
              </a:rPr>
              <a:t>1-Family: (</a:t>
            </a:r>
            <a:r>
              <a:rPr lang="en-US" altLang="en-US" sz="2400" b="1" dirty="0" err="1">
                <a:latin typeface="Times New Roman" panose="02020603050405020304" pitchFamily="18" charset="0"/>
                <a:cs typeface="Times New Roman" panose="02020603050405020304" pitchFamily="18" charset="0"/>
              </a:rPr>
              <a:t>Cleridae</a:t>
            </a:r>
            <a:r>
              <a:rPr lang="en-US" altLang="en-US" sz="2400" b="1" dirty="0">
                <a:latin typeface="Times New Roman" panose="02020603050405020304" pitchFamily="18" charset="0"/>
                <a:cs typeface="Times New Roman" panose="02020603050405020304" pitchFamily="18" charset="0"/>
              </a:rPr>
              <a:t>) </a:t>
            </a:r>
          </a:p>
          <a:p>
            <a:pPr algn="just" rtl="0"/>
            <a:r>
              <a:rPr lang="en-US" altLang="en-US" sz="2400" b="1" dirty="0">
                <a:latin typeface="Times New Roman" panose="02020603050405020304" pitchFamily="18" charset="0"/>
                <a:cs typeface="Times New Roman" panose="02020603050405020304" pitchFamily="18" charset="0"/>
              </a:rPr>
              <a:t>Ham &amp; Checkered Beetles (</a:t>
            </a:r>
            <a:r>
              <a:rPr lang="en-US" altLang="en-US" sz="2400" b="1" i="1" dirty="0" err="1">
                <a:latin typeface="Times New Roman" panose="02020603050405020304" pitchFamily="18" charset="0"/>
                <a:cs typeface="Times New Roman" panose="02020603050405020304" pitchFamily="18" charset="0"/>
              </a:rPr>
              <a:t>Cleridae</a:t>
            </a:r>
            <a:r>
              <a:rPr lang="en-US" altLang="en-US" sz="2400" b="1" dirty="0">
                <a:latin typeface="Times New Roman" panose="02020603050405020304" pitchFamily="18" charset="0"/>
                <a:cs typeface="Times New Roman" panose="02020603050405020304" pitchFamily="18" charset="0"/>
              </a:rPr>
              <a:t>)</a:t>
            </a:r>
          </a:p>
          <a:p>
            <a:pPr algn="just" rtl="0"/>
            <a:r>
              <a:rPr lang="en-US" sz="2400" dirty="0">
                <a:latin typeface="Times New Roman" panose="02020603050405020304" pitchFamily="18" charset="0"/>
                <a:cs typeface="Times New Roman" panose="02020603050405020304" pitchFamily="18" charset="0"/>
              </a:rPr>
              <a:t>They are commonly known as </a:t>
            </a:r>
            <a:r>
              <a:rPr lang="en-US" sz="2400" b="1" dirty="0">
                <a:latin typeface="Times New Roman" panose="02020603050405020304" pitchFamily="18" charset="0"/>
                <a:cs typeface="Times New Roman" panose="02020603050405020304" pitchFamily="18" charset="0"/>
              </a:rPr>
              <a:t>checkered beetles</a:t>
            </a:r>
            <a:r>
              <a:rPr lang="en-US" sz="2400" dirty="0">
                <a:latin typeface="Times New Roman" panose="02020603050405020304" pitchFamily="18" charset="0"/>
                <a:cs typeface="Times New Roman" panose="02020603050405020304" pitchFamily="18" charset="0"/>
              </a:rPr>
              <a:t>. The family </a:t>
            </a:r>
            <a:r>
              <a:rPr lang="en-US" sz="2400" dirty="0" err="1">
                <a:highlight>
                  <a:srgbClr val="FFFF00"/>
                </a:highlight>
                <a:latin typeface="Times New Roman" panose="02020603050405020304" pitchFamily="18" charset="0"/>
                <a:cs typeface="Times New Roman" panose="02020603050405020304" pitchFamily="18" charset="0"/>
              </a:rPr>
              <a:t>Cleridae</a:t>
            </a:r>
            <a:r>
              <a:rPr lang="en-US" sz="2400" dirty="0">
                <a:highlight>
                  <a:srgbClr val="FFFF00"/>
                </a:highlight>
                <a:latin typeface="Times New Roman" panose="02020603050405020304" pitchFamily="18" charset="0"/>
                <a:cs typeface="Times New Roman" panose="02020603050405020304" pitchFamily="18" charset="0"/>
              </a:rPr>
              <a:t> has a worldwide distribution, </a:t>
            </a:r>
            <a:r>
              <a:rPr lang="en-US" sz="2400" dirty="0">
                <a:latin typeface="Times New Roman" panose="02020603050405020304" pitchFamily="18" charset="0"/>
                <a:cs typeface="Times New Roman" panose="02020603050405020304" pitchFamily="18" charset="0"/>
              </a:rPr>
              <a:t>and a variety of habitats and feeding preferences. Most genera are predaceous and feed on other beetles and larvae; however other genera are scavengers or pollen feeders. </a:t>
            </a:r>
          </a:p>
          <a:p>
            <a:pPr algn="just" rtl="0"/>
            <a:r>
              <a:rPr lang="en-US" sz="2400" dirty="0">
                <a:latin typeface="Times New Roman" panose="02020603050405020304" pitchFamily="18" charset="0"/>
                <a:cs typeface="Times New Roman" panose="02020603050405020304" pitchFamily="18" charset="0"/>
              </a:rPr>
              <a:t>Example for the Family:</a:t>
            </a:r>
          </a:p>
          <a:p>
            <a:pPr algn="just" rtl="0"/>
            <a:r>
              <a:rPr lang="en-US" sz="2400" b="1" dirty="0">
                <a:latin typeface="Times New Roman" panose="02020603050405020304" pitchFamily="18" charset="0"/>
                <a:cs typeface="Times New Roman" panose="02020603050405020304" pitchFamily="18" charset="0"/>
              </a:rPr>
              <a:t> red-legged ham beetle</a:t>
            </a:r>
            <a:r>
              <a:rPr lang="en-US" sz="2400" dirty="0">
                <a:latin typeface="Times New Roman" panose="02020603050405020304" pitchFamily="18" charset="0"/>
                <a:cs typeface="Times New Roman" panose="02020603050405020304" pitchFamily="18" charset="0"/>
              </a:rPr>
              <a:t>, </a:t>
            </a:r>
            <a:r>
              <a:rPr lang="en-US" sz="2400" b="1" i="1" dirty="0" err="1">
                <a:highlight>
                  <a:srgbClr val="FFFF00"/>
                </a:highlight>
                <a:latin typeface="Times New Roman" panose="02020603050405020304" pitchFamily="18" charset="0"/>
                <a:cs typeface="Times New Roman" panose="02020603050405020304" pitchFamily="18" charset="0"/>
              </a:rPr>
              <a:t>Necrobia</a:t>
            </a:r>
            <a:r>
              <a:rPr lang="en-US" sz="2400" b="1" i="1" dirty="0">
                <a:highlight>
                  <a:srgbClr val="FFFF00"/>
                </a:highlight>
                <a:latin typeface="Times New Roman" panose="02020603050405020304" pitchFamily="18" charset="0"/>
                <a:cs typeface="Times New Roman" panose="02020603050405020304" pitchFamily="18" charset="0"/>
              </a:rPr>
              <a:t> </a:t>
            </a:r>
            <a:r>
              <a:rPr lang="en-US" sz="2400" b="1" i="1" dirty="0" err="1">
                <a:highlight>
                  <a:srgbClr val="FFFF00"/>
                </a:highlight>
                <a:latin typeface="Times New Roman" panose="02020603050405020304" pitchFamily="18" charset="0"/>
                <a:cs typeface="Times New Roman" panose="02020603050405020304" pitchFamily="18" charset="0"/>
              </a:rPr>
              <a:t>rufipes</a:t>
            </a:r>
            <a:endParaRPr lang="en-US" sz="2400" b="1" i="1" dirty="0">
              <a:highlight>
                <a:srgbClr val="FFFF00"/>
              </a:highlight>
              <a:latin typeface="Times New Roman" panose="02020603050405020304" pitchFamily="18" charset="0"/>
              <a:cs typeface="Times New Roman" panose="02020603050405020304" pitchFamily="18" charset="0"/>
            </a:endParaRPr>
          </a:p>
          <a:p>
            <a:pPr algn="just" rtl="0"/>
            <a:r>
              <a:rPr lang="en-US" sz="2400" b="1" dirty="0">
                <a:latin typeface="Times New Roman" panose="02020603050405020304" pitchFamily="18" charset="0"/>
                <a:cs typeface="Times New Roman" panose="02020603050405020304" pitchFamily="18" charset="0"/>
              </a:rPr>
              <a:t>Description:</a:t>
            </a:r>
            <a:r>
              <a:rPr lang="en-US" sz="2400" dirty="0">
                <a:latin typeface="Times New Roman" panose="02020603050405020304" pitchFamily="18" charset="0"/>
                <a:cs typeface="Times New Roman" panose="02020603050405020304" pitchFamily="18" charset="0"/>
              </a:rPr>
              <a:t> </a:t>
            </a:r>
          </a:p>
          <a:p>
            <a:pPr algn="just" rtl="0"/>
            <a:r>
              <a:rPr lang="en-US" sz="2400" b="1" dirty="0">
                <a:latin typeface="Times New Roman" panose="02020603050405020304" pitchFamily="18" charset="0"/>
                <a:cs typeface="Times New Roman" panose="02020603050405020304" pitchFamily="18" charset="0"/>
              </a:rPr>
              <a:t>Egg:</a:t>
            </a:r>
            <a:r>
              <a:rPr lang="en-US" sz="2400" dirty="0">
                <a:latin typeface="Times New Roman" panose="02020603050405020304" pitchFamily="18" charset="0"/>
                <a:cs typeface="Times New Roman" panose="02020603050405020304" pitchFamily="18" charset="0"/>
              </a:rPr>
              <a:t> banana-shaped, slightly curved, smooth, shiny, somewhat translucent and stick to the surface. </a:t>
            </a:r>
            <a:r>
              <a:rPr lang="en-US" sz="2400" dirty="0">
                <a:highlight>
                  <a:srgbClr val="FFFF00"/>
                </a:highlight>
                <a:latin typeface="Times New Roman" panose="02020603050405020304" pitchFamily="18" charset="0"/>
                <a:cs typeface="Times New Roman" panose="02020603050405020304" pitchFamily="18" charset="0"/>
              </a:rPr>
              <a:t>After a few days, the pigmentation of the embryonic eyes and mouthparts and the ends of the body becomes visible.</a:t>
            </a:r>
          </a:p>
        </p:txBody>
      </p:sp>
      <p:sp>
        <p:nvSpPr>
          <p:cNvPr id="5" name="TextBox 10"/>
          <p:cNvSpPr txBox="1">
            <a:spLocks noChangeArrowheads="1"/>
          </p:cNvSpPr>
          <p:nvPr/>
        </p:nvSpPr>
        <p:spPr bwMode="auto">
          <a:xfrm>
            <a:off x="1092" y="116632"/>
            <a:ext cx="8763000" cy="4619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n-US" altLang="en-US" sz="2400" b="1" dirty="0">
                <a:latin typeface="Times New Roman" panose="02020603050405020304" pitchFamily="18" charset="0"/>
                <a:cs typeface="Times New Roman" panose="02020603050405020304" pitchFamily="18" charset="0"/>
              </a:rPr>
              <a:t>Late Stage Decomposition</a:t>
            </a:r>
            <a:endParaRPr lang="en-US"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7408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3762F7-C9C8-4F43-AD87-DC3FF1D7E462}"/>
              </a:ext>
            </a:extLst>
          </p:cNvPr>
          <p:cNvSpPr txBox="1"/>
          <p:nvPr/>
        </p:nvSpPr>
        <p:spPr>
          <a:xfrm>
            <a:off x="755576" y="332656"/>
            <a:ext cx="7992888" cy="5011949"/>
          </a:xfrm>
          <a:prstGeom prst="rect">
            <a:avLst/>
          </a:prstGeom>
          <a:noFill/>
        </p:spPr>
        <p:txBody>
          <a:bodyPr wrap="square">
            <a:spAutoFit/>
          </a:bodyPr>
          <a:lstStyle/>
          <a:p>
            <a:pPr algn="just" rtl="0">
              <a:lnSpc>
                <a:spcPct val="150000"/>
              </a:lnSpc>
            </a:pPr>
            <a:r>
              <a:rPr lang="en-US" dirty="0"/>
              <a:t> </a:t>
            </a:r>
            <a:r>
              <a:rPr lang="en-US" sz="2400" b="1" dirty="0">
                <a:latin typeface="Times New Roman" panose="02020603050405020304" pitchFamily="18" charset="0"/>
                <a:cs typeface="Times New Roman" panose="02020603050405020304" pitchFamily="18" charset="0"/>
              </a:rPr>
              <a:t>larva:</a:t>
            </a:r>
            <a:r>
              <a:rPr lang="en-US" sz="2400" dirty="0">
                <a:latin typeface="Times New Roman" panose="02020603050405020304" pitchFamily="18" charset="0"/>
                <a:cs typeface="Times New Roman" panose="02020603050405020304" pitchFamily="18" charset="0"/>
              </a:rPr>
              <a:t> Elongated and moderately hairy. It has three jointed pairs of legs. The end of the abdomen has a pair of pincers-shaped appendages. larvae can move relatively quickly.  As a rule, three to four larval stages can be distinguished. </a:t>
            </a:r>
          </a:p>
          <a:p>
            <a:pPr algn="just" rtl="0">
              <a:lnSpc>
                <a:spcPct val="150000"/>
              </a:lnSpc>
            </a:pPr>
            <a:r>
              <a:rPr lang="en-US" sz="2400" b="1" dirty="0">
                <a:latin typeface="Times New Roman" panose="02020603050405020304" pitchFamily="18" charset="0"/>
                <a:cs typeface="Times New Roman" panose="02020603050405020304" pitchFamily="18" charset="0"/>
              </a:rPr>
              <a:t>Pupa</a:t>
            </a:r>
          </a:p>
          <a:p>
            <a:pPr algn="just" rtl="0">
              <a:lnSpc>
                <a:spcPct val="150000"/>
              </a:lnSpc>
            </a:pPr>
            <a:r>
              <a:rPr lang="en-US" sz="2400" dirty="0">
                <a:latin typeface="Times New Roman" panose="02020603050405020304" pitchFamily="18" charset="0"/>
                <a:cs typeface="Times New Roman" panose="02020603050405020304" pitchFamily="18" charset="0"/>
              </a:rPr>
              <a:t>To pupate, the larvae crawl into crevices in the substrate or they leave the substrate and crawl nearby. Then they make a cocoon, which takes about a day. Pre-pupal stage and pupal stage are about the same length, together an average of 13 days </a:t>
            </a:r>
          </a:p>
        </p:txBody>
      </p:sp>
    </p:spTree>
    <p:extLst>
      <p:ext uri="{BB962C8B-B14F-4D97-AF65-F5344CB8AC3E}">
        <p14:creationId xmlns:p14="http://schemas.microsoft.com/office/powerpoint/2010/main" val="2421985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6632"/>
            <a:ext cx="9144000" cy="5632311"/>
          </a:xfrm>
          <a:prstGeom prst="rect">
            <a:avLst/>
          </a:prstGeom>
        </p:spPr>
        <p:txBody>
          <a:bodyPr wrap="square">
            <a:spAutoFit/>
          </a:bodyPr>
          <a:lstStyle/>
          <a:p>
            <a:pPr algn="just" rtl="0">
              <a:lnSpc>
                <a:spcPct val="150000"/>
              </a:lnSpc>
            </a:pPr>
            <a:r>
              <a:rPr lang="en-US" sz="2400" b="1" dirty="0">
                <a:latin typeface="Times New Roman" panose="02020603050405020304" pitchFamily="18" charset="0"/>
                <a:cs typeface="Times New Roman" panose="02020603050405020304" pitchFamily="18" charset="0"/>
              </a:rPr>
              <a:t>Adult:</a:t>
            </a:r>
          </a:p>
          <a:p>
            <a:pPr algn="just" rtl="0">
              <a:lnSpc>
                <a:spcPct val="150000"/>
              </a:lnSpc>
            </a:pPr>
            <a:r>
              <a:rPr lang="en-US" sz="2400" dirty="0">
                <a:latin typeface="Times New Roman" panose="02020603050405020304" pitchFamily="18" charset="0"/>
                <a:cs typeface="Times New Roman" panose="02020603050405020304" pitchFamily="18" charset="0"/>
              </a:rPr>
              <a:t>They are shiny metallic green or greenish blue. The legs and  antennae</a:t>
            </a:r>
          </a:p>
          <a:p>
            <a:pPr algn="just" rtl="0">
              <a:lnSpc>
                <a:spcPct val="150000"/>
              </a:lnSpc>
            </a:pPr>
            <a:r>
              <a:rPr lang="en-US" sz="2400" dirty="0">
                <a:latin typeface="Times New Roman" panose="02020603050405020304" pitchFamily="18" charset="0"/>
                <a:cs typeface="Times New Roman" panose="02020603050405020304" pitchFamily="18" charset="0"/>
              </a:rPr>
              <a:t> are red (dark clubs). </a:t>
            </a:r>
          </a:p>
          <a:p>
            <a:pPr algn="just" rtl="0">
              <a:lnSpc>
                <a:spcPct val="150000"/>
              </a:lnSpc>
            </a:pPr>
            <a:r>
              <a:rPr lang="en-US" sz="2400" dirty="0">
                <a:latin typeface="Times New Roman" panose="02020603050405020304" pitchFamily="18" charset="0"/>
                <a:cs typeface="Times New Roman" panose="02020603050405020304" pitchFamily="18" charset="0"/>
              </a:rPr>
              <a:t>They feed on the meat-infesting larvae of</a:t>
            </a:r>
            <a:r>
              <a:rPr lang="en-US" sz="2400" dirty="0">
                <a:highlight>
                  <a:srgbClr val="FFFF00"/>
                </a:highlight>
                <a:latin typeface="Times New Roman" panose="02020603050405020304" pitchFamily="18" charset="0"/>
                <a:cs typeface="Times New Roman" panose="02020603050405020304" pitchFamily="18" charset="0"/>
              </a:rPr>
              <a:t> </a:t>
            </a:r>
            <a:r>
              <a:rPr lang="en-US" sz="2400" i="1" dirty="0" err="1">
                <a:highlight>
                  <a:srgbClr val="FFFF00"/>
                </a:highlight>
                <a:latin typeface="Times New Roman" panose="02020603050405020304" pitchFamily="18" charset="0"/>
                <a:cs typeface="Times New Roman" panose="02020603050405020304" pitchFamily="18" charset="0"/>
              </a:rPr>
              <a:t>Calliphora</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or blow flies, </a:t>
            </a:r>
            <a:r>
              <a:rPr lang="en-US" sz="2400" dirty="0" err="1">
                <a:highlight>
                  <a:srgbClr val="FFFF00"/>
                </a:highlight>
                <a:latin typeface="Times New Roman" panose="02020603050405020304" pitchFamily="18" charset="0"/>
                <a:cs typeface="Times New Roman" panose="02020603050405020304" pitchFamily="18" charset="0"/>
              </a:rPr>
              <a:t>Dermestidae</a:t>
            </a:r>
            <a:r>
              <a:rPr lang="en-US" sz="2400" dirty="0">
                <a:highlight>
                  <a:srgbClr val="FFFF00"/>
                </a:highlight>
                <a:latin typeface="Times New Roman" panose="02020603050405020304" pitchFamily="18" charset="0"/>
                <a:cs typeface="Times New Roman" panose="02020603050405020304" pitchFamily="18" charset="0"/>
              </a:rPr>
              <a:t> and </a:t>
            </a:r>
            <a:r>
              <a:rPr lang="en-US" sz="2400" dirty="0" err="1">
                <a:highlight>
                  <a:srgbClr val="FFFF00"/>
                </a:highlight>
                <a:latin typeface="Times New Roman" panose="02020603050405020304" pitchFamily="18" charset="0"/>
                <a:cs typeface="Times New Roman" panose="02020603050405020304" pitchFamily="18" charset="0"/>
              </a:rPr>
              <a:t>Piophilidae</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adults are surface feeders; the </a:t>
            </a:r>
            <a:r>
              <a:rPr lang="en-US" sz="2400" dirty="0">
                <a:highlight>
                  <a:srgbClr val="FFFF00"/>
                </a:highlight>
                <a:latin typeface="Times New Roman" panose="02020603050405020304" pitchFamily="18" charset="0"/>
                <a:cs typeface="Times New Roman" panose="02020603050405020304" pitchFamily="18" charset="0"/>
              </a:rPr>
              <a:t>larvae bore into dry or smoked meats and do most damage</a:t>
            </a:r>
            <a:r>
              <a:rPr lang="en-US" sz="2400" dirty="0">
                <a:latin typeface="Times New Roman" panose="02020603050405020304" pitchFamily="18" charset="0"/>
                <a:cs typeface="Times New Roman" panose="02020603050405020304" pitchFamily="18" charset="0"/>
              </a:rPr>
              <a:t>. The red-legged ham beetle also attacks bones, dried egg, cheese, bone meal, dried figs, </a:t>
            </a:r>
            <a:r>
              <a:rPr lang="en-US" sz="2400" i="1" dirty="0" err="1">
                <a:highlight>
                  <a:srgbClr val="FFFF00"/>
                </a:highlight>
                <a:latin typeface="Times New Roman" panose="02020603050405020304" pitchFamily="18" charset="0"/>
                <a:cs typeface="Times New Roman" panose="02020603050405020304" pitchFamily="18" charset="0"/>
              </a:rPr>
              <a:t>Necrobia</a:t>
            </a:r>
            <a:r>
              <a:rPr lang="en-US" sz="2400" i="1" dirty="0">
                <a:highlight>
                  <a:srgbClr val="FFFF00"/>
                </a:highlight>
                <a:latin typeface="Times New Roman" panose="02020603050405020304" pitchFamily="18" charset="0"/>
                <a:cs typeface="Times New Roman" panose="02020603050405020304" pitchFamily="18" charset="0"/>
              </a:rPr>
              <a:t> </a:t>
            </a:r>
            <a:r>
              <a:rPr lang="en-US" sz="2400" i="1" dirty="0" err="1">
                <a:highlight>
                  <a:srgbClr val="FFFF00"/>
                </a:highlight>
                <a:latin typeface="Times New Roman" panose="02020603050405020304" pitchFamily="18" charset="0"/>
                <a:cs typeface="Times New Roman" panose="02020603050405020304" pitchFamily="18" charset="0"/>
              </a:rPr>
              <a:t>rufipes</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has been recorded in Egyptian mummies and were once known as </a:t>
            </a:r>
            <a:r>
              <a:rPr lang="en-US" sz="2400" i="1" dirty="0" err="1">
                <a:latin typeface="Times New Roman" panose="02020603050405020304" pitchFamily="18" charset="0"/>
                <a:cs typeface="Times New Roman" panose="02020603050405020304" pitchFamily="18" charset="0"/>
              </a:rPr>
              <a:t>Necrobia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mumiarum</a:t>
            </a:r>
            <a:endParaRPr lang="en-US" sz="2400" i="1" dirty="0">
              <a:latin typeface="Times New Roman" panose="02020603050405020304" pitchFamily="18" charset="0"/>
              <a:cs typeface="Times New Roman" panose="02020603050405020304" pitchFamily="18" charset="0"/>
            </a:endParaRPr>
          </a:p>
          <a:p>
            <a:pPr algn="l" rtl="0"/>
            <a:endParaRPr lang="en-US" i="1" dirty="0">
              <a:latin typeface="Times New Roman" panose="02020603050405020304" pitchFamily="18" charset="0"/>
              <a:cs typeface="Times New Roman" panose="02020603050405020304" pitchFamily="18" charset="0"/>
            </a:endParaRPr>
          </a:p>
          <a:p>
            <a:pPr algn="l" rtl="0"/>
            <a:r>
              <a:rPr lang="en-US" i="1" dirty="0">
                <a:latin typeface="Times New Roman" panose="02020603050405020304" pitchFamily="18" charset="0"/>
                <a:cs typeface="Times New Roman" panose="02020603050405020304" pitchFamily="18" charset="0"/>
              </a:rPr>
              <a:t> </a:t>
            </a:r>
            <a:endParaRPr lang="en-US" b="0" i="0" dirty="0">
              <a:solidFill>
                <a:srgbClr val="202122"/>
              </a:solidFill>
              <a:effectLst/>
              <a:latin typeface="Arial" panose="020B0604020202020204" pitchFamily="34" charset="0"/>
            </a:endParaRPr>
          </a:p>
        </p:txBody>
      </p:sp>
      <p:pic>
        <p:nvPicPr>
          <p:cNvPr id="4100" name="Picture 4" descr="Necrobia rufipes (DeGeer, 1775) | Family: Cleridae Size: 4-5… | Flick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088" y="4581128"/>
            <a:ext cx="2982808" cy="1832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9108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BF5096-F405-4A45-BF0E-33F1EDE275CF}"/>
              </a:ext>
            </a:extLst>
          </p:cNvPr>
          <p:cNvSpPr txBox="1"/>
          <p:nvPr/>
        </p:nvSpPr>
        <p:spPr>
          <a:xfrm>
            <a:off x="539552" y="332656"/>
            <a:ext cx="8352928" cy="4457952"/>
          </a:xfrm>
          <a:prstGeom prst="rect">
            <a:avLst/>
          </a:prstGeom>
          <a:noFill/>
        </p:spPr>
        <p:txBody>
          <a:bodyPr wrap="square">
            <a:spAutoFit/>
          </a:bodyPr>
          <a:lstStyle/>
          <a:p>
            <a:pPr algn="just" rtl="0">
              <a:lnSpc>
                <a:spcPct val="150000"/>
              </a:lnSpc>
            </a:pPr>
            <a:r>
              <a:rPr lang="en-US" sz="2400" b="1" dirty="0">
                <a:latin typeface="Times New Roman" panose="02020603050405020304" pitchFamily="18" charset="0"/>
                <a:cs typeface="Times New Roman" panose="02020603050405020304" pitchFamily="18" charset="0"/>
              </a:rPr>
              <a:t>distribution:</a:t>
            </a:r>
          </a:p>
          <a:p>
            <a:pPr algn="just" rtl="0">
              <a:lnSpc>
                <a:spcPct val="150000"/>
              </a:lnSpc>
            </a:pPr>
            <a:r>
              <a:rPr lang="en-US" sz="2400" dirty="0">
                <a:latin typeface="Times New Roman" panose="02020603050405020304" pitchFamily="18" charset="0"/>
                <a:cs typeface="Times New Roman" panose="02020603050405020304" pitchFamily="18" charset="0"/>
              </a:rPr>
              <a:t>The species is distributed worldwide today. The specimen for the first description comes from Suriname in South America </a:t>
            </a:r>
            <a:endParaRPr lang="en-US" sz="2400" b="1" dirty="0">
              <a:solidFill>
                <a:srgbClr val="000000"/>
              </a:solidFill>
              <a:latin typeface="Times New Roman" panose="02020603050405020304" pitchFamily="18" charset="0"/>
              <a:cs typeface="Times New Roman" panose="02020603050405020304" pitchFamily="18" charset="0"/>
            </a:endParaRPr>
          </a:p>
          <a:p>
            <a:pPr algn="just" rtl="0">
              <a:lnSpc>
                <a:spcPct val="150000"/>
              </a:lnSpc>
            </a:pPr>
            <a:r>
              <a:rPr lang="en-US" sz="2400" b="1" dirty="0">
                <a:latin typeface="Times New Roman" panose="02020603050405020304" pitchFamily="18" charset="0"/>
                <a:cs typeface="Times New Roman" panose="02020603050405020304" pitchFamily="18" charset="0"/>
              </a:rPr>
              <a:t>Importance in forensics</a:t>
            </a:r>
            <a:r>
              <a:rPr lang="en-US" sz="2400" dirty="0">
                <a:latin typeface="Times New Roman" panose="02020603050405020304" pitchFamily="18" charset="0"/>
                <a:cs typeface="Times New Roman" panose="02020603050405020304" pitchFamily="18" charset="0"/>
              </a:rPr>
              <a:t>:</a:t>
            </a:r>
          </a:p>
          <a:p>
            <a:pPr algn="just" rtl="0">
              <a:lnSpc>
                <a:spcPct val="150000"/>
              </a:lnSpc>
            </a:pPr>
            <a:r>
              <a:rPr lang="en-US" sz="2400" dirty="0">
                <a:latin typeface="Times New Roman" panose="02020603050405020304" pitchFamily="18" charset="0"/>
                <a:cs typeface="Times New Roman" panose="02020603050405020304" pitchFamily="18" charset="0"/>
              </a:rPr>
              <a:t>Since </a:t>
            </a:r>
            <a:r>
              <a:rPr lang="en-US" sz="2400" dirty="0" err="1">
                <a:latin typeface="Times New Roman" panose="02020603050405020304" pitchFamily="18" charset="0"/>
                <a:cs typeface="Times New Roman" panose="02020603050405020304" pitchFamily="18" charset="0"/>
              </a:rPr>
              <a:t>clerids</a:t>
            </a:r>
            <a:r>
              <a:rPr lang="en-US" sz="2400" dirty="0">
                <a:latin typeface="Times New Roman" panose="02020603050405020304" pitchFamily="18" charset="0"/>
                <a:cs typeface="Times New Roman" panose="02020603050405020304" pitchFamily="18" charset="0"/>
              </a:rPr>
              <a:t> are predaceous in nature, they have been found</a:t>
            </a:r>
          </a:p>
          <a:p>
            <a:pPr algn="just" rtl="0">
              <a:lnSpc>
                <a:spcPct val="150000"/>
              </a:lnSpc>
            </a:pPr>
            <a:r>
              <a:rPr lang="en-US" sz="2400" dirty="0">
                <a:latin typeface="Times New Roman" panose="02020603050405020304" pitchFamily="18" charset="0"/>
                <a:cs typeface="Times New Roman" panose="02020603050405020304" pitchFamily="18" charset="0"/>
              </a:rPr>
              <a:t>feeding on fly larvae as well as the skin and bones of carrion. </a:t>
            </a:r>
          </a:p>
          <a:p>
            <a:pPr algn="just" rtl="0">
              <a:lnSpc>
                <a:spcPct val="150000"/>
              </a:lnSpc>
            </a:pPr>
            <a:r>
              <a:rPr lang="en-US" sz="2400" dirty="0">
                <a:latin typeface="Times New Roman" panose="02020603050405020304" pitchFamily="18" charset="0"/>
                <a:cs typeface="Times New Roman" panose="02020603050405020304" pitchFamily="18" charset="0"/>
              </a:rPr>
              <a:t>Most </a:t>
            </a:r>
            <a:r>
              <a:rPr lang="en-US" sz="2400" dirty="0" err="1">
                <a:latin typeface="Times New Roman" panose="02020603050405020304" pitchFamily="18" charset="0"/>
                <a:cs typeface="Times New Roman" panose="02020603050405020304" pitchFamily="18" charset="0"/>
              </a:rPr>
              <a:t>clerids</a:t>
            </a:r>
            <a:r>
              <a:rPr lang="en-US" sz="2400" dirty="0">
                <a:latin typeface="Times New Roman" panose="02020603050405020304" pitchFamily="18" charset="0"/>
                <a:cs typeface="Times New Roman" panose="02020603050405020304" pitchFamily="18" charset="0"/>
              </a:rPr>
              <a:t> are not useful in forensics because of their food choice ,but some species such as </a:t>
            </a:r>
            <a:r>
              <a:rPr lang="en-US" sz="2400" i="1" dirty="0" err="1">
                <a:highlight>
                  <a:srgbClr val="FFFF00"/>
                </a:highlight>
                <a:latin typeface="Times New Roman" panose="02020603050405020304" pitchFamily="18" charset="0"/>
                <a:cs typeface="Times New Roman" panose="02020603050405020304" pitchFamily="18" charset="0"/>
              </a:rPr>
              <a:t>Necrobia</a:t>
            </a:r>
            <a:r>
              <a:rPr lang="en-US" sz="2400" i="1" dirty="0">
                <a:highlight>
                  <a:srgbClr val="FFFF00"/>
                </a:highlight>
                <a:latin typeface="Times New Roman" panose="02020603050405020304" pitchFamily="18" charset="0"/>
                <a:cs typeface="Times New Roman" panose="02020603050405020304" pitchFamily="18" charset="0"/>
              </a:rPr>
              <a:t> </a:t>
            </a:r>
            <a:r>
              <a:rPr lang="en-US" sz="2400" i="1" dirty="0" err="1">
                <a:highlight>
                  <a:srgbClr val="FFFF00"/>
                </a:highlight>
                <a:latin typeface="Times New Roman" panose="02020603050405020304" pitchFamily="18" charset="0"/>
                <a:cs typeface="Times New Roman" panose="02020603050405020304" pitchFamily="18" charset="0"/>
              </a:rPr>
              <a:t>rufipes</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can be useful. </a:t>
            </a:r>
            <a:endParaRPr lang="en-US" sz="2400" b="0" i="0" dirty="0">
              <a:solidFill>
                <a:srgbClr val="20212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721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3509</TotalTime>
  <Words>1230</Words>
  <Application>Microsoft Office PowerPoint</Application>
  <PresentationFormat>On-screen Show (4:3)</PresentationFormat>
  <Paragraphs>63</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Naim Al Hussaini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Miqdad</dc:creator>
  <cp:lastModifiedBy>NORE, Amar Sabah</cp:lastModifiedBy>
  <cp:revision>239</cp:revision>
  <cp:lastPrinted>2021-03-03T00:07:35Z</cp:lastPrinted>
  <dcterms:created xsi:type="dcterms:W3CDTF">2019-02-03T17:35:50Z</dcterms:created>
  <dcterms:modified xsi:type="dcterms:W3CDTF">2022-11-29T20:34:35Z</dcterms:modified>
</cp:coreProperties>
</file>