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58" r:id="rId5"/>
    <p:sldId id="288" r:id="rId6"/>
    <p:sldId id="292" r:id="rId7"/>
    <p:sldId id="294" r:id="rId8"/>
    <p:sldId id="261" r:id="rId9"/>
    <p:sldId id="262" r:id="rId10"/>
    <p:sldId id="263" r:id="rId11"/>
    <p:sldId id="264" r:id="rId12"/>
    <p:sldId id="265" r:id="rId13"/>
    <p:sldId id="266" r:id="rId14"/>
    <p:sldId id="271" r:id="rId15"/>
    <p:sldId id="268" r:id="rId16"/>
    <p:sldId id="269" r:id="rId17"/>
    <p:sldId id="272" r:id="rId18"/>
    <p:sldId id="270" r:id="rId19"/>
    <p:sldId id="260" r:id="rId20"/>
    <p:sldId id="297" r:id="rId21"/>
    <p:sldId id="298" r:id="rId22"/>
    <p:sldId id="296" r:id="rId23"/>
    <p:sldId id="29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53" autoAdjust="0"/>
  </p:normalViewPr>
  <p:slideViewPr>
    <p:cSldViewPr snapToGrid="0">
      <p:cViewPr varScale="1">
        <p:scale>
          <a:sx n="83" d="100"/>
          <a:sy n="83"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E8FA-943E-41CD-B461-82860599C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BF07F-C03C-4DD5-9824-D2442490E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43EE21-3616-4A5B-9187-6787D60F34A1}"/>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5" name="Footer Placeholder 4">
            <a:extLst>
              <a:ext uri="{FF2B5EF4-FFF2-40B4-BE49-F238E27FC236}">
                <a16:creationId xmlns:a16="http://schemas.microsoft.com/office/drawing/2014/main" id="{6C988821-E289-4E1E-9AD5-6BE528A37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3B583B-E3B3-41BB-942E-DCC85F5C69BE}"/>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189067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BA96-C1AE-46C8-A6A0-8B27049B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EF9541-E8D7-48DB-BA42-AD979C0AA4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861A1-9591-4A89-B3AD-38519C3BCFFD}"/>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5" name="Footer Placeholder 4">
            <a:extLst>
              <a:ext uri="{FF2B5EF4-FFF2-40B4-BE49-F238E27FC236}">
                <a16:creationId xmlns:a16="http://schemas.microsoft.com/office/drawing/2014/main" id="{D6CFA96C-3574-4E5A-91EE-15CCD911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57362-D375-4FFC-8A29-2A461759F724}"/>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279846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5804A-1D2F-4E32-BE9B-3032AA071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36AD2-5ABD-4DEF-A7B1-E45A0BD6D6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11873-B0AC-410A-9C95-E7BC852F6684}"/>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5" name="Footer Placeholder 4">
            <a:extLst>
              <a:ext uri="{FF2B5EF4-FFF2-40B4-BE49-F238E27FC236}">
                <a16:creationId xmlns:a16="http://schemas.microsoft.com/office/drawing/2014/main" id="{10A217D3-268F-428C-86C6-6B6CAF0D4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04546-822A-4F69-A8E3-C25804DDACF5}"/>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423284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1F06-AA52-4093-8359-7C3EA1811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7C26B-F5F6-45BE-A088-DB23FB401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9FE7F-5CB0-416D-A7C1-B31666359CFA}"/>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5" name="Footer Placeholder 4">
            <a:extLst>
              <a:ext uri="{FF2B5EF4-FFF2-40B4-BE49-F238E27FC236}">
                <a16:creationId xmlns:a16="http://schemas.microsoft.com/office/drawing/2014/main" id="{A1AC5393-8363-4C69-B844-D92D9FE44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193CD-2946-48D8-95E9-5709F4B81E11}"/>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46796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D96B-53E1-4E83-A006-9164161FC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202D4A-6E80-4985-93B0-E673A5818B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53669-3C2D-47B0-9A67-F525F1187066}"/>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5" name="Footer Placeholder 4">
            <a:extLst>
              <a:ext uri="{FF2B5EF4-FFF2-40B4-BE49-F238E27FC236}">
                <a16:creationId xmlns:a16="http://schemas.microsoft.com/office/drawing/2014/main" id="{DDC0DCC2-DF92-4CC9-BA14-D21F49C67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791DF-7A50-48E9-B408-B04E3D64DBC2}"/>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12878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C03E-395E-461E-93B0-3B93026DD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766C6-29D5-4CB8-B709-1352AD8C3E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69034-6ACE-4F91-B674-A7B82686CC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B3B5D7-CCE9-4E9A-A081-F89FDB31A951}"/>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6" name="Footer Placeholder 5">
            <a:extLst>
              <a:ext uri="{FF2B5EF4-FFF2-40B4-BE49-F238E27FC236}">
                <a16:creationId xmlns:a16="http://schemas.microsoft.com/office/drawing/2014/main" id="{0BB2CB3A-346C-4540-957E-1AFB7A868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834F3-2171-4F0C-AA95-F549CF4C9556}"/>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200158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EAFB-C192-4D4B-AF14-4FC029E63B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A32F1-B9ED-4203-ABB3-E6586AFCA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F2D10-860E-4F2D-B2DF-4B3234973E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B295F-54AF-4104-B658-5562E8E9A4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65175-2B4F-4C47-AE60-F885C308F7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730A1E-4ECF-4951-BF21-B6968C990DCA}"/>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8" name="Footer Placeholder 7">
            <a:extLst>
              <a:ext uri="{FF2B5EF4-FFF2-40B4-BE49-F238E27FC236}">
                <a16:creationId xmlns:a16="http://schemas.microsoft.com/office/drawing/2014/main" id="{6B76F948-FA3C-4C03-B3B9-45ADD18028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0B757A-597A-4103-86C4-42B7AF143B1F}"/>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4157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7A24-549C-4459-B725-10A8738083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2CF49B-380F-4493-A0F6-F0D69C3F91E1}"/>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4" name="Footer Placeholder 3">
            <a:extLst>
              <a:ext uri="{FF2B5EF4-FFF2-40B4-BE49-F238E27FC236}">
                <a16:creationId xmlns:a16="http://schemas.microsoft.com/office/drawing/2014/main" id="{A47C843A-F0E9-48ED-8992-A67273014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6AC3DB-B223-43AE-87DF-B77BF2823B56}"/>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182087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60EDFB-389A-44DC-829E-CCF0136D9FD7}"/>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3" name="Footer Placeholder 2">
            <a:extLst>
              <a:ext uri="{FF2B5EF4-FFF2-40B4-BE49-F238E27FC236}">
                <a16:creationId xmlns:a16="http://schemas.microsoft.com/office/drawing/2014/main" id="{A4470D74-A9E9-4FD4-A350-F3EF37301B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B71D85-69A3-40F4-A7B0-3994DE307071}"/>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299055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D8F2-4A88-4C42-961C-6933C854D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41D423-8582-4748-87D4-FCD5BE5A3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69EB39-54B3-4054-8540-2A099A643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70846-62C0-419D-8A7B-0EF3DB9412C2}"/>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6" name="Footer Placeholder 5">
            <a:extLst>
              <a:ext uri="{FF2B5EF4-FFF2-40B4-BE49-F238E27FC236}">
                <a16:creationId xmlns:a16="http://schemas.microsoft.com/office/drawing/2014/main" id="{DEBADC61-6795-4137-A098-44B5534E6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BA1801-8F15-4E2E-8D15-FE3A94ACFB3A}"/>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24712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9EA3-96F0-47FA-96B5-81106E142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23BC5B-7828-44AE-B132-39847162B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45B86F-64F5-4FC2-85E5-1843E5CFD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75776-0F1B-4E5E-8035-5F3F68AEBAE1}"/>
              </a:ext>
            </a:extLst>
          </p:cNvPr>
          <p:cNvSpPr>
            <a:spLocks noGrp="1"/>
          </p:cNvSpPr>
          <p:nvPr>
            <p:ph type="dt" sz="half" idx="10"/>
          </p:nvPr>
        </p:nvSpPr>
        <p:spPr/>
        <p:txBody>
          <a:bodyPr/>
          <a:lstStyle/>
          <a:p>
            <a:fld id="{3F22F60E-C0B9-497B-B6CF-9189E05014D0}" type="datetimeFigureOut">
              <a:rPr lang="en-US" smtClean="0"/>
              <a:t>5/9/2024</a:t>
            </a:fld>
            <a:endParaRPr lang="en-US"/>
          </a:p>
        </p:txBody>
      </p:sp>
      <p:sp>
        <p:nvSpPr>
          <p:cNvPr id="6" name="Footer Placeholder 5">
            <a:extLst>
              <a:ext uri="{FF2B5EF4-FFF2-40B4-BE49-F238E27FC236}">
                <a16:creationId xmlns:a16="http://schemas.microsoft.com/office/drawing/2014/main" id="{5A574442-24D0-4F0F-A8FF-2F8BC9C98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7E1AD-795B-49D0-B4D7-77556A5944BF}"/>
              </a:ext>
            </a:extLst>
          </p:cNvPr>
          <p:cNvSpPr>
            <a:spLocks noGrp="1"/>
          </p:cNvSpPr>
          <p:nvPr>
            <p:ph type="sldNum" sz="quarter" idx="12"/>
          </p:nvPr>
        </p:nvSpPr>
        <p:spPr/>
        <p:txBody>
          <a:bodyPr/>
          <a:lstStyle/>
          <a:p>
            <a:fld id="{BA8E5AB4-0BBB-472C-BB97-A7849A32EBD4}" type="slidenum">
              <a:rPr lang="en-US" smtClean="0"/>
              <a:t>‹#›</a:t>
            </a:fld>
            <a:endParaRPr lang="en-US"/>
          </a:p>
        </p:txBody>
      </p:sp>
    </p:spTree>
    <p:extLst>
      <p:ext uri="{BB962C8B-B14F-4D97-AF65-F5344CB8AC3E}">
        <p14:creationId xmlns:p14="http://schemas.microsoft.com/office/powerpoint/2010/main" val="235843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251C96-2309-4915-BEAE-845BE70B8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6FF749-3F30-46E8-AB69-CB833A5A7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D6F1F-6FF6-4219-B526-65896E5DD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2F60E-C0B9-497B-B6CF-9189E05014D0}" type="datetimeFigureOut">
              <a:rPr lang="en-US" smtClean="0"/>
              <a:t>5/9/2024</a:t>
            </a:fld>
            <a:endParaRPr lang="en-US"/>
          </a:p>
        </p:txBody>
      </p:sp>
      <p:sp>
        <p:nvSpPr>
          <p:cNvPr id="5" name="Footer Placeholder 4">
            <a:extLst>
              <a:ext uri="{FF2B5EF4-FFF2-40B4-BE49-F238E27FC236}">
                <a16:creationId xmlns:a16="http://schemas.microsoft.com/office/drawing/2014/main" id="{BAEE9DCA-0DA1-45C5-9994-F3652C4ED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D6E659-73BE-4DC9-9DF3-B15814E1E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E5AB4-0BBB-472C-BB97-A7849A32EBD4}" type="slidenum">
              <a:rPr lang="en-US" smtClean="0"/>
              <a:t>‹#›</a:t>
            </a:fld>
            <a:endParaRPr lang="en-US"/>
          </a:p>
        </p:txBody>
      </p:sp>
    </p:spTree>
    <p:extLst>
      <p:ext uri="{BB962C8B-B14F-4D97-AF65-F5344CB8AC3E}">
        <p14:creationId xmlns:p14="http://schemas.microsoft.com/office/powerpoint/2010/main" val="802649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7E3A-5ECF-48EE-8EB8-1C6CE4947DF6}"/>
              </a:ext>
            </a:extLst>
          </p:cNvPr>
          <p:cNvSpPr>
            <a:spLocks noGrp="1"/>
          </p:cNvSpPr>
          <p:nvPr>
            <p:ph type="ctrTitle"/>
          </p:nvPr>
        </p:nvSpPr>
        <p:spPr>
          <a:xfrm>
            <a:off x="1524000" y="1122363"/>
            <a:ext cx="9144000" cy="1156813"/>
          </a:xfrm>
        </p:spPr>
        <p:txBody>
          <a:bodyPr>
            <a:normAutofit/>
          </a:bodyPr>
          <a:lstStyle/>
          <a:p>
            <a:r>
              <a:rPr lang="en-US" sz="4800" dirty="0">
                <a:latin typeface="Times New Roman" panose="02020603050405020304" pitchFamily="18" charset="0"/>
                <a:cs typeface="Times New Roman" panose="02020603050405020304" pitchFamily="18" charset="0"/>
              </a:rPr>
              <a:t>Insect Reproductive System </a:t>
            </a:r>
          </a:p>
        </p:txBody>
      </p:sp>
      <p:sp>
        <p:nvSpPr>
          <p:cNvPr id="3" name="Subtitle 2">
            <a:extLst>
              <a:ext uri="{FF2B5EF4-FFF2-40B4-BE49-F238E27FC236}">
                <a16:creationId xmlns:a16="http://schemas.microsoft.com/office/drawing/2014/main" id="{2FE934A3-95E3-44BE-97E1-374A613445F3}"/>
              </a:ext>
            </a:extLst>
          </p:cNvPr>
          <p:cNvSpPr>
            <a:spLocks noGrp="1"/>
          </p:cNvSpPr>
          <p:nvPr>
            <p:ph type="subTitle" idx="1"/>
          </p:nvPr>
        </p:nvSpPr>
        <p:spPr>
          <a:xfrm>
            <a:off x="1524000" y="2852382"/>
            <a:ext cx="9144000" cy="968991"/>
          </a:xfrm>
        </p:spPr>
        <p:txBody>
          <a:bodyPr>
            <a:normAutofit/>
          </a:bodyPr>
          <a:lstStyle/>
          <a:p>
            <a:r>
              <a:rPr lang="en-US" sz="4000" dirty="0">
                <a:latin typeface="Times New Roman" panose="02020603050405020304" pitchFamily="18" charset="0"/>
                <a:cs typeface="Times New Roman" panose="02020603050405020304" pitchFamily="18" charset="0"/>
              </a:rPr>
              <a:t>Structure &amp; Functions </a:t>
            </a:r>
          </a:p>
        </p:txBody>
      </p:sp>
    </p:spTree>
    <p:extLst>
      <p:ext uri="{BB962C8B-B14F-4D97-AF65-F5344CB8AC3E}">
        <p14:creationId xmlns:p14="http://schemas.microsoft.com/office/powerpoint/2010/main" val="413259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Vagina: In most of the insects median oviduct does not&#10;open directly to outside.&#10; It opens in to a tubular genital chamber or vagina formed&#10;by invagination of bodywall from VIII segment.&#10; The vagina opens outside and the opening is called vulva.&#10;Vulva serves both purposes of receiving the sperms and&#10;discharging the eggs.&#10; Bursa Copulatrix: In some insects the genital chamber&#10;or vagina develops a separate pouch called Bursa&#10;Copulatrix .&#10; Insects have two reproductive openings. One is vulva for&#10;receiving the sperms open on VIII sternum and another&#10;one is ovipore or gonopore on IX segment for discharging&#10;eggs.&#10;Ex: Lepidoptera and water beetles&#10;Suresh Jambagi M.Sc (Agri) Entomology UAS&#10;Dharwad&#10;7&#10; ">
            <a:extLst>
              <a:ext uri="{FF2B5EF4-FFF2-40B4-BE49-F238E27FC236}">
                <a16:creationId xmlns:a16="http://schemas.microsoft.com/office/drawing/2014/main" id="{36D8A490-769B-4702-97C3-9BAA57D414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p:spPr>
      </p:pic>
    </p:spTree>
    <p:extLst>
      <p:ext uri="{BB962C8B-B14F-4D97-AF65-F5344CB8AC3E}">
        <p14:creationId xmlns:p14="http://schemas.microsoft.com/office/powerpoint/2010/main" val="260146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Spermatheca: It is a sac like structure consisting of a&#10;spermathecal gland and opens in to vagina through&#10;spermathecal duct.&#10; This is mainly used for storing the sperms.&#10; It also produces some fluids responsible for longevity of&#10;cells for several hours.&#10;Accessory glands: These are a pair of collateral glands&#10;which open in to the distal portion of vagina and secrete&#10;the substance responsible for the formation of ootheca of&#10;cockroach, preying mantid.&#10; Poisonous secretions in case of Hymenoptera.&#10;Suresh Jambagi M.Sc (Agri) Entomology UAS&#10;Dharwad&#10;8&#10; ">
            <a:extLst>
              <a:ext uri="{FF2B5EF4-FFF2-40B4-BE49-F238E27FC236}">
                <a16:creationId xmlns:a16="http://schemas.microsoft.com/office/drawing/2014/main" id="{9718537C-CB6A-42E9-A6AB-097EE2005A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469" y="368489"/>
            <a:ext cx="9758149" cy="6223380"/>
          </a:xfrm>
          <a:prstGeom prst="rect">
            <a:avLst/>
          </a:prstGeom>
          <a:noFill/>
          <a:ln>
            <a:noFill/>
          </a:ln>
        </p:spPr>
      </p:pic>
    </p:spTree>
    <p:extLst>
      <p:ext uri="{BB962C8B-B14F-4D97-AF65-F5344CB8AC3E}">
        <p14:creationId xmlns:p14="http://schemas.microsoft.com/office/powerpoint/2010/main" val="391707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Each ovary in insects consists of a group of tapering units&#10;called ovarioles.&#10; The number of ovarioles in an ovary varies greatly in&#10;different insects, usually 4 to 8.&#10; In Isoptera more than 2000.&#10; Typical ovariole or egg tube consists of 3 parts namely&#10;1. Terminal filament&#10;2. Egg tube&#10;3. Supporting stalk or pedicel&#10;Suresh Jambagi M.Sc (Agri) Entomology UAS&#10;Dharwad&#10;9&#10; ">
            <a:extLst>
              <a:ext uri="{FF2B5EF4-FFF2-40B4-BE49-F238E27FC236}">
                <a16:creationId xmlns:a16="http://schemas.microsoft.com/office/drawing/2014/main" id="{33E9480A-FA3F-46FF-9718-42054113A3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6229" y="0"/>
            <a:ext cx="8911771" cy="6683828"/>
          </a:xfrm>
          <a:prstGeom prst="rect">
            <a:avLst/>
          </a:prstGeom>
          <a:noFill/>
          <a:ln>
            <a:noFill/>
          </a:ln>
        </p:spPr>
      </p:pic>
    </p:spTree>
    <p:extLst>
      <p:ext uri="{BB962C8B-B14F-4D97-AF65-F5344CB8AC3E}">
        <p14:creationId xmlns:p14="http://schemas.microsoft.com/office/powerpoint/2010/main" val="329084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esh Jambagi M.Sc (Agri) Entomology UAS&#10;Dharwad&#10;10&#10; ">
            <a:extLst>
              <a:ext uri="{FF2B5EF4-FFF2-40B4-BE49-F238E27FC236}">
                <a16:creationId xmlns:a16="http://schemas.microsoft.com/office/drawing/2014/main" id="{A3DB2C2C-896D-4310-894F-9FD52D98C4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4686" y="402771"/>
            <a:ext cx="10276113" cy="6273800"/>
          </a:xfrm>
          <a:prstGeom prst="rect">
            <a:avLst/>
          </a:prstGeom>
          <a:noFill/>
          <a:ln>
            <a:noFill/>
          </a:ln>
        </p:spPr>
      </p:pic>
    </p:spTree>
    <p:extLst>
      <p:ext uri="{BB962C8B-B14F-4D97-AF65-F5344CB8AC3E}">
        <p14:creationId xmlns:p14="http://schemas.microsoft.com/office/powerpoint/2010/main" val="1572637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ermarium: Also called as egg&#10;chamber which contain the primordial&#10;germ cells or undifferentiated cells.&#10;These cells give rise to three types of&#10;cells.&#10;a. Germ cells developing in to oogonia&#10;and dinally oocytes&#10;b. Nutritive cells or nurse cells&#10;trophocytes.&#10;c. Follicle cells&#10;Suresh Jambagi M.Sc (Agri) Entomology UAS&#10;Dharwad&#10;12&#10; ">
            <a:extLst>
              <a:ext uri="{FF2B5EF4-FFF2-40B4-BE49-F238E27FC236}">
                <a16:creationId xmlns:a16="http://schemas.microsoft.com/office/drawing/2014/main" id="{C3751B31-CA80-437E-85F4-911ED4810C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0"/>
            <a:ext cx="10784114" cy="6858000"/>
          </a:xfrm>
          <a:prstGeom prst="rect">
            <a:avLst/>
          </a:prstGeom>
          <a:noFill/>
          <a:ln>
            <a:noFill/>
          </a:ln>
        </p:spPr>
      </p:pic>
    </p:spTree>
    <p:extLst>
      <p:ext uri="{BB962C8B-B14F-4D97-AF65-F5344CB8AC3E}">
        <p14:creationId xmlns:p14="http://schemas.microsoft.com/office/powerpoint/2010/main" val="374101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 Vitellarium or Zone of growth: It occupies the major&#10;part of the ovariole and contains large number of oocytes&#10;and eggs in different stages of development.&#10;• The egg cells grow and attain their mature stage.&#10;• In the anterior region of vitellarium the nurse cells and&#10;oocytes remain mixed up and assume the central position&#10;while follicle cells take peripheral position.&#10;• In posterior end oocytes are enclosed by follicle cells to&#10;form follicular layer.&#10;• The nurse cells absorb nutrients from haemolymph&#10;through follicular cells and transmit them to oocytes.&#10;• In some case follicle cells provide nutrients to the&#10;oocytes where nurse cells are absent.&#10;Suresh Jambagi M.Sc (Agri) Entomology UAS&#10;Dharwad&#10;13&#10; ">
            <a:extLst>
              <a:ext uri="{FF2B5EF4-FFF2-40B4-BE49-F238E27FC236}">
                <a16:creationId xmlns:a16="http://schemas.microsoft.com/office/drawing/2014/main" id="{36F43B56-49F9-43D3-86EB-3B9C118D53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12293600" cy="6756399"/>
          </a:xfrm>
          <a:prstGeom prst="rect">
            <a:avLst/>
          </a:prstGeom>
          <a:noFill/>
          <a:ln>
            <a:noFill/>
          </a:ln>
        </p:spPr>
      </p:pic>
    </p:spTree>
    <p:extLst>
      <p:ext uri="{BB962C8B-B14F-4D97-AF65-F5344CB8AC3E}">
        <p14:creationId xmlns:p14="http://schemas.microsoft.com/office/powerpoint/2010/main" val="256172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Types of ovarioles:&#10;Based on the presence or absence of nutritive cells&#10;and their location ovarioles are categorized in to two-&#10;1. Panoistic ovarioles: In these, the nutritive cells are&#10;absent and the development of oocytes takes place with&#10;the help of follicular epithelial cells.&#10;Ex: Odonata, Dictyoptera, Orthoptera and Ephemeroptera&#10;2. Meriostic ovarioles: They contain trophocytes / nutritive&#10;cells which vary in their position.&#10;Suresh Jambagi M.Sc (Agri) Entomology UAS&#10;Dharwad&#10;14&#10; ">
            <a:extLst>
              <a:ext uri="{FF2B5EF4-FFF2-40B4-BE49-F238E27FC236}">
                <a16:creationId xmlns:a16="http://schemas.microsoft.com/office/drawing/2014/main" id="{8B6309F0-C6FA-4D2E-BD4E-E6284E38E4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7485" y="195942"/>
            <a:ext cx="8621486" cy="6466115"/>
          </a:xfrm>
          <a:prstGeom prst="rect">
            <a:avLst/>
          </a:prstGeom>
          <a:noFill/>
          <a:ln>
            <a:noFill/>
          </a:ln>
        </p:spPr>
      </p:pic>
    </p:spTree>
    <p:extLst>
      <p:ext uri="{BB962C8B-B14F-4D97-AF65-F5344CB8AC3E}">
        <p14:creationId xmlns:p14="http://schemas.microsoft.com/office/powerpoint/2010/main" val="326964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A74FC7-88F2-42F7-873D-4879046F0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180" y="1200149"/>
            <a:ext cx="8403220" cy="472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4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Based on the position of trophocytes Meriostic ovarioles&#10;are classified into&#10;(i) Polytrophic ovarioles: where developing oocyte and&#10;trophocytes arranged alternatively within the vitellarium.&#10;Ex: Mecoptera, Dermaptera, Psocoptera&#10;(ii) Acrotrophic ovarioles: Also called teletrophic ovarioles&#10;where the trophocytes are present in the germarium (apex)&#10;and are connected with the growing or developing oocytes&#10;by cytoplasmic strands.&#10;Ex: Hemiptera and Coleoptera.&#10;Suresh Jambagi M.Sc (Agri) Entomology UAS&#10;Dharwad&#10;15&#10; ">
            <a:extLst>
              <a:ext uri="{FF2B5EF4-FFF2-40B4-BE49-F238E27FC236}">
                <a16:creationId xmlns:a16="http://schemas.microsoft.com/office/drawing/2014/main" id="{A84D91FD-E7C3-4015-AFAB-7FFC9F162C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6514" y="81642"/>
            <a:ext cx="8926286" cy="6694715"/>
          </a:xfrm>
          <a:prstGeom prst="rect">
            <a:avLst/>
          </a:prstGeom>
          <a:noFill/>
          <a:ln>
            <a:noFill/>
          </a:ln>
        </p:spPr>
      </p:pic>
    </p:spTree>
    <p:extLst>
      <p:ext uri="{BB962C8B-B14F-4D97-AF65-F5344CB8AC3E}">
        <p14:creationId xmlns:p14="http://schemas.microsoft.com/office/powerpoint/2010/main" val="418326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177CBD-DA74-4F3A-AA60-974129D1F2E8}"/>
              </a:ext>
            </a:extLst>
          </p:cNvPr>
          <p:cNvPicPr>
            <a:picLocks noChangeAspect="1"/>
          </p:cNvPicPr>
          <p:nvPr/>
        </p:nvPicPr>
        <p:blipFill>
          <a:blip r:embed="rId2"/>
          <a:stretch>
            <a:fillRect/>
          </a:stretch>
        </p:blipFill>
        <p:spPr>
          <a:xfrm>
            <a:off x="1045977" y="590309"/>
            <a:ext cx="10069343" cy="5694744"/>
          </a:xfrm>
          <a:prstGeom prst="rect">
            <a:avLst/>
          </a:prstGeom>
        </p:spPr>
      </p:pic>
    </p:spTree>
    <p:extLst>
      <p:ext uri="{BB962C8B-B14F-4D97-AF65-F5344CB8AC3E}">
        <p14:creationId xmlns:p14="http://schemas.microsoft.com/office/powerpoint/2010/main" val="27720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pared by:&#10;Nandini HK&#10;Suresh R. Jambagi&#10;M.Sc. (Agri) Agril. Entomology&#10;University of Agricultural Sciences&#10;Dharwad, Karnataka-580005&#10;Email: jambagisuru@gmail.com&#10;GENERAL ENTOMOLOGY&#10;Presentation: 8&#10;Topics covered : i) Male reproductive system in insects&#10;ii) Female reproductive system in insects&#10;iii) Types of reproduction in insects&#10; ">
            <a:extLst>
              <a:ext uri="{FF2B5EF4-FFF2-40B4-BE49-F238E27FC236}">
                <a16:creationId xmlns:a16="http://schemas.microsoft.com/office/drawing/2014/main" id="{33D042EB-6E3E-40E2-8762-E71A6D8307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p:spPr>
      </p:pic>
    </p:spTree>
    <p:extLst>
      <p:ext uri="{BB962C8B-B14F-4D97-AF65-F5344CB8AC3E}">
        <p14:creationId xmlns:p14="http://schemas.microsoft.com/office/powerpoint/2010/main" val="195693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26703-F90A-491E-97DA-9F21AACE548E}"/>
              </a:ext>
            </a:extLst>
          </p:cNvPr>
          <p:cNvPicPr>
            <a:picLocks noChangeAspect="1"/>
          </p:cNvPicPr>
          <p:nvPr/>
        </p:nvPicPr>
        <p:blipFill>
          <a:blip r:embed="rId2"/>
          <a:stretch>
            <a:fillRect/>
          </a:stretch>
        </p:blipFill>
        <p:spPr>
          <a:xfrm>
            <a:off x="937548" y="707577"/>
            <a:ext cx="10481367" cy="5442846"/>
          </a:xfrm>
          <a:prstGeom prst="rect">
            <a:avLst/>
          </a:prstGeom>
        </p:spPr>
      </p:pic>
    </p:spTree>
    <p:extLst>
      <p:ext uri="{BB962C8B-B14F-4D97-AF65-F5344CB8AC3E}">
        <p14:creationId xmlns:p14="http://schemas.microsoft.com/office/powerpoint/2010/main" val="120603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EC5CA-872B-4CC3-A8DE-BCE07061AC57}"/>
              </a:ext>
            </a:extLst>
          </p:cNvPr>
          <p:cNvPicPr>
            <a:picLocks noChangeAspect="1"/>
          </p:cNvPicPr>
          <p:nvPr/>
        </p:nvPicPr>
        <p:blipFill>
          <a:blip r:embed="rId2"/>
          <a:stretch>
            <a:fillRect/>
          </a:stretch>
        </p:blipFill>
        <p:spPr>
          <a:xfrm>
            <a:off x="1076446" y="636608"/>
            <a:ext cx="9883298" cy="5674238"/>
          </a:xfrm>
          <a:prstGeom prst="rect">
            <a:avLst/>
          </a:prstGeom>
        </p:spPr>
      </p:pic>
    </p:spTree>
    <p:extLst>
      <p:ext uri="{BB962C8B-B14F-4D97-AF65-F5344CB8AC3E}">
        <p14:creationId xmlns:p14="http://schemas.microsoft.com/office/powerpoint/2010/main" val="233609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E190A-4D1A-4326-AFE3-8C4C84183732}"/>
              </a:ext>
            </a:extLst>
          </p:cNvPr>
          <p:cNvPicPr>
            <a:picLocks noChangeAspect="1"/>
          </p:cNvPicPr>
          <p:nvPr/>
        </p:nvPicPr>
        <p:blipFill>
          <a:blip r:embed="rId2"/>
          <a:stretch>
            <a:fillRect/>
          </a:stretch>
        </p:blipFill>
        <p:spPr>
          <a:xfrm>
            <a:off x="798653" y="623868"/>
            <a:ext cx="10087061" cy="5907562"/>
          </a:xfrm>
          <a:prstGeom prst="rect">
            <a:avLst/>
          </a:prstGeom>
        </p:spPr>
      </p:pic>
    </p:spTree>
    <p:extLst>
      <p:ext uri="{BB962C8B-B14F-4D97-AF65-F5344CB8AC3E}">
        <p14:creationId xmlns:p14="http://schemas.microsoft.com/office/powerpoint/2010/main" val="661327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408D00F-9032-47EA-849C-9CAB636AF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463" y="537028"/>
            <a:ext cx="5043487" cy="616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0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estis: The size of testis is practically same as that of&#10;ovaries in Apterygota and very much smaller in Pterygota .&#10; They lie in visceral cavity above the alimentary canal and&#10;are connected to the body wall through translucent ducts&#10;and are well supplied with trachea and fat body tissues.&#10; Each testis consists of number of oval shaped structures&#10;known as follicles or sperm tubes.&#10;Suresh Jambagi M.Sc (Agri) Entomology UAS&#10;Dharwad&#10;18&#10; ">
            <a:extLst>
              <a:ext uri="{FF2B5EF4-FFF2-40B4-BE49-F238E27FC236}">
                <a16:creationId xmlns:a16="http://schemas.microsoft.com/office/drawing/2014/main" id="{57A5B305-40BD-4AEC-9472-0C8DD31F99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0885"/>
            <a:ext cx="9129486" cy="6847115"/>
          </a:xfrm>
          <a:prstGeom prst="rect">
            <a:avLst/>
          </a:prstGeom>
          <a:noFill/>
          <a:ln>
            <a:noFill/>
          </a:ln>
        </p:spPr>
      </p:pic>
    </p:spTree>
    <p:extLst>
      <p:ext uri="{BB962C8B-B14F-4D97-AF65-F5344CB8AC3E}">
        <p14:creationId xmlns:p14="http://schemas.microsoft.com/office/powerpoint/2010/main" val="3631634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Each follicle has a layer of epithelial cells. The entire&#10;follicle is covered by a peritoneal membrane where as the&#10;testis is completely enveloped within a coat known as&#10;scrotum.&#10;Structure of follicle: Each individual follicle is divided&#10;into a series of zones (or) areas characterized by the&#10;presence of the sex cells i.e. sperms in different stages of&#10;development.&#10; These zones are zone of germarium, zone of growth, zone&#10;of division and reduction and zone of transformation.&#10;Suresh Jambagi M.Sc (Agri) Entomology UAS&#10;Dharwad&#10;19&#10; ">
            <a:extLst>
              <a:ext uri="{FF2B5EF4-FFF2-40B4-BE49-F238E27FC236}">
                <a16:creationId xmlns:a16="http://schemas.microsoft.com/office/drawing/2014/main" id="{9656A4B3-87E3-4EF3-AA39-74A62B3769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6857" y="108857"/>
            <a:ext cx="8636000" cy="6477000"/>
          </a:xfrm>
          <a:prstGeom prst="rect">
            <a:avLst/>
          </a:prstGeom>
          <a:noFill/>
          <a:ln>
            <a:noFill/>
          </a:ln>
        </p:spPr>
      </p:pic>
    </p:spTree>
    <p:extLst>
      <p:ext uri="{BB962C8B-B14F-4D97-AF65-F5344CB8AC3E}">
        <p14:creationId xmlns:p14="http://schemas.microsoft.com/office/powerpoint/2010/main" val="4246231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 Germarium: It is the region containing primordial&#10;germ cells or spermatogonia which undergo&#10;multiplication (Zone of spermatogonia).&#10;ii. Zone of growth: It is the area where spermatogonia&#10;increase in size, undergo repeated mitosis and&#10;develop in to spermatocytes (Zone of spermatocytes)&#10;iii. Zone of division and reduction: It is the area&#10;where spermatocytes undergo meiosis and give rise&#10;to spermatids (Zone of spermatids)&#10;iv. Zone of transformation: It is the area where&#10;spermatids get transformed in to spermatozoa (Zone&#10;of spermatozoa).&#10;• Spermatozoa are a group of cells which are enclosed&#10;in testicular cyst cells from which they are released&#10;in to vasa efferens, the tubular connections of the&#10;follicles which combine together to form the vasa&#10;deferens.&#10;Suresh Jambagi M.Sc (Agri) Entomology UAS&#10;Dharwad&#10;20&#10; ">
            <a:extLst>
              <a:ext uri="{FF2B5EF4-FFF2-40B4-BE49-F238E27FC236}">
                <a16:creationId xmlns:a16="http://schemas.microsoft.com/office/drawing/2014/main" id="{CB0520CB-E3DD-4F04-B999-CB22D36D63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0435" y="88711"/>
            <a:ext cx="8939283" cy="6704462"/>
          </a:xfrm>
          <a:prstGeom prst="rect">
            <a:avLst/>
          </a:prstGeom>
          <a:noFill/>
          <a:ln>
            <a:noFill/>
          </a:ln>
        </p:spPr>
      </p:pic>
    </p:spTree>
    <p:extLst>
      <p:ext uri="{BB962C8B-B14F-4D97-AF65-F5344CB8AC3E}">
        <p14:creationId xmlns:p14="http://schemas.microsoft.com/office/powerpoint/2010/main" val="403368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Vasa deferens: These are the long tubes formed by the&#10;union of vasa efferens which receives the sperms from&#10;testis and allow their transport to the ejaculatory duct.&#10;3.Seminal vesicles: Each vasa deferens becomes enlarged&#10;posteriorly to form a sac like structure called seminal&#10;vesicle for storage of spermatozoa for some time.&#10;4. Ejaculatory duct: Both the vasa deferens of the two testes&#10;unite posteriorly to form a common median ejaculatory&#10;duct.&#10; The terminal section of ejaculatory duct is enclosed in a&#10;finger like evagination of body wall, male copulatory organ&#10;or aedeagus or penis.&#10;Suresh Jambagi M.Sc (Agri) Entomology UAS&#10;Dharwad&#10;21&#10; ">
            <a:extLst>
              <a:ext uri="{FF2B5EF4-FFF2-40B4-BE49-F238E27FC236}">
                <a16:creationId xmlns:a16="http://schemas.microsoft.com/office/drawing/2014/main" id="{C22658B5-DF22-4CE5-BEF9-7563000FBE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0561" y="0"/>
            <a:ext cx="9144000" cy="6858000"/>
          </a:xfrm>
          <a:prstGeom prst="rect">
            <a:avLst/>
          </a:prstGeom>
          <a:noFill/>
          <a:ln>
            <a:noFill/>
          </a:ln>
        </p:spPr>
      </p:pic>
    </p:spTree>
    <p:extLst>
      <p:ext uri="{BB962C8B-B14F-4D97-AF65-F5344CB8AC3E}">
        <p14:creationId xmlns:p14="http://schemas.microsoft.com/office/powerpoint/2010/main" val="202372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Accessory glands: These are 1-3 pairs of glands which&#10;open in to the ejaculatory duct. In most cases their&#10;secretion mix with spermatozoa. These glands are called&#10;mushroom glands in cockroaches and mantids because of&#10;their appearance as mushrooms. This secretion facilitates&#10;sperm transmission from male to female.&#10;Suresh Jambagi M.Sc (Agri) Entomology UAS&#10;Dharwad&#10;22&#10; ">
            <a:extLst>
              <a:ext uri="{FF2B5EF4-FFF2-40B4-BE49-F238E27FC236}">
                <a16:creationId xmlns:a16="http://schemas.microsoft.com/office/drawing/2014/main" id="{A73ECA7F-F550-4F84-90D0-41B094067F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9742" y="0"/>
            <a:ext cx="9039366" cy="6779526"/>
          </a:xfrm>
          <a:prstGeom prst="rect">
            <a:avLst/>
          </a:prstGeom>
          <a:noFill/>
          <a:ln>
            <a:noFill/>
          </a:ln>
        </p:spPr>
      </p:pic>
    </p:spTree>
    <p:extLst>
      <p:ext uri="{BB962C8B-B14F-4D97-AF65-F5344CB8AC3E}">
        <p14:creationId xmlns:p14="http://schemas.microsoft.com/office/powerpoint/2010/main" val="630148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Types of Reproduction:&#10;Insects are bisexual, they can undergo sexual reproduction&#10;for producing either the eggs (or) the young ones. However they&#10;also reproduce by other means.&#10; Different types of reproduction in insects are:&#10;1. Oviparity: Insects reproduce by laying eggs by the female on&#10;any substrate either singly (or) in mass (or) in groups which&#10;later hatch and produce the young ones.&#10;Ex: moths and butterflies.&#10;2. Viviparity: It is the phenomenon of reproduction where the&#10;female gives birth to the young ones instead of laying eggs.&#10; Embryonic development is completed within the female and the&#10;embryo gets nourishment from the mother and produces the&#10;larva/young ones within the haemocoel.&#10; These young ones after some time emerges out from the&#10;mother, based on the source of nourishment.&#10;Suresh Jambagi M.Sc (Agri) Entomology UAS&#10;Dharwad&#10;23&#10; ">
            <a:extLst>
              <a:ext uri="{FF2B5EF4-FFF2-40B4-BE49-F238E27FC236}">
                <a16:creationId xmlns:a16="http://schemas.microsoft.com/office/drawing/2014/main" id="{6D0CB403-CCE3-4DE3-8F06-5538C1F0E8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220" y="158655"/>
            <a:ext cx="8720919" cy="6540690"/>
          </a:xfrm>
          <a:prstGeom prst="rect">
            <a:avLst/>
          </a:prstGeom>
          <a:noFill/>
          <a:ln>
            <a:noFill/>
          </a:ln>
        </p:spPr>
      </p:pic>
    </p:spTree>
    <p:extLst>
      <p:ext uri="{BB962C8B-B14F-4D97-AF65-F5344CB8AC3E}">
        <p14:creationId xmlns:p14="http://schemas.microsoft.com/office/powerpoint/2010/main" val="155917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37DA6-65CE-4C63-93FF-E2EC12C49A25}"/>
              </a:ext>
            </a:extLst>
          </p:cNvPr>
          <p:cNvPicPr>
            <a:picLocks noChangeAspect="1"/>
          </p:cNvPicPr>
          <p:nvPr/>
        </p:nvPicPr>
        <p:blipFill>
          <a:blip r:embed="rId2"/>
          <a:stretch>
            <a:fillRect/>
          </a:stretch>
        </p:blipFill>
        <p:spPr>
          <a:xfrm>
            <a:off x="694481" y="184615"/>
            <a:ext cx="10255170" cy="6528701"/>
          </a:xfrm>
          <a:prstGeom prst="rect">
            <a:avLst/>
          </a:prstGeom>
        </p:spPr>
      </p:pic>
    </p:spTree>
    <p:extLst>
      <p:ext uri="{BB962C8B-B14F-4D97-AF65-F5344CB8AC3E}">
        <p14:creationId xmlns:p14="http://schemas.microsoft.com/office/powerpoint/2010/main" val="1245541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viparity is classified in to 4 types-&#10;i. Ovo-viviparity: Insects retain the eggs within the genital track&#10;until the eggs are ready to hatch (or) giving birth to young ones.&#10; However immediately after hatching , the young ones will be&#10;released outside.&#10; Hence, no special structures are developed for nourishment.&#10;Ex: Thysanoptera&#10;ii. Adenoparous viviparity: It is a type of viviparity where the&#10;eggs have sufficient yolk, complete their embryonic&#10;development and retain in the uterus.&#10; Eggs hatch and the young ones get nourishment from special&#10;nourishment glands called milk glands which contains milk that&#10;have lipids and proteins.&#10; When young ones are fully developed, it emerges from the&#10;mother and forms in to a pupa within short time and no&#10;feeding phase is seen.&#10;Ex: Glossina pupipara of Diptera.&#10;Suresh Jambagi M.Sc (Agri) Entomology UAS&#10;Dharwad&#10;24&#10; ">
            <a:extLst>
              <a:ext uri="{FF2B5EF4-FFF2-40B4-BE49-F238E27FC236}">
                <a16:creationId xmlns:a16="http://schemas.microsoft.com/office/drawing/2014/main" id="{01F8C684-0B2E-4644-BFBC-2495CF842C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5151" y="58003"/>
            <a:ext cx="8775511" cy="6581633"/>
          </a:xfrm>
          <a:prstGeom prst="rect">
            <a:avLst/>
          </a:prstGeom>
          <a:noFill/>
          <a:ln>
            <a:noFill/>
          </a:ln>
        </p:spPr>
      </p:pic>
    </p:spTree>
    <p:extLst>
      <p:ext uri="{BB962C8B-B14F-4D97-AF65-F5344CB8AC3E}">
        <p14:creationId xmlns:p14="http://schemas.microsoft.com/office/powerpoint/2010/main" val="412745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text&#10;&#10;Description automatically generated">
            <a:extLst>
              <a:ext uri="{FF2B5EF4-FFF2-40B4-BE49-F238E27FC236}">
                <a16:creationId xmlns:a16="http://schemas.microsoft.com/office/drawing/2014/main" id="{4D2E7C0B-29A1-4B36-A7A9-EA3A631B4C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958" y="37531"/>
            <a:ext cx="9144000" cy="6858001"/>
          </a:xfrm>
          <a:prstGeom prst="rect">
            <a:avLst/>
          </a:prstGeom>
          <a:noFill/>
          <a:ln>
            <a:noFill/>
          </a:ln>
        </p:spPr>
      </p:pic>
    </p:spTree>
    <p:extLst>
      <p:ext uri="{BB962C8B-B14F-4D97-AF65-F5344CB8AC3E}">
        <p14:creationId xmlns:p14="http://schemas.microsoft.com/office/powerpoint/2010/main" val="1419271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Parthenogenesis: It is the ability of the females to&#10;reproduce without fertilization / copulation with males. This&#10;usually occurs due to the genetic characters, due to heredity,&#10;failure in finding a mate, hormonal changes within the body&#10;and weather factors.&#10; This parthenogenesis is classified as&#10;I. Based on the occurrence-&#10;i. Sporadic parthenogenesis: occurs occasionally. Ex:&#10;silkworm.&#10;ii. Constant parthenogenesis: occurs regularly. Ex: thrips&#10;iii. Cyclic parthenogenesis: it is nothing but the alternation&#10;of generations where parthenogenesis occurs in alternation&#10;with the sexual reproduction. Ex: aphids.&#10;Suresh Jambagi M.Sc (Agri) Entomology UAS&#10;Dharwad&#10;26&#10; ">
            <a:extLst>
              <a:ext uri="{FF2B5EF4-FFF2-40B4-BE49-F238E27FC236}">
                <a16:creationId xmlns:a16="http://schemas.microsoft.com/office/drawing/2014/main" id="{54EC51BE-8C9F-4683-9298-8ACC320958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9493" y="27296"/>
            <a:ext cx="9062113" cy="6796584"/>
          </a:xfrm>
          <a:prstGeom prst="rect">
            <a:avLst/>
          </a:prstGeom>
          <a:noFill/>
          <a:ln>
            <a:noFill/>
          </a:ln>
        </p:spPr>
      </p:pic>
    </p:spTree>
    <p:extLst>
      <p:ext uri="{BB962C8B-B14F-4D97-AF65-F5344CB8AC3E}">
        <p14:creationId xmlns:p14="http://schemas.microsoft.com/office/powerpoint/2010/main" val="3684306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33529EC0-679A-4B7C-9BD6-4E2AEB46DF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845" y="-34120"/>
            <a:ext cx="9157648" cy="6868236"/>
          </a:xfrm>
          <a:prstGeom prst="rect">
            <a:avLst/>
          </a:prstGeom>
          <a:noFill/>
          <a:ln>
            <a:noFill/>
          </a:ln>
        </p:spPr>
      </p:pic>
    </p:spTree>
    <p:extLst>
      <p:ext uri="{BB962C8B-B14F-4D97-AF65-F5344CB8AC3E}">
        <p14:creationId xmlns:p14="http://schemas.microsoft.com/office/powerpoint/2010/main" val="184995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Polyembryony: It is a type of reproduction where insects reproduce&#10;by giving birth to two or more young ones instead of a single one, as&#10;two or more embryos are produced from a single egg.&#10;Ex: Endo parasitic Hymenoptera like platygaster&#10;6. Hermaphroditism: It is a type of reproduction where both male and&#10;female gonads are present in the same individual.&#10; It may be a functional hermaphroditism as in case of Icerya purchsi&#10;(or) non functional as in case of stonefly, Perla marginata.&#10;7. Castration: It is a type of reproduction where the separation of the&#10;individuals occurs mainly due to the development of the reproductive&#10;organs.&#10; The insects with well developed ovaries develop in to females&#10;(queens), the insects with well developed testis develop in to males&#10;(drones) and insects with underdeveloped ovaries develop in to&#10;workers.&#10;Ex: social insects such as honey bees.&#10;Suresh Jambagi M.Sc (Agri) Entomology UAS&#10;Dharwad&#10;28&#10; ">
            <a:extLst>
              <a:ext uri="{FF2B5EF4-FFF2-40B4-BE49-F238E27FC236}">
                <a16:creationId xmlns:a16="http://schemas.microsoft.com/office/drawing/2014/main" id="{1080E6D6-43D2-42B6-AAE1-B5B325D856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254" y="17059"/>
            <a:ext cx="9144000" cy="6840941"/>
          </a:xfrm>
          <a:prstGeom prst="rect">
            <a:avLst/>
          </a:prstGeom>
          <a:noFill/>
          <a:ln>
            <a:noFill/>
          </a:ln>
        </p:spPr>
      </p:pic>
    </p:spTree>
    <p:extLst>
      <p:ext uri="{BB962C8B-B14F-4D97-AF65-F5344CB8AC3E}">
        <p14:creationId xmlns:p14="http://schemas.microsoft.com/office/powerpoint/2010/main" val="2548418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 Alternation of generation: Insects reproduce by&#10;parthenogenesis and bisexual reproduction by alteration of&#10;generations. Ex: aphids which reproduce by&#10;parthenogenesis in summer and undergo sexual&#10;reproduction in winter.&#10;Suresh Jambagi M.Sc (Agri) Entomology UAS&#10;Dharwad&#10;29&#10; ">
            <a:extLst>
              <a:ext uri="{FF2B5EF4-FFF2-40B4-BE49-F238E27FC236}">
                <a16:creationId xmlns:a16="http://schemas.microsoft.com/office/drawing/2014/main" id="{E0ECCBB2-1C53-419E-9424-1153C0941A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2239" y="102359"/>
            <a:ext cx="9007522" cy="6755641"/>
          </a:xfrm>
          <a:prstGeom prst="rect">
            <a:avLst/>
          </a:prstGeom>
          <a:noFill/>
          <a:ln>
            <a:noFill/>
          </a:ln>
        </p:spPr>
      </p:pic>
    </p:spTree>
    <p:extLst>
      <p:ext uri="{BB962C8B-B14F-4D97-AF65-F5344CB8AC3E}">
        <p14:creationId xmlns:p14="http://schemas.microsoft.com/office/powerpoint/2010/main" val="209403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5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REPRODUCTION IN INSECTS&#10; Usually Insects are bisexual. But sometimes reproduction also&#10;occurs by Parthenogenesis and hermaphroditism (Cotton&#10;cushion scale).&#10; The reproductive system is divided in to two parts namely internal&#10;genitalia and external genitalia. The internal genitalia serve to the&#10;development of germ cells.&#10; The external genitalia accomplish the union of two sexes and&#10;enable the female to deposit eggs.&#10;Suresh Jambagi M.Sc (Agri) Entomology UAS&#10;Dharwad&#10;2&#10; ">
            <a:extLst>
              <a:ext uri="{FF2B5EF4-FFF2-40B4-BE49-F238E27FC236}">
                <a16:creationId xmlns:a16="http://schemas.microsoft.com/office/drawing/2014/main" id="{C8345902-AF53-4B32-99AB-29DDE38CA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88019" y="542998"/>
            <a:ext cx="9016679" cy="5527403"/>
          </a:xfrm>
          <a:prstGeom prst="rect">
            <a:avLst/>
          </a:prstGeom>
          <a:noFill/>
        </p:spPr>
      </p:pic>
    </p:spTree>
    <p:extLst>
      <p:ext uri="{BB962C8B-B14F-4D97-AF65-F5344CB8AC3E}">
        <p14:creationId xmlns:p14="http://schemas.microsoft.com/office/powerpoint/2010/main" val="350640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8C26A-2CB9-4263-8312-E79099B24D2F}"/>
              </a:ext>
            </a:extLst>
          </p:cNvPr>
          <p:cNvPicPr>
            <a:picLocks noChangeAspect="1"/>
          </p:cNvPicPr>
          <p:nvPr/>
        </p:nvPicPr>
        <p:blipFill>
          <a:blip r:embed="rId2"/>
          <a:stretch>
            <a:fillRect/>
          </a:stretch>
        </p:blipFill>
        <p:spPr>
          <a:xfrm>
            <a:off x="1269241" y="545910"/>
            <a:ext cx="9799093" cy="5636526"/>
          </a:xfrm>
          <a:prstGeom prst="rect">
            <a:avLst/>
          </a:prstGeom>
        </p:spPr>
      </p:pic>
    </p:spTree>
    <p:extLst>
      <p:ext uri="{BB962C8B-B14F-4D97-AF65-F5344CB8AC3E}">
        <p14:creationId xmlns:p14="http://schemas.microsoft.com/office/powerpoint/2010/main" val="271013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BE4A750-B24A-4D50-8CC9-FAD6EB088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189" y="436728"/>
            <a:ext cx="6741994" cy="589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3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D1EB7-CDAF-4CE4-8E36-EC895E7B9262}"/>
              </a:ext>
            </a:extLst>
          </p:cNvPr>
          <p:cNvPicPr>
            <a:picLocks noChangeAspect="1"/>
          </p:cNvPicPr>
          <p:nvPr/>
        </p:nvPicPr>
        <p:blipFill>
          <a:blip r:embed="rId2"/>
          <a:stretch>
            <a:fillRect/>
          </a:stretch>
        </p:blipFill>
        <p:spPr>
          <a:xfrm>
            <a:off x="1337481" y="247206"/>
            <a:ext cx="6133675" cy="6363588"/>
          </a:xfrm>
          <a:prstGeom prst="rect">
            <a:avLst/>
          </a:prstGeom>
        </p:spPr>
      </p:pic>
      <p:sp>
        <p:nvSpPr>
          <p:cNvPr id="5" name="TextBox 4">
            <a:extLst>
              <a:ext uri="{FF2B5EF4-FFF2-40B4-BE49-F238E27FC236}">
                <a16:creationId xmlns:a16="http://schemas.microsoft.com/office/drawing/2014/main" id="{4F002277-D20C-4DE3-BA3F-E1A608A74D3C}"/>
              </a:ext>
            </a:extLst>
          </p:cNvPr>
          <p:cNvSpPr txBox="1"/>
          <p:nvPr/>
        </p:nvSpPr>
        <p:spPr>
          <a:xfrm>
            <a:off x="8229600" y="464025"/>
            <a:ext cx="3643952" cy="3416320"/>
          </a:xfrm>
          <a:prstGeom prst="rect">
            <a:avLst/>
          </a:prstGeom>
          <a:noFill/>
        </p:spPr>
        <p:txBody>
          <a:bodyPr wrap="square">
            <a:spAutoFit/>
          </a:bodyPr>
          <a:lstStyle/>
          <a:p>
            <a:pPr algn="just"/>
            <a:r>
              <a:rPr lang="en-US" b="0" i="0" dirty="0">
                <a:solidFill>
                  <a:srgbClr val="262626"/>
                </a:solidFill>
                <a:effectLst/>
                <a:latin typeface="Inter Var"/>
              </a:rPr>
              <a:t>Schematic drawing of the ventral view of the female reproductive system of the African migratory locust (Locusta </a:t>
            </a:r>
            <a:r>
              <a:rPr lang="en-US" b="0" i="0" dirty="0" err="1">
                <a:solidFill>
                  <a:srgbClr val="262626"/>
                </a:solidFill>
                <a:effectLst/>
                <a:latin typeface="Inter Var"/>
              </a:rPr>
              <a:t>migratoria</a:t>
            </a:r>
            <a:r>
              <a:rPr lang="en-US" b="0" i="0" dirty="0">
                <a:solidFill>
                  <a:srgbClr val="262626"/>
                </a:solidFill>
                <a:effectLst/>
                <a:latin typeface="Inter Var"/>
              </a:rPr>
              <a:t> </a:t>
            </a:r>
            <a:r>
              <a:rPr lang="en-US" b="0" i="0" dirty="0" err="1">
                <a:solidFill>
                  <a:srgbClr val="262626"/>
                </a:solidFill>
                <a:effectLst/>
                <a:latin typeface="Inter Var"/>
              </a:rPr>
              <a:t>migratorioides</a:t>
            </a:r>
            <a:r>
              <a:rPr lang="en-US" b="0" i="0" dirty="0">
                <a:solidFill>
                  <a:srgbClr val="262626"/>
                </a:solidFill>
                <a:effectLst/>
                <a:latin typeface="Inter Var"/>
              </a:rPr>
              <a:t>). For clarity, the paired ovaries are pulled slightly apart and the spermatheca is uncoiled to show the various parts. The figure is modified from Lange (2009b) and is drawn by and reproduced with permission of Paul Hong.</a:t>
            </a:r>
            <a:endParaRPr lang="en-US" dirty="0"/>
          </a:p>
        </p:txBody>
      </p:sp>
    </p:spTree>
    <p:extLst>
      <p:ext uri="{BB962C8B-B14F-4D97-AF65-F5344CB8AC3E}">
        <p14:creationId xmlns:p14="http://schemas.microsoft.com/office/powerpoint/2010/main" val="291003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Ovaries:&#10; These are the prominent visceral organs present on the either&#10;side of alimentary canal.&#10; Anteriorly the ovaries get connected with the body wall by&#10;means of thread like suspensory ligaments.&#10; The ovaries are covered with fat body and are richly covered&#10;with trachea.&#10; Each ovary consists of a no of ovarioles or egg tubes.&#10; Ovarioles: Each ovariole is enveloped by a double layered&#10;cellular wall.&#10; The outer wall is called ovarial sheath which has an&#10;abundant supply of tracheae.&#10; The inner layer called tunica propria is elastic in nature.&#10; Each ovariole at its terminal has a filament which unites with&#10;other filaments.&#10;Suresh Jambagi M.Sc (Agri) Entomology UAS&#10;Dharwad&#10;5&#10; ">
            <a:extLst>
              <a:ext uri="{FF2B5EF4-FFF2-40B4-BE49-F238E27FC236}">
                <a16:creationId xmlns:a16="http://schemas.microsoft.com/office/drawing/2014/main" id="{59D6C308-FA00-4ADB-9040-3BAB6851B2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8858" y="21772"/>
            <a:ext cx="9260114" cy="6836228"/>
          </a:xfrm>
          <a:prstGeom prst="rect">
            <a:avLst/>
          </a:prstGeom>
          <a:noFill/>
          <a:ln>
            <a:noFill/>
          </a:ln>
        </p:spPr>
      </p:pic>
    </p:spTree>
    <p:extLst>
      <p:ext uri="{BB962C8B-B14F-4D97-AF65-F5344CB8AC3E}">
        <p14:creationId xmlns:p14="http://schemas.microsoft.com/office/powerpoint/2010/main" val="44055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Suspensary ligament: The ligament is attached to the&#10;body wall or dorsal diaphragm and thus helps the ovaries&#10;to remain suspended at a proper place .&#10; The eggs are discharged in to the lateral oviducts.&#10;Lateral oviducts: Proximal end of the ovarioles of each&#10;ovary join to form a lateral oviduct on each side.&#10; The wall of oviduct is glandular and muscular.&#10;Median Oviduct: Two lateral oviducts combine to form&#10;a median oviduct.&#10;Suresh Jambagi M.Sc (Agri) Entomology UAS&#10;Dharwad&#10;6&#10; ">
            <a:extLst>
              <a:ext uri="{FF2B5EF4-FFF2-40B4-BE49-F238E27FC236}">
                <a16:creationId xmlns:a16="http://schemas.microsoft.com/office/drawing/2014/main" id="{712A3731-0B0B-403D-94B5-489DDF1EC9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6161" y="245660"/>
            <a:ext cx="10413242" cy="6237027"/>
          </a:xfrm>
          <a:prstGeom prst="rect">
            <a:avLst/>
          </a:prstGeom>
          <a:noFill/>
          <a:ln>
            <a:noFill/>
          </a:ln>
        </p:spPr>
      </p:pic>
    </p:spTree>
    <p:extLst>
      <p:ext uri="{BB962C8B-B14F-4D97-AF65-F5344CB8AC3E}">
        <p14:creationId xmlns:p14="http://schemas.microsoft.com/office/powerpoint/2010/main" val="239418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69</Words>
  <Application>Microsoft Office PowerPoint</Application>
  <PresentationFormat>Widescreen</PresentationFormat>
  <Paragraphs>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Inter Var</vt:lpstr>
      <vt:lpstr>Times New Roman</vt:lpstr>
      <vt:lpstr>Office Theme</vt:lpstr>
      <vt:lpstr>Insect Reproductive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 Reproductive System </dc:title>
  <dc:creator>NORE, Amar Sabah</dc:creator>
  <cp:lastModifiedBy>NORE, Amar Sabah</cp:lastModifiedBy>
  <cp:revision>15</cp:revision>
  <dcterms:created xsi:type="dcterms:W3CDTF">2024-04-25T12:51:47Z</dcterms:created>
  <dcterms:modified xsi:type="dcterms:W3CDTF">2024-05-09T20:42:21Z</dcterms:modified>
</cp:coreProperties>
</file>