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3" r:id="rId4"/>
    <p:sldId id="264" r:id="rId5"/>
    <p:sldId id="260" r:id="rId6"/>
    <p:sldId id="266" r:id="rId7"/>
    <p:sldId id="267" r:id="rId8"/>
    <p:sldId id="268"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8862" autoAdjust="0"/>
  </p:normalViewPr>
  <p:slideViewPr>
    <p:cSldViewPr snapToGrid="0">
      <p:cViewPr varScale="1">
        <p:scale>
          <a:sx n="98" d="100"/>
          <a:sy n="98" d="100"/>
        </p:scale>
        <p:origin x="10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405F15-6267-4CEE-9BB6-535591CE0864}" type="datetimeFigureOut">
              <a:rPr lang="en-US" smtClean="0"/>
              <a:t>11/21/2022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46B5BD-8682-4524-881C-9FA9FB31B84B}" type="slidenum">
              <a:rPr lang="en-US" smtClean="0"/>
              <a:t>‹#›</a:t>
            </a:fld>
            <a:endParaRPr lang="en-US"/>
          </a:p>
        </p:txBody>
      </p:sp>
    </p:spTree>
    <p:extLst>
      <p:ext uri="{BB962C8B-B14F-4D97-AF65-F5344CB8AC3E}">
        <p14:creationId xmlns:p14="http://schemas.microsoft.com/office/powerpoint/2010/main" val="539610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Non-potable non drinking water (</a:t>
            </a:r>
            <a:r>
              <a:rPr lang="en-US" dirty="0" err="1"/>
              <a:t>lundary</a:t>
            </a:r>
            <a:r>
              <a:rPr lang="en-US" dirty="0"/>
              <a:t>, toilet flushing, c</a:t>
            </a:r>
          </a:p>
        </p:txBody>
      </p:sp>
      <p:sp>
        <p:nvSpPr>
          <p:cNvPr id="4" name="Slide Number Placeholder 3"/>
          <p:cNvSpPr>
            <a:spLocks noGrp="1"/>
          </p:cNvSpPr>
          <p:nvPr>
            <p:ph type="sldNum" sz="quarter" idx="5"/>
          </p:nvPr>
        </p:nvSpPr>
        <p:spPr/>
        <p:txBody>
          <a:bodyPr/>
          <a:lstStyle/>
          <a:p>
            <a:fld id="{BE46B5BD-8682-4524-881C-9FA9FB31B84B}" type="slidenum">
              <a:rPr lang="en-US" smtClean="0"/>
              <a:t>2</a:t>
            </a:fld>
            <a:endParaRPr lang="en-US"/>
          </a:p>
        </p:txBody>
      </p:sp>
    </p:spTree>
    <p:extLst>
      <p:ext uri="{BB962C8B-B14F-4D97-AF65-F5344CB8AC3E}">
        <p14:creationId xmlns:p14="http://schemas.microsoft.com/office/powerpoint/2010/main" val="968051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46B5BD-8682-4524-881C-9FA9FB31B84B}" type="slidenum">
              <a:rPr lang="en-US" smtClean="0"/>
              <a:t>8</a:t>
            </a:fld>
            <a:endParaRPr lang="en-US"/>
          </a:p>
        </p:txBody>
      </p:sp>
    </p:spTree>
    <p:extLst>
      <p:ext uri="{BB962C8B-B14F-4D97-AF65-F5344CB8AC3E}">
        <p14:creationId xmlns:p14="http://schemas.microsoft.com/office/powerpoint/2010/main" val="607099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96EF5-CA3B-BD57-3F07-E249067C07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AD8347-1664-3479-FCC5-C4798254B5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74FC49-6286-117C-BB6A-DC62761E0A02}"/>
              </a:ext>
            </a:extLst>
          </p:cNvPr>
          <p:cNvSpPr>
            <a:spLocks noGrp="1"/>
          </p:cNvSpPr>
          <p:nvPr>
            <p:ph type="dt" sz="half" idx="10"/>
          </p:nvPr>
        </p:nvSpPr>
        <p:spPr/>
        <p:txBody>
          <a:bodyPr/>
          <a:lstStyle/>
          <a:p>
            <a:fld id="{BF25F52F-EAAA-4D63-901C-A50F767B20C6}" type="datetimeFigureOut">
              <a:rPr lang="en-US" smtClean="0"/>
              <a:t>11/21/2022</a:t>
            </a:fld>
            <a:endParaRPr lang="en-US"/>
          </a:p>
        </p:txBody>
      </p:sp>
      <p:sp>
        <p:nvSpPr>
          <p:cNvPr id="5" name="Footer Placeholder 4">
            <a:extLst>
              <a:ext uri="{FF2B5EF4-FFF2-40B4-BE49-F238E27FC236}">
                <a16:creationId xmlns:a16="http://schemas.microsoft.com/office/drawing/2014/main" id="{ECB3D2DC-79E6-5522-B8DA-1D02639938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45FCCB-C292-E90B-78D4-4390081630C7}"/>
              </a:ext>
            </a:extLst>
          </p:cNvPr>
          <p:cNvSpPr>
            <a:spLocks noGrp="1"/>
          </p:cNvSpPr>
          <p:nvPr>
            <p:ph type="sldNum" sz="quarter" idx="12"/>
          </p:nvPr>
        </p:nvSpPr>
        <p:spPr/>
        <p:txBody>
          <a:bodyPr/>
          <a:lstStyle/>
          <a:p>
            <a:fld id="{D35F6496-2118-4EDD-9711-EB07B267700B}" type="slidenum">
              <a:rPr lang="en-US" smtClean="0"/>
              <a:t>‹#›</a:t>
            </a:fld>
            <a:endParaRPr lang="en-US"/>
          </a:p>
        </p:txBody>
      </p:sp>
    </p:spTree>
    <p:extLst>
      <p:ext uri="{BB962C8B-B14F-4D97-AF65-F5344CB8AC3E}">
        <p14:creationId xmlns:p14="http://schemas.microsoft.com/office/powerpoint/2010/main" val="18084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D876F-485C-32F6-052E-63D10479DF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4E0512-6FFA-08B8-7983-AE44D40B1D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652DD3-9850-475E-C376-7E5071D23F90}"/>
              </a:ext>
            </a:extLst>
          </p:cNvPr>
          <p:cNvSpPr>
            <a:spLocks noGrp="1"/>
          </p:cNvSpPr>
          <p:nvPr>
            <p:ph type="dt" sz="half" idx="10"/>
          </p:nvPr>
        </p:nvSpPr>
        <p:spPr/>
        <p:txBody>
          <a:bodyPr/>
          <a:lstStyle/>
          <a:p>
            <a:fld id="{BF25F52F-EAAA-4D63-901C-A50F767B20C6}" type="datetimeFigureOut">
              <a:rPr lang="en-US" smtClean="0"/>
              <a:t>11/21/2022</a:t>
            </a:fld>
            <a:endParaRPr lang="en-US"/>
          </a:p>
        </p:txBody>
      </p:sp>
      <p:sp>
        <p:nvSpPr>
          <p:cNvPr id="5" name="Footer Placeholder 4">
            <a:extLst>
              <a:ext uri="{FF2B5EF4-FFF2-40B4-BE49-F238E27FC236}">
                <a16:creationId xmlns:a16="http://schemas.microsoft.com/office/drawing/2014/main" id="{1C8AFDE4-F34F-D024-EC7B-822F97F34A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2D3BE4-60A6-485B-4676-0EBCA76EE541}"/>
              </a:ext>
            </a:extLst>
          </p:cNvPr>
          <p:cNvSpPr>
            <a:spLocks noGrp="1"/>
          </p:cNvSpPr>
          <p:nvPr>
            <p:ph type="sldNum" sz="quarter" idx="12"/>
          </p:nvPr>
        </p:nvSpPr>
        <p:spPr/>
        <p:txBody>
          <a:bodyPr/>
          <a:lstStyle/>
          <a:p>
            <a:fld id="{D35F6496-2118-4EDD-9711-EB07B267700B}" type="slidenum">
              <a:rPr lang="en-US" smtClean="0"/>
              <a:t>‹#›</a:t>
            </a:fld>
            <a:endParaRPr lang="en-US"/>
          </a:p>
        </p:txBody>
      </p:sp>
    </p:spTree>
    <p:extLst>
      <p:ext uri="{BB962C8B-B14F-4D97-AF65-F5344CB8AC3E}">
        <p14:creationId xmlns:p14="http://schemas.microsoft.com/office/powerpoint/2010/main" val="2964213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DA41D6-2426-E967-FB56-DD6FC2C8D65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B5916A-C9A0-B579-0405-238B5F2745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94A9B3-1889-A474-D681-304B4B9B2DF8}"/>
              </a:ext>
            </a:extLst>
          </p:cNvPr>
          <p:cNvSpPr>
            <a:spLocks noGrp="1"/>
          </p:cNvSpPr>
          <p:nvPr>
            <p:ph type="dt" sz="half" idx="10"/>
          </p:nvPr>
        </p:nvSpPr>
        <p:spPr/>
        <p:txBody>
          <a:bodyPr/>
          <a:lstStyle/>
          <a:p>
            <a:fld id="{BF25F52F-EAAA-4D63-901C-A50F767B20C6}" type="datetimeFigureOut">
              <a:rPr lang="en-US" smtClean="0"/>
              <a:t>11/21/2022</a:t>
            </a:fld>
            <a:endParaRPr lang="en-US"/>
          </a:p>
        </p:txBody>
      </p:sp>
      <p:sp>
        <p:nvSpPr>
          <p:cNvPr id="5" name="Footer Placeholder 4">
            <a:extLst>
              <a:ext uri="{FF2B5EF4-FFF2-40B4-BE49-F238E27FC236}">
                <a16:creationId xmlns:a16="http://schemas.microsoft.com/office/drawing/2014/main" id="{FC5DDEC8-9B0A-6B08-0E85-B546ECE077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0513C3-6AD7-1E9B-3F2A-756179505C7D}"/>
              </a:ext>
            </a:extLst>
          </p:cNvPr>
          <p:cNvSpPr>
            <a:spLocks noGrp="1"/>
          </p:cNvSpPr>
          <p:nvPr>
            <p:ph type="sldNum" sz="quarter" idx="12"/>
          </p:nvPr>
        </p:nvSpPr>
        <p:spPr/>
        <p:txBody>
          <a:bodyPr/>
          <a:lstStyle/>
          <a:p>
            <a:fld id="{D35F6496-2118-4EDD-9711-EB07B267700B}" type="slidenum">
              <a:rPr lang="en-US" smtClean="0"/>
              <a:t>‹#›</a:t>
            </a:fld>
            <a:endParaRPr lang="en-US"/>
          </a:p>
        </p:txBody>
      </p:sp>
    </p:spTree>
    <p:extLst>
      <p:ext uri="{BB962C8B-B14F-4D97-AF65-F5344CB8AC3E}">
        <p14:creationId xmlns:p14="http://schemas.microsoft.com/office/powerpoint/2010/main" val="2806963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D21EE-9910-6F32-CE60-C6C880FBF9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CF5B3B-3533-485F-EFBB-0E54F1560E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344D69-6560-A64D-58C4-7D7441A3B755}"/>
              </a:ext>
            </a:extLst>
          </p:cNvPr>
          <p:cNvSpPr>
            <a:spLocks noGrp="1"/>
          </p:cNvSpPr>
          <p:nvPr>
            <p:ph type="dt" sz="half" idx="10"/>
          </p:nvPr>
        </p:nvSpPr>
        <p:spPr/>
        <p:txBody>
          <a:bodyPr/>
          <a:lstStyle/>
          <a:p>
            <a:fld id="{BF25F52F-EAAA-4D63-901C-A50F767B20C6}" type="datetimeFigureOut">
              <a:rPr lang="en-US" smtClean="0"/>
              <a:t>11/21/2022</a:t>
            </a:fld>
            <a:endParaRPr lang="en-US"/>
          </a:p>
        </p:txBody>
      </p:sp>
      <p:sp>
        <p:nvSpPr>
          <p:cNvPr id="5" name="Footer Placeholder 4">
            <a:extLst>
              <a:ext uri="{FF2B5EF4-FFF2-40B4-BE49-F238E27FC236}">
                <a16:creationId xmlns:a16="http://schemas.microsoft.com/office/drawing/2014/main" id="{11048033-0B13-B7E0-F818-94C84CF62F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FCA09-EA10-D806-7A78-4EB2B3A92808}"/>
              </a:ext>
            </a:extLst>
          </p:cNvPr>
          <p:cNvSpPr>
            <a:spLocks noGrp="1"/>
          </p:cNvSpPr>
          <p:nvPr>
            <p:ph type="sldNum" sz="quarter" idx="12"/>
          </p:nvPr>
        </p:nvSpPr>
        <p:spPr/>
        <p:txBody>
          <a:bodyPr/>
          <a:lstStyle/>
          <a:p>
            <a:fld id="{D35F6496-2118-4EDD-9711-EB07B267700B}" type="slidenum">
              <a:rPr lang="en-US" smtClean="0"/>
              <a:t>‹#›</a:t>
            </a:fld>
            <a:endParaRPr lang="en-US"/>
          </a:p>
        </p:txBody>
      </p:sp>
    </p:spTree>
    <p:extLst>
      <p:ext uri="{BB962C8B-B14F-4D97-AF65-F5344CB8AC3E}">
        <p14:creationId xmlns:p14="http://schemas.microsoft.com/office/powerpoint/2010/main" val="413150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13751-7274-9B22-10BB-7C36920222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B23C169-DEF5-0857-1AD7-EFC3A07BBF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FDAD12-2335-8D76-5376-31436CA26225}"/>
              </a:ext>
            </a:extLst>
          </p:cNvPr>
          <p:cNvSpPr>
            <a:spLocks noGrp="1"/>
          </p:cNvSpPr>
          <p:nvPr>
            <p:ph type="dt" sz="half" idx="10"/>
          </p:nvPr>
        </p:nvSpPr>
        <p:spPr/>
        <p:txBody>
          <a:bodyPr/>
          <a:lstStyle/>
          <a:p>
            <a:fld id="{BF25F52F-EAAA-4D63-901C-A50F767B20C6}" type="datetimeFigureOut">
              <a:rPr lang="en-US" smtClean="0"/>
              <a:t>11/21/2022</a:t>
            </a:fld>
            <a:endParaRPr lang="en-US"/>
          </a:p>
        </p:txBody>
      </p:sp>
      <p:sp>
        <p:nvSpPr>
          <p:cNvPr id="5" name="Footer Placeholder 4">
            <a:extLst>
              <a:ext uri="{FF2B5EF4-FFF2-40B4-BE49-F238E27FC236}">
                <a16:creationId xmlns:a16="http://schemas.microsoft.com/office/drawing/2014/main" id="{C74C6F8A-C075-4ECA-812D-017737031A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AB0051-670C-5A63-25FE-82CE53DA5CA6}"/>
              </a:ext>
            </a:extLst>
          </p:cNvPr>
          <p:cNvSpPr>
            <a:spLocks noGrp="1"/>
          </p:cNvSpPr>
          <p:nvPr>
            <p:ph type="sldNum" sz="quarter" idx="12"/>
          </p:nvPr>
        </p:nvSpPr>
        <p:spPr/>
        <p:txBody>
          <a:bodyPr/>
          <a:lstStyle/>
          <a:p>
            <a:fld id="{D35F6496-2118-4EDD-9711-EB07B267700B}" type="slidenum">
              <a:rPr lang="en-US" smtClean="0"/>
              <a:t>‹#›</a:t>
            </a:fld>
            <a:endParaRPr lang="en-US"/>
          </a:p>
        </p:txBody>
      </p:sp>
    </p:spTree>
    <p:extLst>
      <p:ext uri="{BB962C8B-B14F-4D97-AF65-F5344CB8AC3E}">
        <p14:creationId xmlns:p14="http://schemas.microsoft.com/office/powerpoint/2010/main" val="3538108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8664A-F8B3-D0F9-1E38-009EFD7626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01A314-C192-6802-BE66-4104E41081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95C538-2ACD-22FD-8CF8-B601C0089C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E17F2CA-24B0-A9D5-EA41-A1BE82730D5C}"/>
              </a:ext>
            </a:extLst>
          </p:cNvPr>
          <p:cNvSpPr>
            <a:spLocks noGrp="1"/>
          </p:cNvSpPr>
          <p:nvPr>
            <p:ph type="dt" sz="half" idx="10"/>
          </p:nvPr>
        </p:nvSpPr>
        <p:spPr/>
        <p:txBody>
          <a:bodyPr/>
          <a:lstStyle/>
          <a:p>
            <a:fld id="{BF25F52F-EAAA-4D63-901C-A50F767B20C6}" type="datetimeFigureOut">
              <a:rPr lang="en-US" smtClean="0"/>
              <a:t>11/21/2022</a:t>
            </a:fld>
            <a:endParaRPr lang="en-US"/>
          </a:p>
        </p:txBody>
      </p:sp>
      <p:sp>
        <p:nvSpPr>
          <p:cNvPr id="6" name="Footer Placeholder 5">
            <a:extLst>
              <a:ext uri="{FF2B5EF4-FFF2-40B4-BE49-F238E27FC236}">
                <a16:creationId xmlns:a16="http://schemas.microsoft.com/office/drawing/2014/main" id="{FC21D901-4352-2F21-C973-CF71264753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D01F4D-2A55-6E80-AB99-0DE0EAF9F738}"/>
              </a:ext>
            </a:extLst>
          </p:cNvPr>
          <p:cNvSpPr>
            <a:spLocks noGrp="1"/>
          </p:cNvSpPr>
          <p:nvPr>
            <p:ph type="sldNum" sz="quarter" idx="12"/>
          </p:nvPr>
        </p:nvSpPr>
        <p:spPr/>
        <p:txBody>
          <a:bodyPr/>
          <a:lstStyle/>
          <a:p>
            <a:fld id="{D35F6496-2118-4EDD-9711-EB07B267700B}" type="slidenum">
              <a:rPr lang="en-US" smtClean="0"/>
              <a:t>‹#›</a:t>
            </a:fld>
            <a:endParaRPr lang="en-US"/>
          </a:p>
        </p:txBody>
      </p:sp>
    </p:spTree>
    <p:extLst>
      <p:ext uri="{BB962C8B-B14F-4D97-AF65-F5344CB8AC3E}">
        <p14:creationId xmlns:p14="http://schemas.microsoft.com/office/powerpoint/2010/main" val="1382181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58F74-E4C8-C966-E855-144CA0F372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74CF65-DB3B-CDB5-E172-2268CCEE3E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19697AC-1B04-5017-D7D2-8D09539D9F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3EF070-12F9-CBD9-EA12-F012798A33A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1DA8C6-DCF3-ADA9-8B80-7EFA150673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167D0A3-6A60-480B-61C7-FF77BD265E37}"/>
              </a:ext>
            </a:extLst>
          </p:cNvPr>
          <p:cNvSpPr>
            <a:spLocks noGrp="1"/>
          </p:cNvSpPr>
          <p:nvPr>
            <p:ph type="dt" sz="half" idx="10"/>
          </p:nvPr>
        </p:nvSpPr>
        <p:spPr/>
        <p:txBody>
          <a:bodyPr/>
          <a:lstStyle/>
          <a:p>
            <a:fld id="{BF25F52F-EAAA-4D63-901C-A50F767B20C6}" type="datetimeFigureOut">
              <a:rPr lang="en-US" smtClean="0"/>
              <a:t>11/21/2022</a:t>
            </a:fld>
            <a:endParaRPr lang="en-US"/>
          </a:p>
        </p:txBody>
      </p:sp>
      <p:sp>
        <p:nvSpPr>
          <p:cNvPr id="8" name="Footer Placeholder 7">
            <a:extLst>
              <a:ext uri="{FF2B5EF4-FFF2-40B4-BE49-F238E27FC236}">
                <a16:creationId xmlns:a16="http://schemas.microsoft.com/office/drawing/2014/main" id="{9CF419FA-B3FC-994F-5603-9DBB0952EC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B7DBA2-0588-48AD-29BA-47E38B388C3F}"/>
              </a:ext>
            </a:extLst>
          </p:cNvPr>
          <p:cNvSpPr>
            <a:spLocks noGrp="1"/>
          </p:cNvSpPr>
          <p:nvPr>
            <p:ph type="sldNum" sz="quarter" idx="12"/>
          </p:nvPr>
        </p:nvSpPr>
        <p:spPr/>
        <p:txBody>
          <a:bodyPr/>
          <a:lstStyle/>
          <a:p>
            <a:fld id="{D35F6496-2118-4EDD-9711-EB07B267700B}" type="slidenum">
              <a:rPr lang="en-US" smtClean="0"/>
              <a:t>‹#›</a:t>
            </a:fld>
            <a:endParaRPr lang="en-US"/>
          </a:p>
        </p:txBody>
      </p:sp>
    </p:spTree>
    <p:extLst>
      <p:ext uri="{BB962C8B-B14F-4D97-AF65-F5344CB8AC3E}">
        <p14:creationId xmlns:p14="http://schemas.microsoft.com/office/powerpoint/2010/main" val="4465041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17F50-A0E3-7079-D511-6E2E102A06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6360F53-26B2-2B4E-952A-09F85842309E}"/>
              </a:ext>
            </a:extLst>
          </p:cNvPr>
          <p:cNvSpPr>
            <a:spLocks noGrp="1"/>
          </p:cNvSpPr>
          <p:nvPr>
            <p:ph type="dt" sz="half" idx="10"/>
          </p:nvPr>
        </p:nvSpPr>
        <p:spPr/>
        <p:txBody>
          <a:bodyPr/>
          <a:lstStyle/>
          <a:p>
            <a:fld id="{BF25F52F-EAAA-4D63-901C-A50F767B20C6}" type="datetimeFigureOut">
              <a:rPr lang="en-US" smtClean="0"/>
              <a:t>11/21/2022</a:t>
            </a:fld>
            <a:endParaRPr lang="en-US"/>
          </a:p>
        </p:txBody>
      </p:sp>
      <p:sp>
        <p:nvSpPr>
          <p:cNvPr id="4" name="Footer Placeholder 3">
            <a:extLst>
              <a:ext uri="{FF2B5EF4-FFF2-40B4-BE49-F238E27FC236}">
                <a16:creationId xmlns:a16="http://schemas.microsoft.com/office/drawing/2014/main" id="{EFD77B2D-A30A-CDCA-8FA1-B152FC263F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806984-A5E0-11D7-3273-7B2CEC49B4ED}"/>
              </a:ext>
            </a:extLst>
          </p:cNvPr>
          <p:cNvSpPr>
            <a:spLocks noGrp="1"/>
          </p:cNvSpPr>
          <p:nvPr>
            <p:ph type="sldNum" sz="quarter" idx="12"/>
          </p:nvPr>
        </p:nvSpPr>
        <p:spPr/>
        <p:txBody>
          <a:bodyPr/>
          <a:lstStyle/>
          <a:p>
            <a:fld id="{D35F6496-2118-4EDD-9711-EB07B267700B}" type="slidenum">
              <a:rPr lang="en-US" smtClean="0"/>
              <a:t>‹#›</a:t>
            </a:fld>
            <a:endParaRPr lang="en-US"/>
          </a:p>
        </p:txBody>
      </p:sp>
    </p:spTree>
    <p:extLst>
      <p:ext uri="{BB962C8B-B14F-4D97-AF65-F5344CB8AC3E}">
        <p14:creationId xmlns:p14="http://schemas.microsoft.com/office/powerpoint/2010/main" val="3391790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25C386-4469-D30F-7AFB-AB5B38335805}"/>
              </a:ext>
            </a:extLst>
          </p:cNvPr>
          <p:cNvSpPr>
            <a:spLocks noGrp="1"/>
          </p:cNvSpPr>
          <p:nvPr>
            <p:ph type="dt" sz="half" idx="10"/>
          </p:nvPr>
        </p:nvSpPr>
        <p:spPr/>
        <p:txBody>
          <a:bodyPr/>
          <a:lstStyle/>
          <a:p>
            <a:fld id="{BF25F52F-EAAA-4D63-901C-A50F767B20C6}" type="datetimeFigureOut">
              <a:rPr lang="en-US" smtClean="0"/>
              <a:t>11/21/2022</a:t>
            </a:fld>
            <a:endParaRPr lang="en-US"/>
          </a:p>
        </p:txBody>
      </p:sp>
      <p:sp>
        <p:nvSpPr>
          <p:cNvPr id="3" name="Footer Placeholder 2">
            <a:extLst>
              <a:ext uri="{FF2B5EF4-FFF2-40B4-BE49-F238E27FC236}">
                <a16:creationId xmlns:a16="http://schemas.microsoft.com/office/drawing/2014/main" id="{0F717107-3405-1858-04F3-22769381B79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E049BD9-052A-492C-6E4B-2B11A4CCD6DC}"/>
              </a:ext>
            </a:extLst>
          </p:cNvPr>
          <p:cNvSpPr>
            <a:spLocks noGrp="1"/>
          </p:cNvSpPr>
          <p:nvPr>
            <p:ph type="sldNum" sz="quarter" idx="12"/>
          </p:nvPr>
        </p:nvSpPr>
        <p:spPr/>
        <p:txBody>
          <a:bodyPr/>
          <a:lstStyle/>
          <a:p>
            <a:fld id="{D35F6496-2118-4EDD-9711-EB07B267700B}" type="slidenum">
              <a:rPr lang="en-US" smtClean="0"/>
              <a:t>‹#›</a:t>
            </a:fld>
            <a:endParaRPr lang="en-US"/>
          </a:p>
        </p:txBody>
      </p:sp>
    </p:spTree>
    <p:extLst>
      <p:ext uri="{BB962C8B-B14F-4D97-AF65-F5344CB8AC3E}">
        <p14:creationId xmlns:p14="http://schemas.microsoft.com/office/powerpoint/2010/main" val="3185084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D573A-584F-7B3E-C13C-0B060C245A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6251242-90DB-BA94-A972-EE7BCB5720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AF09F8-D563-A9CD-F271-A0643F980F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16B427-0B20-B557-6CF5-AB9861FB2D82}"/>
              </a:ext>
            </a:extLst>
          </p:cNvPr>
          <p:cNvSpPr>
            <a:spLocks noGrp="1"/>
          </p:cNvSpPr>
          <p:nvPr>
            <p:ph type="dt" sz="half" idx="10"/>
          </p:nvPr>
        </p:nvSpPr>
        <p:spPr/>
        <p:txBody>
          <a:bodyPr/>
          <a:lstStyle/>
          <a:p>
            <a:fld id="{BF25F52F-EAAA-4D63-901C-A50F767B20C6}" type="datetimeFigureOut">
              <a:rPr lang="en-US" smtClean="0"/>
              <a:t>11/21/2022</a:t>
            </a:fld>
            <a:endParaRPr lang="en-US"/>
          </a:p>
        </p:txBody>
      </p:sp>
      <p:sp>
        <p:nvSpPr>
          <p:cNvPr id="6" name="Footer Placeholder 5">
            <a:extLst>
              <a:ext uri="{FF2B5EF4-FFF2-40B4-BE49-F238E27FC236}">
                <a16:creationId xmlns:a16="http://schemas.microsoft.com/office/drawing/2014/main" id="{0C188438-A25C-CA8D-F2C9-4D95B38554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61EFF0-AF16-E42B-F70C-FCA69812EA6A}"/>
              </a:ext>
            </a:extLst>
          </p:cNvPr>
          <p:cNvSpPr>
            <a:spLocks noGrp="1"/>
          </p:cNvSpPr>
          <p:nvPr>
            <p:ph type="sldNum" sz="quarter" idx="12"/>
          </p:nvPr>
        </p:nvSpPr>
        <p:spPr/>
        <p:txBody>
          <a:bodyPr/>
          <a:lstStyle/>
          <a:p>
            <a:fld id="{D35F6496-2118-4EDD-9711-EB07B267700B}" type="slidenum">
              <a:rPr lang="en-US" smtClean="0"/>
              <a:t>‹#›</a:t>
            </a:fld>
            <a:endParaRPr lang="en-US"/>
          </a:p>
        </p:txBody>
      </p:sp>
    </p:spTree>
    <p:extLst>
      <p:ext uri="{BB962C8B-B14F-4D97-AF65-F5344CB8AC3E}">
        <p14:creationId xmlns:p14="http://schemas.microsoft.com/office/powerpoint/2010/main" val="814065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00798-D184-9AE2-5A48-6B7460776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EC50CD3-ED2A-3F03-4885-5B79A2787C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852C1B-79B4-9885-4CBD-B05C0803D5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9F9EAE-7DEC-C198-BB5E-9CAAB56DDC07}"/>
              </a:ext>
            </a:extLst>
          </p:cNvPr>
          <p:cNvSpPr>
            <a:spLocks noGrp="1"/>
          </p:cNvSpPr>
          <p:nvPr>
            <p:ph type="dt" sz="half" idx="10"/>
          </p:nvPr>
        </p:nvSpPr>
        <p:spPr/>
        <p:txBody>
          <a:bodyPr/>
          <a:lstStyle/>
          <a:p>
            <a:fld id="{BF25F52F-EAAA-4D63-901C-A50F767B20C6}" type="datetimeFigureOut">
              <a:rPr lang="en-US" smtClean="0"/>
              <a:t>11/21/2022</a:t>
            </a:fld>
            <a:endParaRPr lang="en-US"/>
          </a:p>
        </p:txBody>
      </p:sp>
      <p:sp>
        <p:nvSpPr>
          <p:cNvPr id="6" name="Footer Placeholder 5">
            <a:extLst>
              <a:ext uri="{FF2B5EF4-FFF2-40B4-BE49-F238E27FC236}">
                <a16:creationId xmlns:a16="http://schemas.microsoft.com/office/drawing/2014/main" id="{4D118997-B994-4BFF-2D03-63CB8206D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D77F62-692F-D965-82FE-4958FBC76998}"/>
              </a:ext>
            </a:extLst>
          </p:cNvPr>
          <p:cNvSpPr>
            <a:spLocks noGrp="1"/>
          </p:cNvSpPr>
          <p:nvPr>
            <p:ph type="sldNum" sz="quarter" idx="12"/>
          </p:nvPr>
        </p:nvSpPr>
        <p:spPr/>
        <p:txBody>
          <a:bodyPr/>
          <a:lstStyle/>
          <a:p>
            <a:fld id="{D35F6496-2118-4EDD-9711-EB07B267700B}" type="slidenum">
              <a:rPr lang="en-US" smtClean="0"/>
              <a:t>‹#›</a:t>
            </a:fld>
            <a:endParaRPr lang="en-US"/>
          </a:p>
        </p:txBody>
      </p:sp>
    </p:spTree>
    <p:extLst>
      <p:ext uri="{BB962C8B-B14F-4D97-AF65-F5344CB8AC3E}">
        <p14:creationId xmlns:p14="http://schemas.microsoft.com/office/powerpoint/2010/main" val="973794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2A3225-EF9D-0AEC-9D44-1A7630BC89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3FB07C-FE72-7086-E24B-51E93FE19F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52EFD-766A-813E-E809-842F4EA699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25F52F-EAAA-4D63-901C-A50F767B20C6}" type="datetimeFigureOut">
              <a:rPr lang="en-US" smtClean="0"/>
              <a:t>11/21/2022</a:t>
            </a:fld>
            <a:endParaRPr lang="en-US"/>
          </a:p>
        </p:txBody>
      </p:sp>
      <p:sp>
        <p:nvSpPr>
          <p:cNvPr id="5" name="Footer Placeholder 4">
            <a:extLst>
              <a:ext uri="{FF2B5EF4-FFF2-40B4-BE49-F238E27FC236}">
                <a16:creationId xmlns:a16="http://schemas.microsoft.com/office/drawing/2014/main" id="{0F3AA6F2-E839-C8DC-8FDD-649DB393EF4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778BAF-508D-AAB0-A7AD-CC98C872BA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F6496-2118-4EDD-9711-EB07B267700B}" type="slidenum">
              <a:rPr lang="en-US" smtClean="0"/>
              <a:t>‹#›</a:t>
            </a:fld>
            <a:endParaRPr lang="en-US"/>
          </a:p>
        </p:txBody>
      </p:sp>
    </p:spTree>
    <p:extLst>
      <p:ext uri="{BB962C8B-B14F-4D97-AF65-F5344CB8AC3E}">
        <p14:creationId xmlns:p14="http://schemas.microsoft.com/office/powerpoint/2010/main" val="2309462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77E7A-2B70-552E-1F9B-4E173A6E5EBD}"/>
              </a:ext>
            </a:extLst>
          </p:cNvPr>
          <p:cNvSpPr>
            <a:spLocks noGrp="1"/>
          </p:cNvSpPr>
          <p:nvPr>
            <p:ph type="ctrTitle"/>
          </p:nvPr>
        </p:nvSpPr>
        <p:spPr>
          <a:xfrm>
            <a:off x="761275" y="992037"/>
            <a:ext cx="7640853" cy="1164566"/>
          </a:xfrm>
        </p:spPr>
        <p:txBody>
          <a:bodyPr/>
          <a:lstStyle/>
          <a:p>
            <a:r>
              <a:rPr lang="en-US" b="1" dirty="0">
                <a:ln w="9525">
                  <a:solidFill>
                    <a:srgbClr val="0070C0"/>
                  </a:solidFill>
                  <a:prstDash val="solid"/>
                </a:ln>
                <a:solidFill>
                  <a:schemeClr val="accent1">
                    <a:lumMod val="75000"/>
                  </a:schemeClr>
                </a:solidFill>
                <a:effectLst>
                  <a:outerShdw blurRad="12700" dist="38100" dir="2700000" algn="tl" rotWithShape="0">
                    <a:schemeClr val="accent5">
                      <a:lumMod val="60000"/>
                      <a:lumOff val="40000"/>
                    </a:schemeClr>
                  </a:outerShdw>
                </a:effectLst>
              </a:rPr>
              <a:t>Rainwater Harvesting </a:t>
            </a:r>
          </a:p>
        </p:txBody>
      </p:sp>
      <p:sp>
        <p:nvSpPr>
          <p:cNvPr id="3" name="Subtitle 2">
            <a:extLst>
              <a:ext uri="{FF2B5EF4-FFF2-40B4-BE49-F238E27FC236}">
                <a16:creationId xmlns:a16="http://schemas.microsoft.com/office/drawing/2014/main" id="{2C13E534-E56C-656A-2821-57FB656EFF0E}"/>
              </a:ext>
            </a:extLst>
          </p:cNvPr>
          <p:cNvSpPr>
            <a:spLocks noGrp="1"/>
          </p:cNvSpPr>
          <p:nvPr>
            <p:ph type="subTitle" idx="1"/>
          </p:nvPr>
        </p:nvSpPr>
        <p:spPr>
          <a:xfrm>
            <a:off x="761275" y="4907756"/>
            <a:ext cx="2772038" cy="1655762"/>
          </a:xfrm>
        </p:spPr>
        <p:txBody>
          <a:bodyPr/>
          <a:lstStyle/>
          <a:p>
            <a:r>
              <a:rPr lang="en-US" dirty="0"/>
              <a:t>Prepared by:</a:t>
            </a:r>
          </a:p>
          <a:p>
            <a:r>
              <a:rPr lang="en-US" dirty="0"/>
              <a:t>Shawnm M. Saleh</a:t>
            </a:r>
          </a:p>
        </p:txBody>
      </p:sp>
      <p:pic>
        <p:nvPicPr>
          <p:cNvPr id="5" name="Picture 4">
            <a:extLst>
              <a:ext uri="{FF2B5EF4-FFF2-40B4-BE49-F238E27FC236}">
                <a16:creationId xmlns:a16="http://schemas.microsoft.com/office/drawing/2014/main" id="{6F6EC3D5-25EE-452B-53BD-0E3536955B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77405" y="2476860"/>
            <a:ext cx="7024813" cy="4225864"/>
          </a:xfrm>
          <a:prstGeom prst="rect">
            <a:avLst/>
          </a:prstGeom>
        </p:spPr>
      </p:pic>
    </p:spTree>
    <p:extLst>
      <p:ext uri="{BB962C8B-B14F-4D97-AF65-F5344CB8AC3E}">
        <p14:creationId xmlns:p14="http://schemas.microsoft.com/office/powerpoint/2010/main" val="1350538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FCDD5-6007-F941-8A9F-7FDA0FE45B4D}"/>
              </a:ext>
            </a:extLst>
          </p:cNvPr>
          <p:cNvSpPr>
            <a:spLocks noGrp="1"/>
          </p:cNvSpPr>
          <p:nvPr>
            <p:ph type="title"/>
          </p:nvPr>
        </p:nvSpPr>
        <p:spPr>
          <a:xfrm>
            <a:off x="580845" y="103517"/>
            <a:ext cx="10515600" cy="1325563"/>
          </a:xfrm>
        </p:spPr>
        <p:txBody>
          <a:bodyPr/>
          <a:lstStyle/>
          <a:p>
            <a:r>
              <a:rPr lang="en-US" dirty="0">
                <a:solidFill>
                  <a:srgbClr val="0070C0"/>
                </a:solidFill>
                <a:latin typeface="Times New Roman" panose="02020603050405020304" pitchFamily="18" charset="0"/>
                <a:cs typeface="Times New Roman" panose="02020603050405020304" pitchFamily="18" charset="0"/>
              </a:rPr>
              <a:t>Introduction </a:t>
            </a:r>
          </a:p>
        </p:txBody>
      </p:sp>
      <p:sp>
        <p:nvSpPr>
          <p:cNvPr id="3" name="Content Placeholder 2">
            <a:extLst>
              <a:ext uri="{FF2B5EF4-FFF2-40B4-BE49-F238E27FC236}">
                <a16:creationId xmlns:a16="http://schemas.microsoft.com/office/drawing/2014/main" id="{5A104100-85F2-27E5-A079-FF7BAC449C31}"/>
              </a:ext>
            </a:extLst>
          </p:cNvPr>
          <p:cNvSpPr>
            <a:spLocks noGrp="1"/>
          </p:cNvSpPr>
          <p:nvPr>
            <p:ph idx="1"/>
          </p:nvPr>
        </p:nvSpPr>
        <p:spPr>
          <a:xfrm>
            <a:off x="457200" y="1302589"/>
            <a:ext cx="11153955" cy="5011947"/>
          </a:xfrm>
        </p:spPr>
        <p:txBody>
          <a:bodyPr>
            <a:normAutofit/>
          </a:bodyPr>
          <a:lstStyle/>
          <a:p>
            <a:pPr algn="just">
              <a:lnSpc>
                <a:spcPct val="120000"/>
              </a:lnSpc>
            </a:pPr>
            <a:r>
              <a:rPr lang="en-US" sz="2400" b="0" i="0" u="none" strike="noStrike" baseline="0" dirty="0">
                <a:solidFill>
                  <a:srgbClr val="000000"/>
                </a:solidFill>
                <a:latin typeface="Times New Roman" panose="02020603050405020304" pitchFamily="18" charset="0"/>
                <a:cs typeface="Times New Roman" panose="02020603050405020304" pitchFamily="18" charset="0"/>
              </a:rPr>
              <a:t>Rainwater harvesting is a simple strategy by which rainfall is gathered and stored for future usage. The process involves collection and storage of rainwater with help of artificially designed systems, that runs off natural or man-made catchment areas e.g. rooftop, rocky surface, hillslopes or artificially repaired impervious/semi-pervious land surface. </a:t>
            </a:r>
            <a:endParaRPr lang="en-US" sz="2400" dirty="0">
              <a:latin typeface="Times New Roman" panose="02020603050405020304" pitchFamily="18" charset="0"/>
              <a:cs typeface="Times New Roman" panose="02020603050405020304" pitchFamily="18" charset="0"/>
            </a:endParaRPr>
          </a:p>
          <a:p>
            <a:pPr algn="just">
              <a:lnSpc>
                <a:spcPct val="120000"/>
              </a:lnSpc>
            </a:pPr>
            <a:r>
              <a:rPr lang="en-US" sz="2400" b="0" i="0" u="none" strike="noStrike" baseline="0" dirty="0">
                <a:latin typeface="Times New Roman" panose="02020603050405020304" pitchFamily="18" charset="0"/>
                <a:cs typeface="Times New Roman" panose="02020603050405020304" pitchFamily="18" charset="0"/>
              </a:rPr>
              <a:t>There are basically three areas where rainwater can be used:</a:t>
            </a:r>
          </a:p>
          <a:p>
            <a:pPr lvl="1" algn="just">
              <a:lnSpc>
                <a:spcPct val="120000"/>
              </a:lnSpc>
            </a:pPr>
            <a:r>
              <a:rPr lang="en-US" b="0" i="0" u="none" strike="noStrike" baseline="0" dirty="0">
                <a:latin typeface="Times New Roman" panose="02020603050405020304" pitchFamily="18" charset="0"/>
                <a:cs typeface="Times New Roman" panose="02020603050405020304" pitchFamily="18" charset="0"/>
              </a:rPr>
              <a:t>Irrigation use</a:t>
            </a:r>
          </a:p>
          <a:p>
            <a:pPr lvl="1" algn="just">
              <a:lnSpc>
                <a:spcPct val="120000"/>
              </a:lnSpc>
            </a:pPr>
            <a:r>
              <a:rPr lang="en-US" b="0" i="0" u="none" strike="noStrike" baseline="0" dirty="0">
                <a:latin typeface="Times New Roman" panose="02020603050405020304" pitchFamily="18" charset="0"/>
                <a:cs typeface="Times New Roman" panose="02020603050405020304" pitchFamily="18" charset="0"/>
              </a:rPr>
              <a:t>Indoor, non-potable use</a:t>
            </a:r>
          </a:p>
          <a:p>
            <a:pPr lvl="1" algn="just">
              <a:lnSpc>
                <a:spcPct val="120000"/>
              </a:lnSpc>
            </a:pPr>
            <a:r>
              <a:rPr lang="en-US" b="0" i="0" u="none" strike="noStrike" baseline="0" dirty="0">
                <a:latin typeface="Times New Roman" panose="02020603050405020304" pitchFamily="18" charset="0"/>
                <a:cs typeface="Times New Roman" panose="02020603050405020304" pitchFamily="18" charset="0"/>
              </a:rPr>
              <a:t>Whole house, potable use</a:t>
            </a:r>
          </a:p>
          <a:p>
            <a:pPr marL="0" indent="0">
              <a:buNone/>
            </a:pPr>
            <a:endParaRPr lang="en-US" dirty="0"/>
          </a:p>
        </p:txBody>
      </p:sp>
    </p:spTree>
    <p:extLst>
      <p:ext uri="{BB962C8B-B14F-4D97-AF65-F5344CB8AC3E}">
        <p14:creationId xmlns:p14="http://schemas.microsoft.com/office/powerpoint/2010/main" val="65453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9F90C-4406-0CBB-5B90-80124F234FC1}"/>
              </a:ext>
            </a:extLst>
          </p:cNvPr>
          <p:cNvSpPr>
            <a:spLocks noGrp="1"/>
          </p:cNvSpPr>
          <p:nvPr>
            <p:ph type="title"/>
          </p:nvPr>
        </p:nvSpPr>
        <p:spPr>
          <a:xfrm>
            <a:off x="838200" y="0"/>
            <a:ext cx="10515600" cy="1325563"/>
          </a:xfrm>
        </p:spPr>
        <p:txBody>
          <a:bodyPr>
            <a:normAutofit/>
          </a:bodyPr>
          <a:lstStyle/>
          <a:p>
            <a:r>
              <a:rPr lang="en-US" dirty="0">
                <a:solidFill>
                  <a:srgbClr val="0070C0"/>
                </a:solidFill>
                <a:latin typeface="Times New Roman" panose="02020603050405020304" pitchFamily="18" charset="0"/>
                <a:cs typeface="Times New Roman" panose="02020603050405020304" pitchFamily="18" charset="0"/>
              </a:rPr>
              <a:t>Advantages of Rainwater Harvesting</a:t>
            </a:r>
          </a:p>
        </p:txBody>
      </p:sp>
      <p:sp>
        <p:nvSpPr>
          <p:cNvPr id="3" name="Content Placeholder 2">
            <a:extLst>
              <a:ext uri="{FF2B5EF4-FFF2-40B4-BE49-F238E27FC236}">
                <a16:creationId xmlns:a16="http://schemas.microsoft.com/office/drawing/2014/main" id="{240755E8-1D03-0801-CB97-91EBA901157E}"/>
              </a:ext>
            </a:extLst>
          </p:cNvPr>
          <p:cNvSpPr>
            <a:spLocks noGrp="1"/>
          </p:cNvSpPr>
          <p:nvPr>
            <p:ph idx="1"/>
          </p:nvPr>
        </p:nvSpPr>
        <p:spPr>
          <a:xfrm>
            <a:off x="595009" y="1189376"/>
            <a:ext cx="11233826" cy="5515583"/>
          </a:xfrm>
        </p:spPr>
        <p:txBody>
          <a:bodyPr>
            <a:noAutofit/>
          </a:bodyPr>
          <a:lstStyle/>
          <a:p>
            <a:pPr algn="just"/>
            <a:r>
              <a:rPr lang="en-US" sz="1800" b="0" i="0" u="none" strike="noStrike" baseline="0" dirty="0">
                <a:latin typeface="Times New Roman" panose="02020603050405020304" pitchFamily="18" charset="0"/>
                <a:cs typeface="Times New Roman" panose="02020603050405020304" pitchFamily="18" charset="0"/>
              </a:rPr>
              <a:t>Rainwater is a free source and relatively clean and with proper treatment can be even used as a potable water source. </a:t>
            </a:r>
          </a:p>
          <a:p>
            <a:pPr algn="just"/>
            <a:r>
              <a:rPr lang="en-US" sz="1800" b="0" i="0" u="none" strike="noStrike" baseline="0" dirty="0">
                <a:latin typeface="Times New Roman" panose="02020603050405020304" pitchFamily="18" charset="0"/>
                <a:cs typeface="Times New Roman" panose="02020603050405020304" pitchFamily="18" charset="0"/>
              </a:rPr>
              <a:t>It uses simple technologies that are inexpensive and easy to maintain.</a:t>
            </a:r>
          </a:p>
          <a:p>
            <a:pPr algn="just"/>
            <a:r>
              <a:rPr lang="en-US" sz="1800" b="0" i="0" u="none" strike="noStrike" baseline="0" dirty="0">
                <a:latin typeface="Times New Roman" panose="02020603050405020304" pitchFamily="18" charset="0"/>
                <a:cs typeface="Times New Roman" panose="02020603050405020304" pitchFamily="18" charset="0"/>
              </a:rPr>
              <a:t>Helps in reducing the water bill. </a:t>
            </a:r>
          </a:p>
          <a:p>
            <a:pPr algn="just"/>
            <a:r>
              <a:rPr lang="en-US" sz="1800" b="0" i="0" u="none" strike="noStrike" baseline="0" dirty="0">
                <a:latin typeface="Times New Roman" panose="02020603050405020304" pitchFamily="18" charset="0"/>
                <a:cs typeface="Times New Roman" panose="02020603050405020304" pitchFamily="18" charset="0"/>
              </a:rPr>
              <a:t>Decreases the demand for water. </a:t>
            </a:r>
          </a:p>
          <a:p>
            <a:pPr algn="just"/>
            <a:r>
              <a:rPr lang="en-US" sz="1800" b="0" i="0" u="none" strike="noStrike" baseline="0" dirty="0">
                <a:latin typeface="Times New Roman" panose="02020603050405020304" pitchFamily="18" charset="0"/>
                <a:cs typeface="Times New Roman" panose="02020603050405020304" pitchFamily="18" charset="0"/>
              </a:rPr>
              <a:t>Promotes both water and energy conservation. </a:t>
            </a:r>
          </a:p>
          <a:p>
            <a:pPr algn="just"/>
            <a:r>
              <a:rPr lang="en-US" sz="1800" b="0" i="0" u="none" strike="noStrike" baseline="0" dirty="0">
                <a:latin typeface="Times New Roman" panose="02020603050405020304" pitchFamily="18" charset="0"/>
                <a:cs typeface="Times New Roman" panose="02020603050405020304" pitchFamily="18" charset="0"/>
              </a:rPr>
              <a:t>Does not require a filtration system for landscape irrigation. </a:t>
            </a:r>
          </a:p>
          <a:p>
            <a:pPr algn="just"/>
            <a:r>
              <a:rPr lang="en-US" sz="1800" b="0" i="0" u="none" strike="noStrike" baseline="0" dirty="0">
                <a:latin typeface="Times New Roman" panose="02020603050405020304" pitchFamily="18" charset="0"/>
                <a:cs typeface="Times New Roman" panose="02020603050405020304" pitchFamily="18" charset="0"/>
              </a:rPr>
              <a:t>It is an excellent source of water for landscape irrigation with no chemicals, dissolved salts and free from all minerals. </a:t>
            </a:r>
          </a:p>
          <a:p>
            <a:pPr algn="just"/>
            <a:r>
              <a:rPr lang="en-US" sz="1800" dirty="0">
                <a:latin typeface="Times New Roman" pitchFamily="18" charset="0"/>
                <a:cs typeface="Times New Roman" pitchFamily="18" charset="0"/>
              </a:rPr>
              <a:t>To reduce the run-off which chokes the drains.</a:t>
            </a:r>
          </a:p>
          <a:p>
            <a:pPr algn="just"/>
            <a:r>
              <a:rPr lang="en-US" sz="1800" dirty="0">
                <a:latin typeface="Times New Roman" pitchFamily="18" charset="0"/>
                <a:cs typeface="Times New Roman" pitchFamily="18" charset="0"/>
              </a:rPr>
              <a:t>To avoid the flooding of roads. </a:t>
            </a:r>
          </a:p>
          <a:p>
            <a:pPr algn="just"/>
            <a:r>
              <a:rPr lang="en-US" sz="1800" dirty="0">
                <a:latin typeface="Times New Roman" pitchFamily="18" charset="0"/>
                <a:cs typeface="Times New Roman" pitchFamily="18" charset="0"/>
              </a:rPr>
              <a:t>To raise the underground water table. </a:t>
            </a:r>
          </a:p>
          <a:p>
            <a:pPr algn="just"/>
            <a:r>
              <a:rPr lang="en-US" sz="1800" dirty="0">
                <a:latin typeface="Times New Roman" pitchFamily="18" charset="0"/>
                <a:cs typeface="Times New Roman" pitchFamily="18" charset="0"/>
              </a:rPr>
              <a:t>To reduce groundwater pollution. </a:t>
            </a:r>
          </a:p>
          <a:p>
            <a:pPr algn="just"/>
            <a:r>
              <a:rPr lang="en-US" sz="1800" dirty="0">
                <a:latin typeface="Times New Roman" pitchFamily="18" charset="0"/>
                <a:cs typeface="Times New Roman" pitchFamily="18" charset="0"/>
              </a:rPr>
              <a:t>To reduce soils erosion. </a:t>
            </a:r>
            <a:endParaRPr lang="en-US" sz="1800" b="0" i="0" u="none" strike="noStrike" baseline="0" dirty="0">
              <a:latin typeface="Times New Roman" panose="02020603050405020304" pitchFamily="18" charset="0"/>
              <a:cs typeface="Times New Roman" panose="02020603050405020304" pitchFamily="18" charset="0"/>
            </a:endParaRPr>
          </a:p>
          <a:p>
            <a:pPr algn="just"/>
            <a:r>
              <a:rPr lang="en-US" sz="1800" dirty="0">
                <a:latin typeface="Times New Roman" panose="02020603050405020304" pitchFamily="18" charset="0"/>
                <a:cs typeface="Times New Roman" panose="02020603050405020304" pitchFamily="18" charset="0"/>
              </a:rPr>
              <a:t>It reduces pollution of surface water with fertilizers, pesticides, metals and other sediments.</a:t>
            </a:r>
            <a:endParaRPr lang="en-US" sz="1800" dirty="0"/>
          </a:p>
        </p:txBody>
      </p:sp>
    </p:spTree>
    <p:extLst>
      <p:ext uri="{BB962C8B-B14F-4D97-AF65-F5344CB8AC3E}">
        <p14:creationId xmlns:p14="http://schemas.microsoft.com/office/powerpoint/2010/main" val="836103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544B6-BFD9-D592-1F78-4CCB23F76938}"/>
              </a:ext>
            </a:extLst>
          </p:cNvPr>
          <p:cNvSpPr>
            <a:spLocks noGrp="1"/>
          </p:cNvSpPr>
          <p:nvPr>
            <p:ph type="title"/>
          </p:nvPr>
        </p:nvSpPr>
        <p:spPr/>
        <p:txBody>
          <a:bodyPr>
            <a:normAutofit/>
          </a:bodyPr>
          <a:lstStyle/>
          <a:p>
            <a:r>
              <a:rPr lang="en-US" dirty="0">
                <a:solidFill>
                  <a:srgbClr val="0070C0"/>
                </a:solidFill>
                <a:latin typeface="Times New Roman" panose="02020603050405020304" pitchFamily="18" charset="0"/>
                <a:cs typeface="Times New Roman" panose="02020603050405020304" pitchFamily="18" charset="0"/>
              </a:rPr>
              <a:t>Disadvantages of Rainwater Harvesting</a:t>
            </a:r>
          </a:p>
        </p:txBody>
      </p:sp>
      <p:sp>
        <p:nvSpPr>
          <p:cNvPr id="3" name="Content Placeholder 2">
            <a:extLst>
              <a:ext uri="{FF2B5EF4-FFF2-40B4-BE49-F238E27FC236}">
                <a16:creationId xmlns:a16="http://schemas.microsoft.com/office/drawing/2014/main" id="{E423F2F9-D92D-FC2B-C4BF-B03F2D142BAD}"/>
              </a:ext>
            </a:extLst>
          </p:cNvPr>
          <p:cNvSpPr>
            <a:spLocks noGrp="1"/>
          </p:cNvSpPr>
          <p:nvPr>
            <p:ph idx="1"/>
          </p:nvPr>
        </p:nvSpPr>
        <p:spPr/>
        <p:txBody>
          <a:bodyPr/>
          <a:lstStyle/>
          <a:p>
            <a:pPr algn="just">
              <a:lnSpc>
                <a:spcPct val="100000"/>
              </a:lnSpc>
            </a:pPr>
            <a:r>
              <a:rPr lang="en-US" sz="2400" b="0" i="0" u="none" strike="noStrike" baseline="0" dirty="0">
                <a:latin typeface="Times New Roman" panose="02020603050405020304" pitchFamily="18" charset="0"/>
                <a:cs typeface="Times New Roman" panose="02020603050405020304" pitchFamily="18" charset="0"/>
              </a:rPr>
              <a:t>Regular maintenance is required. </a:t>
            </a:r>
          </a:p>
          <a:p>
            <a:pPr algn="just">
              <a:lnSpc>
                <a:spcPct val="100000"/>
              </a:lnSpc>
            </a:pPr>
            <a:r>
              <a:rPr lang="en-US" sz="2400" b="0" i="0" u="none" strike="noStrike" baseline="0" dirty="0">
                <a:latin typeface="Times New Roman" panose="02020603050405020304" pitchFamily="18" charset="0"/>
                <a:cs typeface="Times New Roman" panose="02020603050405020304" pitchFamily="18" charset="0"/>
              </a:rPr>
              <a:t>Requires some technical skills for installation. </a:t>
            </a:r>
          </a:p>
          <a:p>
            <a:pPr algn="just">
              <a:lnSpc>
                <a:spcPct val="100000"/>
              </a:lnSpc>
            </a:pPr>
            <a:r>
              <a:rPr lang="en-US" sz="2400" b="0" i="0" u="none" strike="noStrike" baseline="0" dirty="0">
                <a:latin typeface="Times New Roman" panose="02020603050405020304" pitchFamily="18" charset="0"/>
                <a:cs typeface="Times New Roman" panose="02020603050405020304" pitchFamily="18" charset="0"/>
              </a:rPr>
              <a:t>If not installed correctly, it may attract mosquitoes and other waterborne diseases. </a:t>
            </a:r>
          </a:p>
          <a:p>
            <a:pPr algn="just">
              <a:lnSpc>
                <a:spcPct val="100000"/>
              </a:lnSpc>
            </a:pPr>
            <a:r>
              <a:rPr lang="en-US" sz="2400" b="0" i="0" u="none" strike="noStrike" baseline="0" dirty="0">
                <a:latin typeface="Times New Roman" panose="02020603050405020304" pitchFamily="18" charset="0"/>
                <a:cs typeface="Times New Roman" panose="02020603050405020304" pitchFamily="18" charset="0"/>
              </a:rPr>
              <a:t>Storage is limits. </a:t>
            </a:r>
          </a:p>
          <a:p>
            <a:endParaRPr lang="en-US" dirty="0"/>
          </a:p>
        </p:txBody>
      </p:sp>
    </p:spTree>
    <p:extLst>
      <p:ext uri="{BB962C8B-B14F-4D97-AF65-F5344CB8AC3E}">
        <p14:creationId xmlns:p14="http://schemas.microsoft.com/office/powerpoint/2010/main" val="2039268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3E9FD-97F8-8757-7EA4-1D1D1FAFD20E}"/>
              </a:ext>
            </a:extLst>
          </p:cNvPr>
          <p:cNvSpPr>
            <a:spLocks noGrp="1"/>
          </p:cNvSpPr>
          <p:nvPr>
            <p:ph type="title"/>
          </p:nvPr>
        </p:nvSpPr>
        <p:spPr/>
        <p:txBody>
          <a:bodyPr>
            <a:normAutofit/>
          </a:bodyPr>
          <a:lstStyle/>
          <a:p>
            <a:r>
              <a:rPr lang="en-US" dirty="0">
                <a:solidFill>
                  <a:srgbClr val="0070C0"/>
                </a:solidFill>
                <a:latin typeface="Times New Roman" panose="02020603050405020304" pitchFamily="18" charset="0"/>
                <a:cs typeface="Times New Roman" panose="02020603050405020304" pitchFamily="18" charset="0"/>
              </a:rPr>
              <a:t>Methods of Rainwater Harvesting</a:t>
            </a:r>
          </a:p>
        </p:txBody>
      </p:sp>
      <p:sp>
        <p:nvSpPr>
          <p:cNvPr id="3" name="Content Placeholder 2">
            <a:extLst>
              <a:ext uri="{FF2B5EF4-FFF2-40B4-BE49-F238E27FC236}">
                <a16:creationId xmlns:a16="http://schemas.microsoft.com/office/drawing/2014/main" id="{11E17656-DCE4-C025-82C3-B05401272610}"/>
              </a:ext>
            </a:extLst>
          </p:cNvPr>
          <p:cNvSpPr>
            <a:spLocks noGrp="1"/>
          </p:cNvSpPr>
          <p:nvPr>
            <p:ph idx="1"/>
          </p:nvPr>
        </p:nvSpPr>
        <p:spPr>
          <a:xfrm>
            <a:off x="838200" y="1526875"/>
            <a:ext cx="10515600" cy="4650088"/>
          </a:xfrm>
        </p:spPr>
        <p:txBody>
          <a:bodyPr>
            <a:normAutofit/>
          </a:bodyPr>
          <a:lstStyle/>
          <a:p>
            <a:pPr marL="0" indent="0" algn="just">
              <a:lnSpc>
                <a:spcPct val="150000"/>
              </a:lnSpc>
              <a:buNone/>
            </a:pPr>
            <a:r>
              <a:rPr lang="en-US" sz="2000" b="1" i="0" u="none" strike="noStrike" baseline="0" dirty="0">
                <a:solidFill>
                  <a:srgbClr val="C00000"/>
                </a:solidFill>
                <a:latin typeface="Times New Roman" panose="02020603050405020304" pitchFamily="18" charset="0"/>
                <a:cs typeface="Times New Roman" panose="02020603050405020304" pitchFamily="18" charset="0"/>
              </a:rPr>
              <a:t>1. Rooftop rainwater harvesting : </a:t>
            </a:r>
            <a:r>
              <a:rPr lang="en-US" sz="2000" dirty="0">
                <a:latin typeface="Times New Roman" panose="02020603050405020304" pitchFamily="18" charset="0"/>
                <a:cs typeface="Times New Roman" panose="02020603050405020304" pitchFamily="18" charset="0"/>
              </a:rPr>
              <a:t>It is a system of catching rainwater where it falls. In rooftop harvesting, the roof becomes the catchments, and the rainwater is collected from the roof of the house/building. It can either be stored in a tank or diverted to artificial recharge system. This method is less expensive and very effective and if implemented properly helps in augmenting the ground water level of the area.</a:t>
            </a:r>
          </a:p>
          <a:p>
            <a:pPr marL="0" indent="0" algn="just">
              <a:lnSpc>
                <a:spcPct val="150000"/>
              </a:lnSpc>
              <a:buNone/>
            </a:pPr>
            <a:r>
              <a:rPr lang="en-US" sz="2000" b="1" i="0" u="none" strike="noStrike" baseline="0" dirty="0">
                <a:solidFill>
                  <a:srgbClr val="C00000"/>
                </a:solidFill>
                <a:latin typeface="Times New Roman" panose="02020603050405020304" pitchFamily="18" charset="0"/>
                <a:cs typeface="Times New Roman" panose="02020603050405020304" pitchFamily="18" charset="0"/>
              </a:rPr>
              <a:t>2. Surface runoff harvesting: </a:t>
            </a:r>
            <a:r>
              <a:rPr lang="en-US" sz="2000" b="0" i="0" u="none" strike="noStrike" baseline="0" dirty="0">
                <a:latin typeface="Times New Roman" panose="02020603050405020304" pitchFamily="18" charset="0"/>
                <a:cs typeface="Times New Roman" panose="02020603050405020304" pitchFamily="18" charset="0"/>
              </a:rPr>
              <a:t>It is the system that collects rainwater, which flows away as surface runoff. The runoff rainwater is caught and used to recharge aquifers by adopting appropriate techniques. </a:t>
            </a:r>
          </a:p>
        </p:txBody>
      </p:sp>
    </p:spTree>
    <p:extLst>
      <p:ext uri="{BB962C8B-B14F-4D97-AF65-F5344CB8AC3E}">
        <p14:creationId xmlns:p14="http://schemas.microsoft.com/office/powerpoint/2010/main" val="2718619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4BF3B-DD0C-7937-D07B-94BDBD24BE7C}"/>
              </a:ext>
            </a:extLst>
          </p:cNvPr>
          <p:cNvSpPr>
            <a:spLocks noGrp="1"/>
          </p:cNvSpPr>
          <p:nvPr>
            <p:ph type="title"/>
          </p:nvPr>
        </p:nvSpPr>
        <p:spPr>
          <a:xfrm>
            <a:off x="346495" y="103517"/>
            <a:ext cx="10515600" cy="1570008"/>
          </a:xfrm>
        </p:spPr>
        <p:txBody>
          <a:bodyPr>
            <a:normAutofit fontScale="90000"/>
          </a:bodyPr>
          <a:lstStyle/>
          <a:p>
            <a:r>
              <a:rPr lang="en-US" dirty="0">
                <a:solidFill>
                  <a:srgbClr val="0070C0"/>
                </a:solidFill>
                <a:latin typeface="Times New Roman" panose="02020603050405020304" pitchFamily="18" charset="0"/>
                <a:cs typeface="Times New Roman" panose="02020603050405020304" pitchFamily="18" charset="0"/>
              </a:rPr>
              <a:t>Rooftop Rainwater harvesting systems consists of the following components: </a:t>
            </a:r>
            <a:br>
              <a:rPr lang="en-US" dirty="0">
                <a:solidFill>
                  <a:srgbClr val="0070C0"/>
                </a:solidFill>
                <a:latin typeface="Times New Roman" panose="02020603050405020304" pitchFamily="18" charset="0"/>
                <a:cs typeface="Times New Roman" panose="02020603050405020304" pitchFamily="18" charset="0"/>
              </a:rPr>
            </a:br>
            <a:endParaRPr lang="en-US" dirty="0">
              <a:solidFill>
                <a:srgbClr val="0070C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B797BEC-5EC9-7481-6D16-FCD405361265}"/>
              </a:ext>
            </a:extLst>
          </p:cNvPr>
          <p:cNvSpPr>
            <a:spLocks noGrp="1"/>
          </p:cNvSpPr>
          <p:nvPr>
            <p:ph idx="1"/>
          </p:nvPr>
        </p:nvSpPr>
        <p:spPr>
          <a:xfrm>
            <a:off x="698740" y="1630392"/>
            <a:ext cx="10655060" cy="5124091"/>
          </a:xfrm>
        </p:spPr>
        <p:txBody>
          <a:bodyPr>
            <a:normAutofit/>
          </a:bodyPr>
          <a:lstStyle/>
          <a:p>
            <a:pPr marL="0" indent="0" algn="just">
              <a:lnSpc>
                <a:spcPct val="100000"/>
              </a:lnSpc>
              <a:buNone/>
            </a:pPr>
            <a:r>
              <a:rPr lang="en-US" sz="2000" b="1" i="0" dirty="0">
                <a:solidFill>
                  <a:srgbClr val="C00000"/>
                </a:solidFill>
                <a:effectLst/>
                <a:latin typeface="Times New Roman" panose="02020603050405020304" pitchFamily="18" charset="0"/>
                <a:cs typeface="Times New Roman" panose="02020603050405020304" pitchFamily="18" charset="0"/>
              </a:rPr>
              <a:t>1. Catchments: </a:t>
            </a:r>
            <a:r>
              <a:rPr lang="en-US" sz="2000" b="0" i="0" dirty="0">
                <a:solidFill>
                  <a:srgbClr val="333333"/>
                </a:solidFill>
                <a:effectLst/>
                <a:latin typeface="Times New Roman" panose="02020603050405020304" pitchFamily="18" charset="0"/>
                <a:cs typeface="Times New Roman" panose="02020603050405020304" pitchFamily="18" charset="0"/>
              </a:rPr>
              <a:t>The catchment of a water harvesting system is the surface which directly receives the rainfall and provides water to the system. </a:t>
            </a:r>
          </a:p>
          <a:p>
            <a:pPr marL="0" indent="0" algn="just">
              <a:lnSpc>
                <a:spcPct val="100000"/>
              </a:lnSpc>
              <a:buNone/>
            </a:pPr>
            <a:r>
              <a:rPr lang="en-US" sz="2000" b="1" dirty="0">
                <a:solidFill>
                  <a:srgbClr val="C00000"/>
                </a:solidFill>
                <a:latin typeface="Times New Roman" panose="02020603050405020304" pitchFamily="18" charset="0"/>
                <a:cs typeface="Times New Roman" panose="02020603050405020304" pitchFamily="18" charset="0"/>
              </a:rPr>
              <a:t>2. Mesh: </a:t>
            </a:r>
            <a:r>
              <a:rPr lang="en-US" sz="2000" b="0" i="0" dirty="0">
                <a:solidFill>
                  <a:srgbClr val="333333"/>
                </a:solidFill>
                <a:effectLst/>
                <a:latin typeface="Times New Roman" panose="02020603050405020304" pitchFamily="18" charset="0"/>
                <a:cs typeface="Times New Roman" panose="02020603050405020304" pitchFamily="18" charset="0"/>
              </a:rPr>
              <a:t>Coarse mesh at the roof to prevent the passage of debris</a:t>
            </a:r>
            <a:r>
              <a:rPr lang="en-US" sz="2000" dirty="0">
                <a:solidFill>
                  <a:srgbClr val="333333"/>
                </a:solidFill>
                <a:latin typeface="Times New Roman" panose="02020603050405020304" pitchFamily="18" charset="0"/>
                <a:cs typeface="Times New Roman" panose="02020603050405020304" pitchFamily="18" charset="0"/>
              </a:rPr>
              <a:t>.</a:t>
            </a:r>
          </a:p>
          <a:p>
            <a:pPr marL="0" indent="0" algn="just">
              <a:lnSpc>
                <a:spcPct val="100000"/>
              </a:lnSpc>
              <a:buNone/>
            </a:pPr>
            <a:r>
              <a:rPr lang="en-US" sz="2000" b="1" i="0" dirty="0">
                <a:solidFill>
                  <a:srgbClr val="C00000"/>
                </a:solidFill>
                <a:effectLst/>
                <a:latin typeface="Times New Roman" panose="02020603050405020304" pitchFamily="18" charset="0"/>
                <a:cs typeface="Times New Roman" panose="02020603050405020304" pitchFamily="18" charset="0"/>
              </a:rPr>
              <a:t>3. Gutters: </a:t>
            </a:r>
            <a:r>
              <a:rPr lang="en-US" sz="2000" b="0" i="0" dirty="0">
                <a:solidFill>
                  <a:srgbClr val="333333"/>
                </a:solidFill>
                <a:effectLst/>
                <a:latin typeface="Times New Roman" panose="02020603050405020304" pitchFamily="18" charset="0"/>
                <a:cs typeface="Times New Roman" panose="02020603050405020304" pitchFamily="18" charset="0"/>
              </a:rPr>
              <a:t>Channels all around the edge of a sloping roof to collect and transport rainwater to the storage tank. </a:t>
            </a:r>
          </a:p>
          <a:p>
            <a:pPr lvl="1" algn="just">
              <a:lnSpc>
                <a:spcPct val="100000"/>
              </a:lnSpc>
            </a:pPr>
            <a:r>
              <a:rPr lang="en-US" sz="1800" b="0" i="0" dirty="0">
                <a:solidFill>
                  <a:srgbClr val="333333"/>
                </a:solidFill>
                <a:effectLst/>
                <a:latin typeface="Times New Roman" panose="02020603050405020304" pitchFamily="18" charset="0"/>
                <a:cs typeface="Times New Roman" panose="02020603050405020304" pitchFamily="18" charset="0"/>
              </a:rPr>
              <a:t>The size of the gutter should be according to the flow during the highest intensity rain. It is advisable to make them 10 to 15 per cent oversize.</a:t>
            </a:r>
          </a:p>
          <a:p>
            <a:pPr lvl="1" algn="just">
              <a:lnSpc>
                <a:spcPct val="100000"/>
              </a:lnSpc>
            </a:pPr>
            <a:r>
              <a:rPr lang="en-US" sz="1800" b="0" i="0" dirty="0">
                <a:solidFill>
                  <a:srgbClr val="333333"/>
                </a:solidFill>
                <a:effectLst/>
                <a:latin typeface="Times New Roman" panose="02020603050405020304" pitchFamily="18" charset="0"/>
                <a:cs typeface="Times New Roman" panose="02020603050405020304" pitchFamily="18" charset="0"/>
              </a:rPr>
              <a:t>Gutters need to be supported so they do not fall off when loaded with water. </a:t>
            </a:r>
          </a:p>
          <a:p>
            <a:pPr marL="0" indent="0" algn="just">
              <a:lnSpc>
                <a:spcPct val="100000"/>
              </a:lnSpc>
              <a:buNone/>
            </a:pPr>
            <a:r>
              <a:rPr lang="en-US" sz="2000" b="1" dirty="0">
                <a:solidFill>
                  <a:srgbClr val="C00000"/>
                </a:solidFill>
                <a:latin typeface="Times New Roman" panose="02020603050405020304" pitchFamily="18" charset="0"/>
                <a:cs typeface="Times New Roman" panose="02020603050405020304" pitchFamily="18" charset="0"/>
              </a:rPr>
              <a:t>4. </a:t>
            </a:r>
            <a:r>
              <a:rPr lang="en-US" sz="2000" b="1" i="0" dirty="0">
                <a:solidFill>
                  <a:srgbClr val="C00000"/>
                </a:solidFill>
                <a:effectLst/>
                <a:latin typeface="Times New Roman" panose="02020603050405020304" pitchFamily="18" charset="0"/>
                <a:cs typeface="Times New Roman" panose="02020603050405020304" pitchFamily="18" charset="0"/>
              </a:rPr>
              <a:t>Conduits: </a:t>
            </a:r>
            <a:r>
              <a:rPr lang="en-US" sz="2000" b="0" i="0" dirty="0">
                <a:solidFill>
                  <a:srgbClr val="333333"/>
                </a:solidFill>
                <a:effectLst/>
                <a:latin typeface="Times New Roman" panose="02020603050405020304" pitchFamily="18" charset="0"/>
                <a:cs typeface="Times New Roman" panose="02020603050405020304" pitchFamily="18" charset="0"/>
              </a:rPr>
              <a:t>Conduits are pipelines that carry rainwater from the catchment area to the harvesting system. Conduits can be of any material like polyvinyl chloride (PVC) or galvanized iron (GI), materials that are commonly available.</a:t>
            </a:r>
          </a:p>
          <a:p>
            <a:pPr marL="0" indent="0" algn="just">
              <a:lnSpc>
                <a:spcPct val="100000"/>
              </a:lnSpc>
              <a:buNone/>
            </a:pPr>
            <a:r>
              <a:rPr lang="en-US" sz="2000" b="1" i="0" dirty="0">
                <a:solidFill>
                  <a:srgbClr val="C00000"/>
                </a:solidFill>
                <a:effectLst/>
                <a:latin typeface="Times New Roman" panose="02020603050405020304" pitchFamily="18" charset="0"/>
                <a:cs typeface="Times New Roman" panose="02020603050405020304" pitchFamily="18" charset="0"/>
              </a:rPr>
              <a:t>5. First-flushing</a:t>
            </a:r>
            <a:r>
              <a:rPr lang="en-US" sz="2000" b="0" i="0" dirty="0">
                <a:solidFill>
                  <a:srgbClr val="C00000"/>
                </a:solidFill>
                <a:effectLst/>
                <a:latin typeface="Times New Roman" panose="02020603050405020304" pitchFamily="18" charset="0"/>
                <a:cs typeface="Times New Roman" panose="02020603050405020304" pitchFamily="18" charset="0"/>
              </a:rPr>
              <a:t>: </a:t>
            </a:r>
            <a:r>
              <a:rPr lang="en-US" sz="2000" b="0" i="0" dirty="0">
                <a:solidFill>
                  <a:srgbClr val="333333"/>
                </a:solidFill>
                <a:effectLst/>
                <a:latin typeface="Times New Roman" panose="02020603050405020304" pitchFamily="18" charset="0"/>
                <a:cs typeface="Times New Roman" panose="02020603050405020304" pitchFamily="18" charset="0"/>
              </a:rPr>
              <a:t>A first flush device is a valve that ensures that runoff from the first spell of rain is flushed out and does not enter the system. This needs to be done since the first spell of rain carries a relatively larger amount of pollutants from the air and catchment surface.</a:t>
            </a:r>
          </a:p>
        </p:txBody>
      </p:sp>
    </p:spTree>
    <p:extLst>
      <p:ext uri="{BB962C8B-B14F-4D97-AF65-F5344CB8AC3E}">
        <p14:creationId xmlns:p14="http://schemas.microsoft.com/office/powerpoint/2010/main" val="2120397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8375B-2148-19E2-0611-9D1ED4D0DCA7}"/>
              </a:ext>
            </a:extLst>
          </p:cNvPr>
          <p:cNvSpPr>
            <a:spLocks noGrp="1"/>
          </p:cNvSpPr>
          <p:nvPr>
            <p:ph type="title"/>
          </p:nvPr>
        </p:nvSpPr>
        <p:spPr>
          <a:xfrm>
            <a:off x="311988" y="18255"/>
            <a:ext cx="10515600" cy="1223949"/>
          </a:xfrm>
        </p:spPr>
        <p:txBody>
          <a:bodyPr>
            <a:normAutofit fontScale="90000"/>
          </a:bodyPr>
          <a:lstStyle/>
          <a:p>
            <a:r>
              <a:rPr lang="en-US" dirty="0">
                <a:solidFill>
                  <a:srgbClr val="0070C0"/>
                </a:solidFill>
                <a:latin typeface="Times New Roman" panose="02020603050405020304" pitchFamily="18" charset="0"/>
                <a:cs typeface="Times New Roman" panose="02020603050405020304" pitchFamily="18" charset="0"/>
              </a:rPr>
              <a:t>Rooftop Rainwater harvesting systems consists of the following components:</a:t>
            </a:r>
            <a:endParaRPr lang="en-US" dirty="0"/>
          </a:p>
        </p:txBody>
      </p:sp>
      <p:sp>
        <p:nvSpPr>
          <p:cNvPr id="3" name="Content Placeholder 2">
            <a:extLst>
              <a:ext uri="{FF2B5EF4-FFF2-40B4-BE49-F238E27FC236}">
                <a16:creationId xmlns:a16="http://schemas.microsoft.com/office/drawing/2014/main" id="{54739C25-AB41-958D-E03A-A7EB31D50E06}"/>
              </a:ext>
            </a:extLst>
          </p:cNvPr>
          <p:cNvSpPr>
            <a:spLocks noGrp="1"/>
          </p:cNvSpPr>
          <p:nvPr>
            <p:ph idx="1"/>
          </p:nvPr>
        </p:nvSpPr>
        <p:spPr>
          <a:xfrm>
            <a:off x="311989" y="1343818"/>
            <a:ext cx="11583838" cy="5495927"/>
          </a:xfrm>
        </p:spPr>
        <p:txBody>
          <a:bodyPr>
            <a:noAutofit/>
          </a:bodyPr>
          <a:lstStyle/>
          <a:p>
            <a:pPr marL="0" indent="0" algn="just">
              <a:lnSpc>
                <a:spcPct val="100000"/>
              </a:lnSpc>
              <a:buNone/>
            </a:pPr>
            <a:r>
              <a:rPr lang="en-US" sz="1800" b="1" i="0" dirty="0">
                <a:solidFill>
                  <a:srgbClr val="C00000"/>
                </a:solidFill>
                <a:effectLst/>
                <a:latin typeface="Times New Roman" panose="02020603050405020304" pitchFamily="18" charset="0"/>
                <a:cs typeface="Times New Roman" panose="02020603050405020304" pitchFamily="18" charset="0"/>
              </a:rPr>
              <a:t>6. Filter: </a:t>
            </a:r>
            <a:r>
              <a:rPr lang="en-US" sz="1800" b="0" i="0" dirty="0">
                <a:solidFill>
                  <a:srgbClr val="333333"/>
                </a:solidFill>
                <a:effectLst/>
                <a:latin typeface="Times New Roman" panose="02020603050405020304" pitchFamily="18" charset="0"/>
                <a:cs typeface="Times New Roman" panose="02020603050405020304" pitchFamily="18" charset="0"/>
              </a:rPr>
              <a:t>The filter is used to remove suspended pollutants from rainwater collected over roof. A filter unit is a chamber filled with filtering media such as fiber, coarse sand and gravel layer to remove debris and dirt from water before it enters the storage tank or recharge structure</a:t>
            </a:r>
          </a:p>
          <a:p>
            <a:pPr marL="457200" lvl="1" indent="0">
              <a:lnSpc>
                <a:spcPct val="100000"/>
              </a:lnSpc>
              <a:buNone/>
            </a:pPr>
            <a:r>
              <a:rPr lang="en-US" sz="1800" b="1" i="0" dirty="0" err="1">
                <a:effectLst/>
                <a:latin typeface="Times New Roman" panose="02020603050405020304" pitchFamily="18" charset="0"/>
                <a:cs typeface="Times New Roman" panose="02020603050405020304" pitchFamily="18" charset="0"/>
              </a:rPr>
              <a:t>i</a:t>
            </a:r>
            <a:r>
              <a:rPr lang="en-US" sz="1800" b="1" i="0" dirty="0">
                <a:effectLst/>
                <a:latin typeface="Times New Roman" panose="02020603050405020304" pitchFamily="18" charset="0"/>
                <a:cs typeface="Times New Roman" panose="02020603050405020304" pitchFamily="18" charset="0"/>
              </a:rPr>
              <a:t>. Charcoal water filter: </a:t>
            </a:r>
            <a:r>
              <a:rPr lang="en-US" sz="1800" b="0" i="0" dirty="0">
                <a:solidFill>
                  <a:srgbClr val="333333"/>
                </a:solidFill>
                <a:effectLst/>
                <a:latin typeface="Times New Roman" panose="02020603050405020304" pitchFamily="18" charset="0"/>
                <a:cs typeface="Times New Roman" panose="02020603050405020304" pitchFamily="18" charset="0"/>
              </a:rPr>
              <a:t>A simple charcoal filter can be made in a drum or an earthen pot. The filter is made of gravel, sand and charcoal, all of </a:t>
            </a:r>
            <a:r>
              <a:rPr lang="en-US" sz="1800" dirty="0">
                <a:solidFill>
                  <a:srgbClr val="333333"/>
                </a:solidFill>
                <a:latin typeface="Times New Roman" panose="02020603050405020304" pitchFamily="18" charset="0"/>
                <a:cs typeface="Times New Roman" panose="02020603050405020304" pitchFamily="18" charset="0"/>
              </a:rPr>
              <a:t>which are easily available.</a:t>
            </a:r>
            <a:br>
              <a:rPr lang="en-US" sz="1800" b="1" i="0" dirty="0">
                <a:solidFill>
                  <a:srgbClr val="333333"/>
                </a:solidFill>
                <a:effectLst/>
                <a:latin typeface="Times New Roman" panose="02020603050405020304" pitchFamily="18" charset="0"/>
                <a:cs typeface="Times New Roman" panose="02020603050405020304" pitchFamily="18" charset="0"/>
              </a:rPr>
            </a:br>
            <a:r>
              <a:rPr lang="en-US" sz="1800" b="1" i="0" dirty="0">
                <a:effectLst/>
                <a:latin typeface="Times New Roman" panose="02020603050405020304" pitchFamily="18" charset="0"/>
                <a:cs typeface="Times New Roman" panose="02020603050405020304" pitchFamily="18" charset="0"/>
              </a:rPr>
              <a:t>ii. Sand filters</a:t>
            </a:r>
            <a:r>
              <a:rPr lang="en-US" sz="1800" b="1" dirty="0">
                <a:latin typeface="Times New Roman" panose="02020603050405020304" pitchFamily="18" charset="0"/>
                <a:cs typeface="Times New Roman" panose="02020603050405020304" pitchFamily="18" charset="0"/>
              </a:rPr>
              <a:t>: </a:t>
            </a:r>
            <a:r>
              <a:rPr lang="en-US" sz="1800" b="0" i="0" dirty="0">
                <a:solidFill>
                  <a:srgbClr val="333333"/>
                </a:solidFill>
                <a:effectLst/>
                <a:latin typeface="Times New Roman" panose="02020603050405020304" pitchFamily="18" charset="0"/>
                <a:cs typeface="Times New Roman" panose="02020603050405020304" pitchFamily="18" charset="0"/>
              </a:rPr>
              <a:t>Sand filters have commonly available sand as filter media. Sand filters are easy and inexpensive to construct. These filters can be employed for treatment of water to effectively remove turbidity (suspended particles like silt and clay), color and microorganisms.</a:t>
            </a:r>
            <a:endParaRPr lang="en-US" sz="1800" b="1" i="0" dirty="0">
              <a:solidFill>
                <a:srgbClr val="333333"/>
              </a:solidFill>
              <a:effectLst/>
              <a:latin typeface="Times New Roman" panose="02020603050405020304" pitchFamily="18" charset="0"/>
              <a:cs typeface="Times New Roman" panose="02020603050405020304" pitchFamily="18" charset="0"/>
            </a:endParaRPr>
          </a:p>
          <a:p>
            <a:pPr marL="0" indent="0">
              <a:lnSpc>
                <a:spcPct val="100000"/>
              </a:lnSpc>
              <a:buNone/>
            </a:pPr>
            <a:r>
              <a:rPr lang="en-US" sz="1800" b="1" i="0" dirty="0">
                <a:solidFill>
                  <a:srgbClr val="C00000"/>
                </a:solidFill>
                <a:effectLst/>
                <a:latin typeface="Times New Roman" panose="02020603050405020304" pitchFamily="18" charset="0"/>
                <a:cs typeface="Times New Roman" panose="02020603050405020304" pitchFamily="18" charset="0"/>
              </a:rPr>
              <a:t>7. Storage facility: </a:t>
            </a:r>
            <a:r>
              <a:rPr lang="en-US" sz="1800" b="0" i="0" dirty="0">
                <a:solidFill>
                  <a:srgbClr val="333333"/>
                </a:solidFill>
                <a:effectLst/>
                <a:latin typeface="Times New Roman" panose="02020603050405020304" pitchFamily="18" charset="0"/>
                <a:cs typeface="Times New Roman" panose="02020603050405020304" pitchFamily="18" charset="0"/>
              </a:rPr>
              <a:t>There are various options available for the construction of these tanks with respect to the shape, size and the material of construction.</a:t>
            </a:r>
            <a:br>
              <a:rPr lang="en-US" sz="1800" dirty="0">
                <a:latin typeface="Times New Roman" panose="02020603050405020304" pitchFamily="18" charset="0"/>
                <a:cs typeface="Times New Roman" panose="02020603050405020304" pitchFamily="18" charset="0"/>
              </a:rPr>
            </a:br>
            <a:r>
              <a:rPr lang="en-US" sz="1800" b="1" i="0" dirty="0">
                <a:solidFill>
                  <a:srgbClr val="333333"/>
                </a:solidFill>
                <a:effectLst/>
                <a:latin typeface="Times New Roman" panose="02020603050405020304" pitchFamily="18" charset="0"/>
                <a:cs typeface="Times New Roman" panose="02020603050405020304" pitchFamily="18" charset="0"/>
              </a:rPr>
              <a:t>Shape:</a:t>
            </a:r>
            <a:r>
              <a:rPr lang="en-US" sz="1800" b="0" i="0" dirty="0">
                <a:solidFill>
                  <a:srgbClr val="333333"/>
                </a:solidFill>
                <a:effectLst/>
                <a:latin typeface="Times New Roman" panose="02020603050405020304" pitchFamily="18" charset="0"/>
                <a:cs typeface="Times New Roman" panose="02020603050405020304" pitchFamily="18" charset="0"/>
              </a:rPr>
              <a:t> Cylindrical, rectangular and square.</a:t>
            </a:r>
            <a:br>
              <a:rPr lang="en-US" sz="1800" dirty="0">
                <a:latin typeface="Times New Roman" panose="02020603050405020304" pitchFamily="18" charset="0"/>
                <a:cs typeface="Times New Roman" panose="02020603050405020304" pitchFamily="18" charset="0"/>
              </a:rPr>
            </a:br>
            <a:r>
              <a:rPr lang="en-US" sz="1800" b="1" i="0" dirty="0">
                <a:solidFill>
                  <a:srgbClr val="333333"/>
                </a:solidFill>
                <a:effectLst/>
                <a:latin typeface="Times New Roman" panose="02020603050405020304" pitchFamily="18" charset="0"/>
                <a:cs typeface="Times New Roman" panose="02020603050405020304" pitchFamily="18" charset="0"/>
              </a:rPr>
              <a:t>Material of construction</a:t>
            </a:r>
            <a:r>
              <a:rPr lang="en-US" sz="1800" b="0" i="0" dirty="0">
                <a:solidFill>
                  <a:srgbClr val="333333"/>
                </a:solidFill>
                <a:effectLst/>
                <a:latin typeface="Times New Roman" panose="02020603050405020304" pitchFamily="18" charset="0"/>
                <a:cs typeface="Times New Roman" panose="02020603050405020304" pitchFamily="18" charset="0"/>
              </a:rPr>
              <a:t>: Reinforced cement concrete, (RCC), ferrocement, masonry, plastic (polyethylene) or metal (</a:t>
            </a:r>
            <a:r>
              <a:rPr lang="en-US" sz="1800" b="0" i="0" dirty="0" err="1">
                <a:solidFill>
                  <a:srgbClr val="333333"/>
                </a:solidFill>
                <a:effectLst/>
                <a:latin typeface="Times New Roman" panose="02020603050405020304" pitchFamily="18" charset="0"/>
                <a:cs typeface="Times New Roman" panose="02020603050405020304" pitchFamily="18" charset="0"/>
              </a:rPr>
              <a:t>galvanised</a:t>
            </a:r>
            <a:r>
              <a:rPr lang="en-US" sz="1800" b="0" i="0" dirty="0">
                <a:solidFill>
                  <a:srgbClr val="333333"/>
                </a:solidFill>
                <a:effectLst/>
                <a:latin typeface="Times New Roman" panose="02020603050405020304" pitchFamily="18" charset="0"/>
                <a:cs typeface="Times New Roman" panose="02020603050405020304" pitchFamily="18" charset="0"/>
              </a:rPr>
              <a:t> iron) sheets are commonly used.</a:t>
            </a:r>
            <a:br>
              <a:rPr lang="en-US" sz="1800" dirty="0">
                <a:latin typeface="Times New Roman" panose="02020603050405020304" pitchFamily="18" charset="0"/>
                <a:cs typeface="Times New Roman" panose="02020603050405020304" pitchFamily="18" charset="0"/>
              </a:rPr>
            </a:br>
            <a:r>
              <a:rPr lang="en-US" sz="1800" b="1" i="0" dirty="0">
                <a:solidFill>
                  <a:srgbClr val="333333"/>
                </a:solidFill>
                <a:effectLst/>
                <a:latin typeface="Times New Roman" panose="02020603050405020304" pitchFamily="18" charset="0"/>
                <a:cs typeface="Times New Roman" panose="02020603050405020304" pitchFamily="18" charset="0"/>
              </a:rPr>
              <a:t>Position of tank</a:t>
            </a:r>
            <a:r>
              <a:rPr lang="en-US" sz="1800" b="0" i="0" dirty="0">
                <a:solidFill>
                  <a:srgbClr val="333333"/>
                </a:solidFill>
                <a:effectLst/>
                <a:latin typeface="Times New Roman" panose="02020603050405020304" pitchFamily="18" charset="0"/>
                <a:cs typeface="Times New Roman" panose="02020603050405020304" pitchFamily="18" charset="0"/>
              </a:rPr>
              <a:t>: Depending on space availability these tanks could be constructed above ground, partly underground or fully underground. Some maintenance measures like cleaning and disinfection are required to ensure the quality of water stored in the container.</a:t>
            </a:r>
            <a:br>
              <a:rPr lang="en-US" sz="2000" dirty="0">
                <a:latin typeface="Times New Roman" panose="02020603050405020304" pitchFamily="18" charset="0"/>
                <a:cs typeface="Times New Roman" panose="02020603050405020304" pitchFamily="18" charset="0"/>
              </a:rPr>
            </a:br>
            <a:r>
              <a:rPr lang="en-US" sz="2000" b="1" i="0" dirty="0">
                <a:solidFill>
                  <a:srgbClr val="C00000"/>
                </a:solidFill>
                <a:effectLst/>
                <a:latin typeface="Times New Roman" panose="02020603050405020304" pitchFamily="18" charset="0"/>
                <a:cs typeface="Times New Roman" panose="02020603050405020304" pitchFamily="18" charset="0"/>
              </a:rPr>
              <a:t>8. Recharge structures</a:t>
            </a:r>
            <a:r>
              <a:rPr lang="en-US" sz="2000" b="1" dirty="0">
                <a:solidFill>
                  <a:srgbClr val="333333"/>
                </a:solidFill>
                <a:latin typeface="Times New Roman" panose="02020603050405020304" pitchFamily="18" charset="0"/>
                <a:cs typeface="Times New Roman" panose="02020603050405020304" pitchFamily="18" charset="0"/>
              </a:rPr>
              <a:t>: </a:t>
            </a:r>
            <a:r>
              <a:rPr lang="en-US" sz="2000" b="0" i="0" dirty="0">
                <a:solidFill>
                  <a:srgbClr val="333333"/>
                </a:solidFill>
                <a:effectLst/>
                <a:latin typeface="Times New Roman" panose="02020603050405020304" pitchFamily="18" charset="0"/>
                <a:cs typeface="Times New Roman" panose="02020603050405020304" pitchFamily="18" charset="0"/>
              </a:rPr>
              <a:t>Rainwater may be charged into the groundwater aquifers through any suitable structures like dug wells, borewells, recharge trenches and recharge pits.</a:t>
            </a: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6069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ethods And Techniques Of Rooftop Rainwater Harvesting">
            <a:extLst>
              <a:ext uri="{FF2B5EF4-FFF2-40B4-BE49-F238E27FC236}">
                <a16:creationId xmlns:a16="http://schemas.microsoft.com/office/drawing/2014/main" id="{A1516888-80AA-2F6D-19AF-A7E850D2F1D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7163" b="15035"/>
          <a:stretch/>
        </p:blipFill>
        <p:spPr bwMode="auto">
          <a:xfrm>
            <a:off x="1157591" y="0"/>
            <a:ext cx="10103429" cy="68502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2698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F97A61-2479-5566-78DA-609A587F45F2}"/>
              </a:ext>
            </a:extLst>
          </p:cNvPr>
          <p:cNvSpPr txBox="1"/>
          <p:nvPr/>
        </p:nvSpPr>
        <p:spPr>
          <a:xfrm>
            <a:off x="1944500" y="2586109"/>
            <a:ext cx="8303000" cy="1323439"/>
          </a:xfrm>
          <a:prstGeom prst="rect">
            <a:avLst/>
          </a:prstGeom>
          <a:noFill/>
        </p:spPr>
        <p:txBody>
          <a:bodyPr wrap="square" rtlCol="0">
            <a:spAutoFit/>
          </a:bodyPr>
          <a:lstStyle/>
          <a:p>
            <a:pPr algn="ctr"/>
            <a:r>
              <a:rPr lang="en-US" sz="8000" dirty="0">
                <a:ln w="0">
                  <a:solidFill>
                    <a:srgbClr val="002060"/>
                  </a:solidFill>
                </a:ln>
                <a:solidFill>
                  <a:srgbClr val="0070C0"/>
                </a:solidFill>
                <a:effectLst>
                  <a:outerShdw blurRad="38100" dist="25400" dir="5400000" algn="ctr" rotWithShape="0">
                    <a:srgbClr val="6E747A">
                      <a:alpha val="43000"/>
                    </a:srgbClr>
                  </a:outerShdw>
                </a:effectLst>
              </a:rPr>
              <a:t>Thank you</a:t>
            </a:r>
          </a:p>
        </p:txBody>
      </p:sp>
    </p:spTree>
    <p:extLst>
      <p:ext uri="{BB962C8B-B14F-4D97-AF65-F5344CB8AC3E}">
        <p14:creationId xmlns:p14="http://schemas.microsoft.com/office/powerpoint/2010/main" val="2240750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573</TotalTime>
  <Words>916</Words>
  <Application>Microsoft Office PowerPoint</Application>
  <PresentationFormat>Widescreen</PresentationFormat>
  <Paragraphs>47</Paragraphs>
  <Slides>9</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Rainwater Harvesting </vt:lpstr>
      <vt:lpstr>Introduction </vt:lpstr>
      <vt:lpstr>Advantages of Rainwater Harvesting</vt:lpstr>
      <vt:lpstr>Disadvantages of Rainwater Harvesting</vt:lpstr>
      <vt:lpstr>Methods of Rainwater Harvesting</vt:lpstr>
      <vt:lpstr>Rooftop Rainwater harvesting systems consists of the following components:  </vt:lpstr>
      <vt:lpstr>Rooftop Rainwater harvesting systems consists of the following components: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Rainwater Harvesting </dc:title>
  <dc:creator>Water Resources</dc:creator>
  <cp:lastModifiedBy>Water Resources</cp:lastModifiedBy>
  <cp:revision>18</cp:revision>
  <dcterms:created xsi:type="dcterms:W3CDTF">2022-10-11T07:15:09Z</dcterms:created>
  <dcterms:modified xsi:type="dcterms:W3CDTF">2022-11-21T08:42:05Z</dcterms:modified>
</cp:coreProperties>
</file>