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8" r:id="rId3"/>
    <p:sldId id="266" r:id="rId4"/>
    <p:sldId id="259" r:id="rId5"/>
    <p:sldId id="260" r:id="rId6"/>
    <p:sldId id="267" r:id="rId7"/>
    <p:sldId id="277" r:id="rId8"/>
    <p:sldId id="264" r:id="rId9"/>
    <p:sldId id="265" r:id="rId10"/>
    <p:sldId id="280" r:id="rId11"/>
    <p:sldId id="268" r:id="rId12"/>
    <p:sldId id="269" r:id="rId13"/>
    <p:sldId id="275" r:id="rId14"/>
    <p:sldId id="276" r:id="rId15"/>
    <p:sldId id="270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00FF"/>
    <a:srgbClr val="5308B8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30" autoAdjust="0"/>
    <p:restoredTop sz="94660"/>
  </p:normalViewPr>
  <p:slideViewPr>
    <p:cSldViewPr snapToGrid="0">
      <p:cViewPr varScale="1">
        <p:scale>
          <a:sx n="83" d="100"/>
          <a:sy n="83" d="100"/>
        </p:scale>
        <p:origin x="859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15863-ADD1-4377-BE4E-F84A9FDF942A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FB99D-9884-4DC5-A1AD-CB351C781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22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30F36B-C3A1-4309-8C0E-E0F12EE55486}" type="datetime1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DC284-1FE1-4C9E-9717-BAF98C4A9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6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768E8F-8DA4-46EC-8C09-138FBF31BDBE}" type="datetime1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DC284-1FE1-4C9E-9717-BAF98C4A9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9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78AD0F-44AC-429E-8EA0-6172B4931290}" type="datetime1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DC284-1FE1-4C9E-9717-BAF98C4A9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7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522FD0-E9E5-42D8-9046-D5865CC21366}" type="datetime1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DC284-1FE1-4C9E-9717-BAF98C4A9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3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6A2D3-16A3-423E-A364-CBF9AD0431B9}" type="datetime1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DC284-1FE1-4C9E-9717-BAF98C4A9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0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7D5DF6-60CA-4875-A35C-BB6E68867F74}" type="datetime1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DC284-1FE1-4C9E-9717-BAF98C4A9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47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08CFCD-242A-47FA-9E3A-60846766D162}" type="datetime1">
              <a:rPr lang="en-US" smtClean="0"/>
              <a:t>11/25/2023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DC284-1FE1-4C9E-9717-BAF98C4A9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4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3F59DD-6ABF-432B-9DE3-F4FD359AF147}" type="datetime1">
              <a:rPr lang="en-US" smtClean="0"/>
              <a:t>11/25/2023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DC284-1FE1-4C9E-9717-BAF98C4A9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14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1ABE87-597B-47E5-A104-435E914F51D4}" type="datetime1">
              <a:rPr lang="en-US" smtClean="0"/>
              <a:t>11/25/2023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DC284-1FE1-4C9E-9717-BAF98C4A9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16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1530A-E093-4114-B765-36FA49D779DD}" type="datetime1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DC284-1FE1-4C9E-9717-BAF98C4A9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4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15D0EC-C3F7-4DA5-B962-9F483BDB7F2D}" type="datetime1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DC284-1FE1-4C9E-9717-BAF98C4A9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3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5CF7649-168E-4EB5-9C65-6D763174A0D5}" type="datetime1">
              <a:rPr lang="en-US" smtClean="0"/>
              <a:t>11/25/2023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DDC284-1FE1-4C9E-9717-BAF98C4A9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184666"/>
            <a:ext cx="12192001" cy="265625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Cambria" panose="02040503050406030204" pitchFamily="18" charset="0"/>
              </a:rPr>
              <a:t>Essential Treatment Processes for Industrial Wastewaters and Reusing for Irrigation</a:t>
            </a:r>
            <a:br>
              <a:rPr lang="en-US" dirty="0">
                <a:solidFill>
                  <a:srgbClr val="003300"/>
                </a:solidFill>
              </a:rPr>
            </a:b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547" y="4368800"/>
            <a:ext cx="11983453" cy="2489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66CC"/>
                </a:solidFill>
                <a:effectLst/>
                <a:latin typeface="Cambria" panose="02040503050406030204" pitchFamily="18" charset="0"/>
                <a:cs typeface="Times New Roman" panose="02020603050405020304" pitchFamily="18" charset="0"/>
              </a:rPr>
              <a:t>Shawnm </a:t>
            </a:r>
            <a:r>
              <a:rPr lang="en-US" b="1" dirty="0" err="1">
                <a:solidFill>
                  <a:srgbClr val="FF66CC"/>
                </a:solidFill>
                <a:effectLst/>
                <a:latin typeface="Cambria" panose="02040503050406030204" pitchFamily="18" charset="0"/>
                <a:cs typeface="Times New Roman" panose="02020603050405020304" pitchFamily="18" charset="0"/>
              </a:rPr>
              <a:t>Mudhafar</a:t>
            </a:r>
            <a:r>
              <a:rPr lang="en-US" b="1" dirty="0">
                <a:solidFill>
                  <a:srgbClr val="FF66CC"/>
                </a:solidFill>
                <a:effectLst/>
                <a:latin typeface="Cambria" panose="02040503050406030204" pitchFamily="18" charset="0"/>
                <a:cs typeface="Times New Roman" panose="02020603050405020304" pitchFamily="18" charset="0"/>
              </a:rPr>
              <a:t> Saleh</a:t>
            </a:r>
            <a:br>
              <a:rPr lang="en-US" sz="2800" b="1" baseline="30000" dirty="0">
                <a:solidFill>
                  <a:schemeClr val="tx1"/>
                </a:solidFill>
                <a:effectLst/>
                <a:latin typeface="Cambria" panose="02040503050406030204" pitchFamily="18" charset="0"/>
                <a:cs typeface="Times New Roman" panose="02020603050405020304" pitchFamily="18" charset="0"/>
              </a:rPr>
            </a:br>
            <a:endParaRPr lang="en-US" sz="2800" b="1" baseline="30000" dirty="0">
              <a:solidFill>
                <a:schemeClr val="tx1"/>
              </a:solidFill>
              <a:effectLst/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b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227054" y="2471590"/>
            <a:ext cx="9097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</a:rPr>
              <a:t>Second International Conference of Engineering and Innovative Technology SU-ICEIT-2019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C284-1FE1-4C9E-9717-BAF98C4A932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76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893"/>
            <a:ext cx="11353800" cy="60997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Tertiary or advanced treatment remove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&gt;99% of contaminants</a:t>
            </a:r>
          </a:p>
          <a:p>
            <a:pPr lvl="2">
              <a:buFont typeface="Cambria" panose="02040503050406030204" pitchFamily="18" charset="0"/>
              <a:buChar char="₋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Organic matter</a:t>
            </a:r>
          </a:p>
          <a:p>
            <a:pPr lvl="2">
              <a:buFont typeface="Cambria" panose="02040503050406030204" pitchFamily="18" charset="0"/>
              <a:buChar char="₋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</a:p>
          <a:p>
            <a:pPr lvl="2">
              <a:buFont typeface="Cambria" panose="02040503050406030204" pitchFamily="18" charset="0"/>
              <a:buChar char="₋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Nutrient (phosphorus and nitrogen)</a:t>
            </a:r>
          </a:p>
          <a:p>
            <a:pPr lvl="2">
              <a:buFont typeface="Cambria" panose="02040503050406030204" pitchFamily="18" charset="0"/>
              <a:buChar char="₋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Pathogens</a:t>
            </a:r>
          </a:p>
          <a:p>
            <a:pPr lvl="2">
              <a:buFont typeface="Cambria" panose="02040503050406030204" pitchFamily="18" charset="0"/>
              <a:buChar char="₋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Heavy metals</a:t>
            </a:r>
          </a:p>
          <a:p>
            <a:pPr lvl="2">
              <a:buFont typeface="Cambria" panose="02040503050406030204" pitchFamily="18" charset="0"/>
              <a:buChar char="₋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Toxic materials</a:t>
            </a:r>
          </a:p>
          <a:p>
            <a:pPr marL="514350" indent="-514350">
              <a:buFont typeface="+mj-lt"/>
              <a:buAutoNum type="arabicParenR" startAt="3"/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Disinfection remove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Pathogens (microbes, viruses, and protozoa)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done chemically by (chlorine, ozone, ultraviolet radiation, chlorine dioxide, and bromine)</a:t>
            </a:r>
          </a:p>
          <a:p>
            <a:pPr marL="0" indent="0">
              <a:buNone/>
            </a:pPr>
            <a:endParaRPr lang="en-US" sz="1800" dirty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C284-1FE1-4C9E-9717-BAF98C4A93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9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305441"/>
              </p:ext>
            </p:extLst>
          </p:nvPr>
        </p:nvGraphicFramePr>
        <p:xfrm>
          <a:off x="0" y="1167023"/>
          <a:ext cx="12192000" cy="4687504"/>
        </p:xfrm>
        <a:graphic>
          <a:graphicData uri="http://schemas.openxmlformats.org/drawingml/2006/table">
            <a:tbl>
              <a:tblPr firstRow="1" lastRow="1">
                <a:tableStyleId>{5202B0CA-FC54-4496-8BCA-5EF66A818D29}</a:tableStyleId>
              </a:tblPr>
              <a:tblGrid>
                <a:gridCol w="2622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8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7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Treatment Level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Primary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Sedimentation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Particle size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&lt;30mg/L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098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Secondary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0800" cmpd="dbl"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Filtration, Biological Chemical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0800" cmpd="dbl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&lt;30mg/L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7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TSS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&lt;30mg/L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Fecal Coliform bacteria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100cfu/100 ml. (primary contact)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5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Fecal Coliform bacteria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200cfu/100 ml. (secondary contact)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E-coli bacteria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126cfu/100mL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030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Tertiary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0800" cmpd="dbl">
                      <a:noFill/>
                    </a:lnT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Biological, Chemical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50800" cmpd="dbl">
                      <a:noFill/>
                    </a:lnR>
                    <a:lnT w="50800" cmpd="dbl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Ammonia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0800" cmpd="dbl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Based on receiving water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Nitrate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0800" cmpd="dbl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Based on receiving water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Phosphorus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0800" cmpd="dbl">
                      <a:noFill/>
                    </a:lnL>
                    <a:lnB w="50800" cmpd="dbl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Based on receiving water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0800" cmpd="dbl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6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Pharmaceuticals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Based on receiving water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8126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Wastewater treatment levels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C284-1FE1-4C9E-9717-BAF98C4A93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2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344400" cy="1075764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Reusing WW for Irrigation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68215"/>
            <a:ext cx="12013324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 wastewater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treated to a level that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qualify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irrigation purpose.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058059"/>
            <a:ext cx="8198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Re-using Wastewater for Irrigation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C284-1FE1-4C9E-9717-BAF98C4A932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5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7811367"/>
              </p:ext>
            </p:extLst>
          </p:nvPr>
        </p:nvGraphicFramePr>
        <p:xfrm>
          <a:off x="0" y="920263"/>
          <a:ext cx="12191997" cy="5307113"/>
        </p:xfrm>
        <a:graphic>
          <a:graphicData uri="http://schemas.openxmlformats.org/drawingml/2006/table">
            <a:tbl>
              <a:tblPr firstRow="1" lastRow="1">
                <a:tableStyleId>{5202B0CA-FC54-4496-8BCA-5EF66A818D29}</a:tableStyleId>
              </a:tblPr>
              <a:tblGrid>
                <a:gridCol w="4966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7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1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8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7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531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Potential Irrigation Problem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Degree on restriction on use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US" sz="400">
                        <a:effectLst/>
                        <a:latin typeface="Cambria" panose="02040503050406030204" pitchFamily="18" charset="0"/>
                        <a:ea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3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Moderate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Sever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396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Salinity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US" sz="400" dirty="0">
                        <a:effectLst/>
                        <a:latin typeface="Cambria" panose="02040503050406030204" pitchFamily="18" charset="0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ECw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/m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≤0.7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0.7-3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US" sz="400">
                        <a:effectLst/>
                        <a:latin typeface="Cambria" panose="02040503050406030204" pitchFamily="18" charset="0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TDS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450-2000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US" sz="400">
                        <a:effectLst/>
                        <a:latin typeface="Cambria" panose="02040503050406030204" pitchFamily="18" charset="0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21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Permeability (effects of infiltration rate of water into the soil.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Evaluate using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ECw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SAR together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US" sz="400">
                        <a:effectLst/>
                        <a:latin typeface="Cambria" panose="02040503050406030204" pitchFamily="18" charset="0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228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SAR=0-3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ECw≥0.7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ECw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0.7-0.2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ECw≤0.2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US" sz="400">
                        <a:effectLst/>
                        <a:latin typeface="Cambria" panose="02040503050406030204" pitchFamily="18" charset="0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SAR=3-6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ECw≥1.2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ECw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1.2-0.3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ECw≥0.3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US" sz="400" dirty="0">
                        <a:effectLst/>
                        <a:latin typeface="Cambria" panose="02040503050406030204" pitchFamily="18" charset="0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SAR=6-12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ECw≥1.9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ECw 1.9-0.5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ECw≥0.5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US" sz="400">
                        <a:effectLst/>
                        <a:latin typeface="Cambria" panose="02040503050406030204" pitchFamily="18" charset="0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1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SAR=12-20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ECw≥2.9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ECw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2.9-1.3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ECw≥1.3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US" sz="400">
                        <a:effectLst/>
                        <a:latin typeface="Cambria" panose="02040503050406030204" pitchFamily="18" charset="0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3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SAR=20-40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ECw≥5.0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ECw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5.0-2.9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ECw≥2.9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US" sz="400" dirty="0">
                        <a:effectLst/>
                        <a:latin typeface="Cambria" panose="02040503050406030204" pitchFamily="18" charset="0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2396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Specific ion toxicity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US" sz="400">
                        <a:effectLst/>
                        <a:latin typeface="Cambria" panose="02040503050406030204" pitchFamily="18" charset="0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2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Sodium (NA)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US" sz="400" dirty="0">
                        <a:effectLst/>
                        <a:latin typeface="Cambria" panose="02040503050406030204" pitchFamily="18" charset="0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2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Surface irrigation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>
                    <a:lnB w="50800" cmpd="dbl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>
                    <a:lnB w="50800" cmpd="dbl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>
                    <a:lnB w="50800" cmpd="dbl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>
                    <a:lnB w="50800" cmpd="dbl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>
                    <a:lnB w="50800" cmpd="dbl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US" sz="400">
                        <a:effectLst/>
                        <a:latin typeface="Cambria" panose="02040503050406030204" pitchFamily="18" charset="0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2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Sprinkler irrigation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>
                    <a:lnT w="50800" cmpd="dbl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mg/l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>
                    <a:lnT w="50800" cmpd="dbl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≤70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>
                    <a:lnT w="50800" cmpd="dbl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&gt;70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>
                    <a:lnT w="50800" cmpd="dbl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0302" marR="20302" marT="0" marB="0" anchor="ctr">
                    <a:lnT w="50800" cmpd="dbl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US" sz="400" dirty="0">
                        <a:effectLst/>
                        <a:latin typeface="Cambria" panose="02040503050406030204" pitchFamily="18" charset="0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325975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Guidelines for irrigation water quality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C284-1FE1-4C9E-9717-BAF98C4A932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1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896501"/>
              </p:ext>
            </p:extLst>
          </p:nvPr>
        </p:nvGraphicFramePr>
        <p:xfrm>
          <a:off x="0" y="1317816"/>
          <a:ext cx="12088906" cy="5540182"/>
        </p:xfrm>
        <a:graphic>
          <a:graphicData uri="http://schemas.openxmlformats.org/drawingml/2006/table">
            <a:tbl>
              <a:tblPr firstRow="1" lastRow="1">
                <a:tableStyleId>{5202B0CA-FC54-4496-8BCA-5EF66A818D29}</a:tableStyleId>
              </a:tblPr>
              <a:tblGrid>
                <a:gridCol w="4604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3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4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7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8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Chloride (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Surface irrigation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≤140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140-350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≥350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Sprinkler irrigation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≤100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&gt;100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Boron (B)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Surface-sprinkler irrigating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≤0.7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0.7-3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400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Miscellaneous effects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Nitrogen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5-30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≥30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8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(Total N)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8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Bicarbonate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≤90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90-500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≥500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(overhead sprinkling only)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Residual chlorine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8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(overhead sprinkler only)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0800" cmpd="dbl">
                      <a:noFill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0800" cmpd="dbl">
                      <a:noFill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0800" cmpd="dbl">
                      <a:noFill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0800" cmpd="dbl">
                      <a:noFill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0800" cmpd="dbl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36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0800" cmpd="dbl">
                      <a:noFill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>
                      <a:noFill/>
                    </a:lnR>
                    <a:lnT w="50800" cmpd="dbl">
                      <a:noFill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Normal range 6.5-8.4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T w="50800" cmpd="dbl">
                      <a:noFill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0800" cmpd="dbl">
                      <a:noFill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0800" cmpd="dbl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150901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Guidelines for irrigation water quality (Cont.)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C284-1FE1-4C9E-9717-BAF98C4A932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8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163" y="110865"/>
            <a:ext cx="10972800" cy="1143000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3815"/>
            <a:ext cx="12192000" cy="5478516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Untreated wastewater samples from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YDF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ESC were collected and analyzed for 21 water quality parameters.  Some parameters such as COD, color,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etc. were surpassed the standards for disposal of wastewater.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revealed that commonly fresh industrial wastewater from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YDF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ESC cannot be used for irrigation.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Biological and/or physical-chemical treatment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processes are recommended for the treatment of industrial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wastewater so as to be suitable for irrigation purpose.</a:t>
            </a:r>
          </a:p>
          <a:p>
            <a:endParaRPr lang="en-US" sz="2800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C284-1FE1-4C9E-9717-BAF98C4A9328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210" y="3712106"/>
            <a:ext cx="3710790" cy="267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26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1918731" cy="5296087"/>
          </a:xfrm>
        </p:spPr>
        <p:txBody>
          <a:bodyPr/>
          <a:lstStyle/>
          <a:p>
            <a:r>
              <a:rPr lang="en-US" sz="9600" b="1" dirty="0">
                <a:ln w="6600">
                  <a:solidFill>
                    <a:srgbClr val="00B050"/>
                  </a:solidFill>
                  <a:prstDash val="solid"/>
                </a:ln>
                <a:solidFill>
                  <a:srgbClr val="FF66CC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lgerian" panose="04020705040A02060702" pitchFamily="82" charset="0"/>
              </a:rPr>
              <a:t>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C284-1FE1-4C9E-9717-BAF98C4A932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96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826"/>
            <a:ext cx="12191999" cy="719981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 statement: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44" y="729283"/>
            <a:ext cx="12192001" cy="4857563"/>
          </a:xfrm>
        </p:spPr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Untreated industrial wastewaters (WWs) such as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processing factories , dairy factory, Steel factory, beverage,.. ., etc.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playing a significant role in environmental pollution.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C284-1FE1-4C9E-9717-BAF98C4A9328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2" descr="http://www.envmgtsys.com/wp-content/uploads/2015/05/CombineWasteWaterOverflowcapital-region-wate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20" y="3279502"/>
            <a:ext cx="4367049" cy="337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4" descr="http://www.acri-in.fr/software/porflow/decharge.gif"/>
          <p:cNvPicPr preferRelativeResize="0">
            <a:picLocks noChangeArrowheads="1" noCrop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961586" y="3279502"/>
            <a:ext cx="3993931" cy="3373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9927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9990"/>
            <a:ext cx="12192000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Characterization of  dairy and Erbil Steel Factory WWs.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Adequate industrial wastewater Treatment processes.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Reuse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industrial wastewater for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irrigation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water-pollution-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328" y="3582972"/>
            <a:ext cx="4277120" cy="2833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C284-1FE1-4C9E-9717-BAF98C4A93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9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87821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 Description: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038" y="1010253"/>
            <a:ext cx="11259670" cy="4779402"/>
          </a:xfrm>
        </p:spPr>
        <p:txBody>
          <a:bodyPr>
            <a:noAutofit/>
          </a:bodyPr>
          <a:lstStyle/>
          <a:p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Yörüksüt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Dairy Factory (YDF) 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 in Erbil since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</a:p>
          <a:p>
            <a:pPr lvl="1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km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 from Erbil city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geographical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coordinate</a:t>
            </a:r>
          </a:p>
          <a:p>
            <a:pPr lvl="2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Latitude 36° 9' 46" N </a:t>
            </a:r>
          </a:p>
          <a:p>
            <a:pPr lvl="2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longitude 43° 51' 57" E</a:t>
            </a:r>
          </a:p>
          <a:p>
            <a:pPr lvl="1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357 meters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 sea level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Produces about 40-50 tons of yogurt and buttermilk per day.</a:t>
            </a:r>
          </a:p>
          <a:p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Erbil Steel Company (ESC) 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located at the left side of Erbil-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Guwer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road</a:t>
            </a:r>
          </a:p>
          <a:p>
            <a:pPr lvl="1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21.6 km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 from Erbil City 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geographical coordinate</a:t>
            </a:r>
          </a:p>
          <a:p>
            <a:pPr lvl="2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Latitude 36° 8' 20" N </a:t>
            </a:r>
          </a:p>
          <a:p>
            <a:pPr lvl="2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longitude 43° 47' 52" E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 600 tons/day  of steel.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C284-1FE1-4C9E-9717-BAF98C4A93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7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1143000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 Description (Cont.):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YDF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ESC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7" y="1089212"/>
            <a:ext cx="12040706" cy="567211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C284-1FE1-4C9E-9717-BAF98C4A93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37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1366"/>
            <a:ext cx="11353800" cy="739588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 (Cont.):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6526" y="2449231"/>
            <a:ext cx="5181600" cy="4351338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dirty="0"/>
              <a:t>pH(</a:t>
            </a:r>
            <a:r>
              <a:rPr lang="en-US" dirty="0" err="1"/>
              <a:t>Mv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pH</a:t>
            </a:r>
          </a:p>
          <a:p>
            <a:pPr lvl="1"/>
            <a:r>
              <a:rPr lang="en-US" dirty="0"/>
              <a:t>Oxidation-reduction potential (ORP) (mv)</a:t>
            </a:r>
          </a:p>
          <a:p>
            <a:pPr lvl="1"/>
            <a:r>
              <a:rPr lang="en-US" dirty="0"/>
              <a:t>Dissolved oxygen (DO)(%)</a:t>
            </a:r>
          </a:p>
          <a:p>
            <a:pPr lvl="1"/>
            <a:r>
              <a:rPr lang="en-US" dirty="0"/>
              <a:t>DO (mg/l)</a:t>
            </a:r>
          </a:p>
          <a:p>
            <a:pPr lvl="1"/>
            <a:r>
              <a:rPr lang="en-US" dirty="0"/>
              <a:t>Electrical conductivity (EC) (</a:t>
            </a:r>
            <a:r>
              <a:rPr lang="el-GR" dirty="0"/>
              <a:t>μ</a:t>
            </a:r>
            <a:r>
              <a:rPr lang="en-US" dirty="0"/>
              <a:t> </a:t>
            </a:r>
            <a:r>
              <a:rPr lang="en-US" dirty="0" err="1"/>
              <a:t>mhoss</a:t>
            </a:r>
            <a:r>
              <a:rPr lang="en-US" dirty="0"/>
              <a:t>/cm)</a:t>
            </a:r>
          </a:p>
          <a:p>
            <a:pPr lvl="1"/>
            <a:r>
              <a:rPr lang="en-US" dirty="0"/>
              <a:t>EC (</a:t>
            </a:r>
            <a:r>
              <a:rPr lang="el-GR" dirty="0"/>
              <a:t>μ</a:t>
            </a:r>
            <a:r>
              <a:rPr lang="en-US" dirty="0"/>
              <a:t> </a:t>
            </a:r>
            <a:r>
              <a:rPr lang="en-US" dirty="0" err="1"/>
              <a:t>mhoss</a:t>
            </a:r>
            <a:r>
              <a:rPr lang="en-US" dirty="0"/>
              <a:t>/cm</a:t>
            </a:r>
            <a:r>
              <a:rPr lang="en-US" baseline="30000" dirty="0"/>
              <a:t>2</a:t>
            </a:r>
            <a:r>
              <a:rPr lang="en-US" dirty="0"/>
              <a:t>)</a:t>
            </a:r>
            <a:endParaRPr lang="en-US" baseline="30000" dirty="0"/>
          </a:p>
          <a:p>
            <a:pPr lvl="1"/>
            <a:r>
              <a:rPr lang="en-US" dirty="0"/>
              <a:t>Ω. Cm</a:t>
            </a:r>
          </a:p>
          <a:p>
            <a:pPr lvl="1"/>
            <a:r>
              <a:rPr lang="en-US" dirty="0"/>
              <a:t>Total dissolved solids (TDS) (mg/l)</a:t>
            </a:r>
          </a:p>
          <a:p>
            <a:pPr lvl="1"/>
            <a:r>
              <a:rPr lang="en-US" dirty="0"/>
              <a:t>Pressure (P) (PSU)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238126" y="2513759"/>
            <a:ext cx="5181600" cy="4351338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dirty="0"/>
              <a:t>P (mm Hg)</a:t>
            </a:r>
          </a:p>
          <a:p>
            <a:pPr lvl="1"/>
            <a:r>
              <a:rPr lang="en-US" dirty="0"/>
              <a:t>Temperature (T) (°C)</a:t>
            </a:r>
          </a:p>
          <a:p>
            <a:pPr lvl="1"/>
            <a:r>
              <a:rPr lang="el-GR" dirty="0"/>
              <a:t>σ</a:t>
            </a:r>
            <a:r>
              <a:rPr lang="en-US" dirty="0"/>
              <a:t>t</a:t>
            </a:r>
          </a:p>
          <a:p>
            <a:pPr lvl="1"/>
            <a:r>
              <a:rPr lang="en-US" dirty="0"/>
              <a:t>Nitrite (NO2)(mg/l)</a:t>
            </a:r>
          </a:p>
          <a:p>
            <a:pPr lvl="1"/>
            <a:r>
              <a:rPr lang="en-US" dirty="0"/>
              <a:t>Chemical oxygen demand (COD) (mg/l)</a:t>
            </a:r>
          </a:p>
          <a:p>
            <a:pPr lvl="1"/>
            <a:r>
              <a:rPr lang="en-US" dirty="0"/>
              <a:t>Color (</a:t>
            </a:r>
            <a:r>
              <a:rPr lang="en-US" dirty="0" err="1"/>
              <a:t>Pt.Co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Ammonia (NH3-N) (mg/l)</a:t>
            </a:r>
          </a:p>
          <a:p>
            <a:pPr lvl="1"/>
            <a:r>
              <a:rPr lang="en-US" dirty="0"/>
              <a:t>Nitrate (NO3) (mg/l)</a:t>
            </a:r>
          </a:p>
          <a:p>
            <a:pPr lvl="1"/>
            <a:r>
              <a:rPr lang="en-US" dirty="0"/>
              <a:t>Total Acidity (mg/l)</a:t>
            </a:r>
          </a:p>
          <a:p>
            <a:pPr lvl="1"/>
            <a:r>
              <a:rPr lang="en-US" dirty="0"/>
              <a:t>Total Alkalinity (mg/l) </a:t>
            </a:r>
          </a:p>
          <a:p>
            <a:pPr lvl="1"/>
            <a:r>
              <a:rPr lang="en-US" dirty="0"/>
              <a:t>Chloride (Cl) (mg/l)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0620" y="1888813"/>
            <a:ext cx="11855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samples tested for 21 water quality parameters include: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900955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Wastewater from YDF and ESC were collected and immediately transported to the laboratory of 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Sanitary And Environmental Engineering Laboratory, College Of Engineering,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Salahaddin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University, Erbil, Iraq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stored in refrigerator at 4 °C.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400801" y="2449231"/>
            <a:ext cx="13446" cy="4072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C284-1FE1-4C9E-9717-BAF98C4A93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4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7026"/>
            <a:ext cx="12191999" cy="1325562"/>
          </a:xfrm>
        </p:spPr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of typical Industrial </a:t>
            </a:r>
            <a:r>
              <a:rPr lang="en-GB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279974"/>
              </p:ext>
            </p:extLst>
          </p:nvPr>
        </p:nvGraphicFramePr>
        <p:xfrm>
          <a:off x="62754" y="2354643"/>
          <a:ext cx="12075458" cy="4503357"/>
        </p:xfrm>
        <a:graphic>
          <a:graphicData uri="http://schemas.openxmlformats.org/drawingml/2006/table">
            <a:tbl>
              <a:tblPr firstRow="1" lastRow="1">
                <a:tableStyleId>{5202B0CA-FC54-4496-8BCA-5EF66A818D29}</a:tableStyleId>
              </a:tblPr>
              <a:tblGrid>
                <a:gridCol w="3539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4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77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02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27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4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 of Wastewater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TSS (mg/l)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BOD(mg/l)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COD(mg/l)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BOD/COD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TDS(mg/l)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Dairy Industry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12150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Yeast Industry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Fruits &amp; Vegetable Canning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Textile Industry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Pulp &amp; Paper Industry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Beverage Industry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0800" cmpd="dbl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0800" cmpd="dbl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0800" cmpd="dbl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0800" cmpd="dbl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0800" cmpd="dbl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50800" cmpd="dbl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0800" cmpd="dbl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Tannery Industry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0800" cmpd="dbl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0800" cmpd="dbl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2600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0800" cmpd="dbl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2370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0800" cmpd="dbl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4950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0800" cmpd="dbl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50800" cmpd="dbl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8500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0800" cmpd="dbl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1219199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Discussion: 1) Characteristics of WWs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C284-1FE1-4C9E-9717-BAF98C4A93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0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219222"/>
              </p:ext>
            </p:extLst>
          </p:nvPr>
        </p:nvGraphicFramePr>
        <p:xfrm>
          <a:off x="7570" y="977728"/>
          <a:ext cx="12057527" cy="5680554"/>
        </p:xfrm>
        <a:graphic>
          <a:graphicData uri="http://schemas.openxmlformats.org/drawingml/2006/table">
            <a:tbl>
              <a:tblPr firstRow="1" lastRow="1">
                <a:tableStyleId>{5202B0CA-FC54-4496-8BCA-5EF66A818D29}</a:tableStyleId>
              </a:tblPr>
              <a:tblGrid>
                <a:gridCol w="733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7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7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48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136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8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Dairy wastewater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Cooling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Furnal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Coils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Cooling Forms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Cooling Steel Bars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 (mv)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-140.7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-184.6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-224.7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-164.7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9.59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10.32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ORP (mv)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-76.4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-73.4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-92.5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-79.6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(%)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(mg/L)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 (μ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mhoss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/cm)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13.79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 (μ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mhoss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en-US" sz="1400" baseline="30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9072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Ω. Cm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TDS (mg/l)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6887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(PSU)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(mm Hg)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&gt;20.4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720.5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720.5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720.5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(°C)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7.09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8.87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1400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COD mg/L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Color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Pt.co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en-US" sz="1400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-N mg/L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1400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mg/L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Acidity mg/L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0800" cmpd="dbl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Alkalinity mg/L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0800" cmpd="dbl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0800" cmpd="dbl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0800" cmpd="dbl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0800" cmpd="dbl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0800" cmpd="dbl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0800" cmpd="dbl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Chloride (Cl) mg/L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0800" cmpd="dbl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27.99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0800" cmpd="dbl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699.78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0800" cmpd="dbl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2499.23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0800" cmpd="dbl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299.907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0800" cmpd="dbl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718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Characteristics of collected wastewater samples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C284-1FE1-4C9E-9717-BAF98C4A93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4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8284"/>
            <a:ext cx="12076386" cy="6099716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levels of treatment are required for wastewater treatment: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Preliminary treatment process 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solids and large materials in raw wastewater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treatment process remove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organic and inorganic solids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25-50% BOD</a:t>
            </a:r>
            <a:r>
              <a:rPr lang="en-US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50-70% SS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55-65% grease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Organic nitrogen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Organic phosphorus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metals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 treatment process remove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organic 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Suspended solids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85% of BOD</a:t>
            </a:r>
            <a:r>
              <a:rPr lang="en-US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primary treatment</a:t>
            </a:r>
          </a:p>
          <a:p>
            <a:pPr marL="460375" lvl="1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  <a:r>
              <a:rPr lang="en-US" sz="1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/COD &gt; 0.6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treatment is required</a:t>
            </a:r>
            <a:endParaRPr lang="en-US" sz="18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C284-1FE1-4C9E-9717-BAF98C4A93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9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544</Template>
  <TotalTime>5127</TotalTime>
  <Words>1317</Words>
  <Application>Microsoft Office PowerPoint</Application>
  <PresentationFormat>Widescreen</PresentationFormat>
  <Paragraphs>468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Algerian</vt:lpstr>
      <vt:lpstr>Arial</vt:lpstr>
      <vt:lpstr>Calibri</vt:lpstr>
      <vt:lpstr>Cambria</vt:lpstr>
      <vt:lpstr>Times New Roman</vt:lpstr>
      <vt:lpstr>Wingdings</vt:lpstr>
      <vt:lpstr>Diseño predeterminado</vt:lpstr>
      <vt:lpstr>Essential Treatment Processes for Industrial Wastewaters and Reusing for Irrigation </vt:lpstr>
      <vt:lpstr>Problem statement:</vt:lpstr>
      <vt:lpstr>Objectives:</vt:lpstr>
      <vt:lpstr>Site Description:</vt:lpstr>
      <vt:lpstr>Site Description (Cont.): YDF &amp; ESC</vt:lpstr>
      <vt:lpstr>Materials and methods (Cont.):</vt:lpstr>
      <vt:lpstr>Characteristic of typical Industrial WW</vt:lpstr>
      <vt:lpstr>PowerPoint Presentation</vt:lpstr>
      <vt:lpstr>PowerPoint Presentation</vt:lpstr>
      <vt:lpstr>PowerPoint Presentation</vt:lpstr>
      <vt:lpstr>PowerPoint Presentation</vt:lpstr>
      <vt:lpstr>3) Reusing WW for Irrigation</vt:lpstr>
      <vt:lpstr>PowerPoint Presentation</vt:lpstr>
      <vt:lpstr>PowerPoint Presentation</vt:lpstr>
      <vt:lpstr>Conclusions: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Treatment Processes for Industrial Wastewaters and Reusing for Irrigation</dc:title>
  <dc:creator>shawnm</dc:creator>
  <cp:lastModifiedBy>Shawnm</cp:lastModifiedBy>
  <cp:revision>73</cp:revision>
  <dcterms:created xsi:type="dcterms:W3CDTF">2019-04-01T21:09:15Z</dcterms:created>
  <dcterms:modified xsi:type="dcterms:W3CDTF">2023-11-25T19:23:36Z</dcterms:modified>
</cp:coreProperties>
</file>