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59" r:id="rId5"/>
    <p:sldId id="258"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B0DC2-7B10-4E49-A9B1-768C105C2827}"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82CC2-F3EA-4040-A395-49192638A44A}" type="slidenum">
              <a:rPr lang="en-US" smtClean="0"/>
              <a:t>‹#›</a:t>
            </a:fld>
            <a:endParaRPr lang="en-US"/>
          </a:p>
        </p:txBody>
      </p:sp>
    </p:spTree>
    <p:extLst>
      <p:ext uri="{BB962C8B-B14F-4D97-AF65-F5344CB8AC3E}">
        <p14:creationId xmlns:p14="http://schemas.microsoft.com/office/powerpoint/2010/main" val="1221420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energy dissipation downstream of the inception point is much larger than that upstream. In a smooth spillway, the location of the inception point is further downstream than in a stepped spillway</a:t>
            </a:r>
          </a:p>
        </p:txBody>
      </p:sp>
      <p:sp>
        <p:nvSpPr>
          <p:cNvPr id="4" name="Slide Number Placeholder 3"/>
          <p:cNvSpPr>
            <a:spLocks noGrp="1"/>
          </p:cNvSpPr>
          <p:nvPr>
            <p:ph type="sldNum" sz="quarter" idx="5"/>
          </p:nvPr>
        </p:nvSpPr>
        <p:spPr/>
        <p:txBody>
          <a:bodyPr/>
          <a:lstStyle/>
          <a:p>
            <a:fld id="{01582CC2-F3EA-4040-A395-49192638A44A}" type="slidenum">
              <a:rPr lang="en-US" smtClean="0"/>
              <a:t>3</a:t>
            </a:fld>
            <a:endParaRPr lang="en-US"/>
          </a:p>
        </p:txBody>
      </p:sp>
    </p:spTree>
    <p:extLst>
      <p:ext uri="{BB962C8B-B14F-4D97-AF65-F5344CB8AC3E}">
        <p14:creationId xmlns:p14="http://schemas.microsoft.com/office/powerpoint/2010/main" val="1315318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inception point location of the pooled stepped spillway is closer to the spillway crest than that of the flat stepped spillway, but more downstream than that of the round stepped spillway.</a:t>
            </a:r>
          </a:p>
        </p:txBody>
      </p:sp>
      <p:sp>
        <p:nvSpPr>
          <p:cNvPr id="4" name="Slide Number Placeholder 3"/>
          <p:cNvSpPr>
            <a:spLocks noGrp="1"/>
          </p:cNvSpPr>
          <p:nvPr>
            <p:ph type="sldNum" sz="quarter" idx="5"/>
          </p:nvPr>
        </p:nvSpPr>
        <p:spPr/>
        <p:txBody>
          <a:bodyPr/>
          <a:lstStyle/>
          <a:p>
            <a:fld id="{01582CC2-F3EA-4040-A395-49192638A44A}" type="slidenum">
              <a:rPr lang="en-US" smtClean="0"/>
              <a:t>7</a:t>
            </a:fld>
            <a:endParaRPr lang="en-US"/>
          </a:p>
        </p:txBody>
      </p:sp>
    </p:spTree>
    <p:extLst>
      <p:ext uri="{BB962C8B-B14F-4D97-AF65-F5344CB8AC3E}">
        <p14:creationId xmlns:p14="http://schemas.microsoft.com/office/powerpoint/2010/main" val="3791321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01AC-493F-46FC-BA91-C1B7464D81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07E351-5DA6-44A7-8AED-62D87A1F18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B5F2B-3336-4E41-8A49-76DE499FE80F}"/>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5" name="Footer Placeholder 4">
            <a:extLst>
              <a:ext uri="{FF2B5EF4-FFF2-40B4-BE49-F238E27FC236}">
                <a16:creationId xmlns:a16="http://schemas.microsoft.com/office/drawing/2014/main" id="{0923A9EA-C0FB-49A1-A0A8-7A367848C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202557-5967-4559-970E-1A6F366BCDFC}"/>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2234449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7AB4-55A1-432E-80CC-0E96357D63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8C2C79-7490-4F40-9292-B419A03758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83997-D17B-49EE-A3DA-78BF3A20E2DD}"/>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5" name="Footer Placeholder 4">
            <a:extLst>
              <a:ext uri="{FF2B5EF4-FFF2-40B4-BE49-F238E27FC236}">
                <a16:creationId xmlns:a16="http://schemas.microsoft.com/office/drawing/2014/main" id="{19DE4B31-92EC-4083-8BC7-4AC04BE62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F0D33-9BCF-41FA-B22C-5D2BF34D4D8E}"/>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1556588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4B9DF-ABC7-431C-9559-B4981CBEBD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28712C-FC35-44A1-8F7A-7188C36A48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79523-ED8A-4F7B-A4EF-FCAA7F9F2D36}"/>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5" name="Footer Placeholder 4">
            <a:extLst>
              <a:ext uri="{FF2B5EF4-FFF2-40B4-BE49-F238E27FC236}">
                <a16:creationId xmlns:a16="http://schemas.microsoft.com/office/drawing/2014/main" id="{1C8E5C44-0464-460C-B760-8352E6EC7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624FE-5169-4318-AE7C-84497AD755A5}"/>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6614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EDD4-A0AB-4CD9-9B23-62596B472C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6888B-1D91-48C2-97F2-748B03B79E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6F89B-2DFF-4A93-9572-65663327F424}"/>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5" name="Footer Placeholder 4">
            <a:extLst>
              <a:ext uri="{FF2B5EF4-FFF2-40B4-BE49-F238E27FC236}">
                <a16:creationId xmlns:a16="http://schemas.microsoft.com/office/drawing/2014/main" id="{DACBF21B-1F72-4E14-B52A-FE2210502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14E62-6E05-4C40-86F1-775F1C02B4B2}"/>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401551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8DE85-56E0-4204-9FF7-36905598D8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E4BB5A-847C-4E44-9740-3B349186B7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D1E099-A1B7-444E-B0F2-2954AAEB148F}"/>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5" name="Footer Placeholder 4">
            <a:extLst>
              <a:ext uri="{FF2B5EF4-FFF2-40B4-BE49-F238E27FC236}">
                <a16:creationId xmlns:a16="http://schemas.microsoft.com/office/drawing/2014/main" id="{54DA0C6A-A038-434E-92DA-BA49119B1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E0118-2C03-4533-9FE1-2A047C3D9698}"/>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79489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52D8-4E5A-41CD-8AA8-4BA034AFFF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28CB5-61D1-4BCE-B8A5-70DE6241D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33F9ED-0B6A-4530-AB41-2C5E0F9CA6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D4FD0F-C0DF-4E64-82D5-6EBD65D79969}"/>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6" name="Footer Placeholder 5">
            <a:extLst>
              <a:ext uri="{FF2B5EF4-FFF2-40B4-BE49-F238E27FC236}">
                <a16:creationId xmlns:a16="http://schemas.microsoft.com/office/drawing/2014/main" id="{DD800125-B339-4E78-A20B-E65580CD30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A1BE13-BBDF-46C9-BC03-EFEBC399E66B}"/>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144791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392B-CA96-49F8-8215-F29611B7F1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AADE82-BADA-4886-A862-225C306BE7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6C9538-E45A-4FE8-B847-8B0EE71250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CA4CDE-4A73-46E3-A658-2985C1FFF8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9498F-50ED-437A-B627-E386826EE6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0AA000-2B28-4AB1-859D-1EDAF70C4CD8}"/>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8" name="Footer Placeholder 7">
            <a:extLst>
              <a:ext uri="{FF2B5EF4-FFF2-40B4-BE49-F238E27FC236}">
                <a16:creationId xmlns:a16="http://schemas.microsoft.com/office/drawing/2014/main" id="{04E72F37-ECD2-4034-888D-3F1160FCC9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3B8AFE-7971-44F2-BF27-8EAF43771351}"/>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133217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560B-8FAA-49B8-9A51-B7692C6FA1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99CCA6-1251-4D8F-9C8B-CD3024F948F1}"/>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4" name="Footer Placeholder 3">
            <a:extLst>
              <a:ext uri="{FF2B5EF4-FFF2-40B4-BE49-F238E27FC236}">
                <a16:creationId xmlns:a16="http://schemas.microsoft.com/office/drawing/2014/main" id="{D26A55E1-63C0-44ED-A549-BB5C5B3A8B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B9E50B-34A1-4A19-9F77-7B5DB5B7A9A2}"/>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257507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FD6DEF-AFC9-4830-97C6-2A7A4CF7449C}"/>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3" name="Footer Placeholder 2">
            <a:extLst>
              <a:ext uri="{FF2B5EF4-FFF2-40B4-BE49-F238E27FC236}">
                <a16:creationId xmlns:a16="http://schemas.microsoft.com/office/drawing/2014/main" id="{BB24CCA3-2C46-472F-A3CE-9431621661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6DF97C-3D91-4B4E-A788-860CCC227A1F}"/>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3732929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B22CB-2651-43D2-99A3-D7EBD02C1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1045C0-79E0-4767-A446-136F2C5D4B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A5FA6C-A77B-440B-8E24-52A5C8A93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C9DEB-23B3-46DC-8F21-7FA03D759B1A}"/>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6" name="Footer Placeholder 5">
            <a:extLst>
              <a:ext uri="{FF2B5EF4-FFF2-40B4-BE49-F238E27FC236}">
                <a16:creationId xmlns:a16="http://schemas.microsoft.com/office/drawing/2014/main" id="{3FC01529-9FB8-4366-A997-7279ADAF2F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04413-DBD9-42D9-B590-60C6A45086A2}"/>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402462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5B84C-4B69-4EE6-9009-8C48C6DCFE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A21272-3801-4132-9F7D-64A2B83951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F1157D-CAED-4831-9695-E1C3BE0B1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19D370-CC17-4E4D-B93E-323745BBFCF7}"/>
              </a:ext>
            </a:extLst>
          </p:cNvPr>
          <p:cNvSpPr>
            <a:spLocks noGrp="1"/>
          </p:cNvSpPr>
          <p:nvPr>
            <p:ph type="dt" sz="half" idx="10"/>
          </p:nvPr>
        </p:nvSpPr>
        <p:spPr/>
        <p:txBody>
          <a:bodyPr/>
          <a:lstStyle/>
          <a:p>
            <a:fld id="{909426B6-7300-4362-8662-CBDF1922AD54}" type="datetimeFigureOut">
              <a:rPr lang="en-US" smtClean="0"/>
              <a:t>12/3/2023</a:t>
            </a:fld>
            <a:endParaRPr lang="en-US"/>
          </a:p>
        </p:txBody>
      </p:sp>
      <p:sp>
        <p:nvSpPr>
          <p:cNvPr id="6" name="Footer Placeholder 5">
            <a:extLst>
              <a:ext uri="{FF2B5EF4-FFF2-40B4-BE49-F238E27FC236}">
                <a16:creationId xmlns:a16="http://schemas.microsoft.com/office/drawing/2014/main" id="{16EA3FC0-B4B3-4950-AB79-0568DFC2F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2FEE8F-54A2-4349-8404-0B3B33D06947}"/>
              </a:ext>
            </a:extLst>
          </p:cNvPr>
          <p:cNvSpPr>
            <a:spLocks noGrp="1"/>
          </p:cNvSpPr>
          <p:nvPr>
            <p:ph type="sldNum" sz="quarter" idx="12"/>
          </p:nvPr>
        </p:nvSpPr>
        <p:spPr/>
        <p:txBody>
          <a:bodyPr/>
          <a:lstStyle/>
          <a:p>
            <a:fld id="{22A66BCF-097A-44F0-8AB6-7D0C18356221}" type="slidenum">
              <a:rPr lang="en-US" smtClean="0"/>
              <a:t>‹#›</a:t>
            </a:fld>
            <a:endParaRPr lang="en-US"/>
          </a:p>
        </p:txBody>
      </p:sp>
    </p:spTree>
    <p:extLst>
      <p:ext uri="{BB962C8B-B14F-4D97-AF65-F5344CB8AC3E}">
        <p14:creationId xmlns:p14="http://schemas.microsoft.com/office/powerpoint/2010/main" val="399426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5A2FCF-A04F-4F7F-B0D4-8A02353F2D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816380-E002-4BBD-BA4F-CA736FB52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19D81F-7465-40CC-B4DF-B06D8E9E8E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426B6-7300-4362-8662-CBDF1922AD54}" type="datetimeFigureOut">
              <a:rPr lang="en-US" smtClean="0"/>
              <a:t>12/3/2023</a:t>
            </a:fld>
            <a:endParaRPr lang="en-US"/>
          </a:p>
        </p:txBody>
      </p:sp>
      <p:sp>
        <p:nvSpPr>
          <p:cNvPr id="5" name="Footer Placeholder 4">
            <a:extLst>
              <a:ext uri="{FF2B5EF4-FFF2-40B4-BE49-F238E27FC236}">
                <a16:creationId xmlns:a16="http://schemas.microsoft.com/office/drawing/2014/main" id="{78D5C988-07A1-4937-96EB-D2E33C957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269C75-A391-4AFF-8F17-608CCF81BE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66BCF-097A-44F0-8AB6-7D0C18356221}" type="slidenum">
              <a:rPr lang="en-US" smtClean="0"/>
              <a:t>‹#›</a:t>
            </a:fld>
            <a:endParaRPr lang="en-US"/>
          </a:p>
        </p:txBody>
      </p:sp>
    </p:spTree>
    <p:extLst>
      <p:ext uri="{BB962C8B-B14F-4D97-AF65-F5344CB8AC3E}">
        <p14:creationId xmlns:p14="http://schemas.microsoft.com/office/powerpoint/2010/main" val="3418630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EB0E-08FE-44FE-A6CD-37743FCB9EAD}"/>
              </a:ext>
            </a:extLst>
          </p:cNvPr>
          <p:cNvSpPr>
            <a:spLocks noGrp="1"/>
          </p:cNvSpPr>
          <p:nvPr>
            <p:ph type="ctrTitle"/>
          </p:nvPr>
        </p:nvSpPr>
        <p:spPr/>
        <p:txBody>
          <a:bodyPr>
            <a:normAutofit/>
          </a:bodyPr>
          <a:lstStyle/>
          <a:p>
            <a:r>
              <a:rPr lang="en-US" sz="4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Parameters affecting the location of inception point</a:t>
            </a:r>
            <a:endParaRPr lang="en-US" sz="28700" dirty="0">
              <a:ln w="0"/>
              <a:effectLst>
                <a:outerShdw blurRad="38100" dist="19050" dir="2700000" algn="tl" rotWithShape="0">
                  <a:schemeClr val="dk1">
                    <a:alpha val="40000"/>
                  </a:schemeClr>
                </a:outerShdw>
              </a:effectLst>
              <a:latin typeface="+mn-lt"/>
            </a:endParaRPr>
          </a:p>
        </p:txBody>
      </p:sp>
      <p:sp>
        <p:nvSpPr>
          <p:cNvPr id="3" name="Subtitle 2">
            <a:extLst>
              <a:ext uri="{FF2B5EF4-FFF2-40B4-BE49-F238E27FC236}">
                <a16:creationId xmlns:a16="http://schemas.microsoft.com/office/drawing/2014/main" id="{E7AD848D-FF84-43A7-A3F1-6089168D3FBB}"/>
              </a:ext>
            </a:extLst>
          </p:cNvPr>
          <p:cNvSpPr>
            <a:spLocks noGrp="1"/>
          </p:cNvSpPr>
          <p:nvPr>
            <p:ph type="subTitle" idx="1"/>
          </p:nvPr>
        </p:nvSpPr>
        <p:spPr>
          <a:xfrm>
            <a:off x="1524000" y="4079875"/>
            <a:ext cx="9144000" cy="1655762"/>
          </a:xfrm>
        </p:spPr>
        <p:txBody>
          <a:bodyPr/>
          <a:lstStyle/>
          <a:p>
            <a:r>
              <a:rPr lang="en-US" dirty="0"/>
              <a:t>By</a:t>
            </a:r>
          </a:p>
          <a:p>
            <a:r>
              <a:rPr lang="en-US" dirty="0"/>
              <a:t>Shawnm M. Saleh</a:t>
            </a:r>
          </a:p>
        </p:txBody>
      </p:sp>
    </p:spTree>
    <p:extLst>
      <p:ext uri="{BB962C8B-B14F-4D97-AF65-F5344CB8AC3E}">
        <p14:creationId xmlns:p14="http://schemas.microsoft.com/office/powerpoint/2010/main" val="231217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13C6A-D362-4611-8D56-AF3A23FC19BC}"/>
              </a:ext>
            </a:extLst>
          </p:cNvPr>
          <p:cNvSpPr>
            <a:spLocks noGrp="1"/>
          </p:cNvSpPr>
          <p:nvPr>
            <p:ph type="title"/>
          </p:nvPr>
        </p:nvSpPr>
        <p:spPr>
          <a:xfrm>
            <a:off x="695546" y="1"/>
            <a:ext cx="10515600" cy="1071152"/>
          </a:xfrm>
        </p:spPr>
        <p:txBody>
          <a:bodyPr/>
          <a:lstStyle/>
          <a:p>
            <a:r>
              <a:rPr lang="en-US" dirty="0">
                <a:solidFill>
                  <a:srgbClr val="00B0F0"/>
                </a:solidFill>
                <a:latin typeface="+mn-lt"/>
              </a:rPr>
              <a:t>Introduction</a:t>
            </a:r>
          </a:p>
        </p:txBody>
      </p:sp>
      <p:sp>
        <p:nvSpPr>
          <p:cNvPr id="3" name="Content Placeholder 2">
            <a:extLst>
              <a:ext uri="{FF2B5EF4-FFF2-40B4-BE49-F238E27FC236}">
                <a16:creationId xmlns:a16="http://schemas.microsoft.com/office/drawing/2014/main" id="{9632E9F5-AB0F-469E-9003-94D70EDE7E86}"/>
              </a:ext>
            </a:extLst>
          </p:cNvPr>
          <p:cNvSpPr>
            <a:spLocks noGrp="1"/>
          </p:cNvSpPr>
          <p:nvPr>
            <p:ph idx="1"/>
          </p:nvPr>
        </p:nvSpPr>
        <p:spPr>
          <a:xfrm>
            <a:off x="463259" y="1071152"/>
            <a:ext cx="11433773" cy="4661054"/>
          </a:xfrm>
        </p:spPr>
        <p:txBody>
          <a:bodyPr>
            <a:normAutofit fontScale="92500"/>
          </a:bodyPr>
          <a:lstStyle/>
          <a:p>
            <a:r>
              <a:rPr lang="en-US" sz="2400" b="0" i="0" dirty="0">
                <a:solidFill>
                  <a:srgbClr val="000000"/>
                </a:solidFill>
                <a:effectLst/>
                <a:latin typeface="Times New Roman" panose="02020603050405020304" pitchFamily="18" charset="0"/>
                <a:cs typeface="Times New Roman" panose="02020603050405020304" pitchFamily="18" charset="0"/>
              </a:rPr>
              <a:t>Stepped spillway is a good structure for </a:t>
            </a:r>
            <a:r>
              <a:rPr lang="en-US" sz="2400" b="1" i="0" dirty="0">
                <a:solidFill>
                  <a:srgbClr val="000000"/>
                </a:solidFill>
                <a:effectLst/>
                <a:latin typeface="Times New Roman" panose="02020603050405020304" pitchFamily="18" charset="0"/>
                <a:cs typeface="Times New Roman" panose="02020603050405020304" pitchFamily="18" charset="0"/>
              </a:rPr>
              <a:t>dissipating energy </a:t>
            </a:r>
            <a:r>
              <a:rPr lang="en-US" sz="2400" b="0" i="0" dirty="0">
                <a:solidFill>
                  <a:srgbClr val="000000"/>
                </a:solidFill>
                <a:effectLst/>
                <a:latin typeface="Times New Roman" panose="02020603050405020304" pitchFamily="18" charset="0"/>
                <a:cs typeface="Times New Roman" panose="02020603050405020304" pitchFamily="18" charset="0"/>
              </a:rPr>
              <a:t>because of large surface roughness.</a:t>
            </a:r>
            <a:r>
              <a:rPr lang="en-US" sz="2400" dirty="0">
                <a:latin typeface="Times New Roman" panose="02020603050405020304" pitchFamily="18" charset="0"/>
                <a:cs typeface="Times New Roman" panose="02020603050405020304" pitchFamily="18" charset="0"/>
              </a:rPr>
              <a:t> </a:t>
            </a:r>
            <a:endParaRPr lang="en-US" sz="2400" b="0" i="0" dirty="0">
              <a:solidFill>
                <a:srgbClr val="000000"/>
              </a:solidFill>
              <a:effectLst/>
              <a:latin typeface="Times New Roman" panose="02020603050405020304" pitchFamily="18" charset="0"/>
              <a:cs typeface="Times New Roman" panose="02020603050405020304" pitchFamily="18" charset="0"/>
            </a:endParaRPr>
          </a:p>
          <a:p>
            <a:r>
              <a:rPr lang="en-US" sz="2400" b="0" i="0" dirty="0">
                <a:solidFill>
                  <a:srgbClr val="000000"/>
                </a:solidFill>
                <a:effectLst/>
                <a:latin typeface="Times New Roman" panose="02020603050405020304" pitchFamily="18" charset="0"/>
                <a:cs typeface="Times New Roman" panose="02020603050405020304" pitchFamily="18" charset="0"/>
              </a:rPr>
              <a:t>The point where the </a:t>
            </a:r>
            <a:r>
              <a:rPr lang="en-US" sz="2400" b="1" i="0" dirty="0">
                <a:solidFill>
                  <a:srgbClr val="000000"/>
                </a:solidFill>
                <a:effectLst/>
                <a:latin typeface="Times New Roman" panose="02020603050405020304" pitchFamily="18" charset="0"/>
                <a:cs typeface="Times New Roman" panose="02020603050405020304" pitchFamily="18" charset="0"/>
              </a:rPr>
              <a:t>turbulent boundary layer </a:t>
            </a:r>
            <a:r>
              <a:rPr lang="en-US" sz="2400" b="0" i="0" dirty="0">
                <a:solidFill>
                  <a:srgbClr val="000000"/>
                </a:solidFill>
                <a:effectLst/>
                <a:latin typeface="Times New Roman" panose="02020603050405020304" pitchFamily="18" charset="0"/>
                <a:cs typeface="Times New Roman" panose="02020603050405020304" pitchFamily="18" charset="0"/>
              </a:rPr>
              <a:t>intersect </a:t>
            </a:r>
            <a:r>
              <a:rPr lang="en-US" sz="2400" b="1" i="0" dirty="0">
                <a:solidFill>
                  <a:srgbClr val="000000"/>
                </a:solidFill>
                <a:effectLst/>
                <a:latin typeface="Times New Roman" panose="02020603050405020304" pitchFamily="18" charset="0"/>
                <a:cs typeface="Times New Roman" panose="02020603050405020304" pitchFamily="18" charset="0"/>
              </a:rPr>
              <a:t>the free surface </a:t>
            </a:r>
            <a:r>
              <a:rPr lang="en-US" sz="2400" i="0" dirty="0">
                <a:solidFill>
                  <a:srgbClr val="000000"/>
                </a:solidFill>
                <a:effectLst/>
                <a:latin typeface="Times New Roman" panose="02020603050405020304" pitchFamily="18" charset="0"/>
                <a:cs typeface="Times New Roman" panose="02020603050405020304" pitchFamily="18" charset="0"/>
              </a:rPr>
              <a:t>called</a:t>
            </a:r>
            <a:r>
              <a:rPr lang="en-US" sz="2400" b="1" i="0" dirty="0">
                <a:solidFill>
                  <a:srgbClr val="000000"/>
                </a:solidFill>
                <a:effectLst/>
                <a:latin typeface="Times New Roman" panose="02020603050405020304" pitchFamily="18" charset="0"/>
                <a:cs typeface="Times New Roman" panose="02020603050405020304" pitchFamily="18" charset="0"/>
              </a:rPr>
              <a:t> inception point</a:t>
            </a:r>
            <a:r>
              <a:rPr lang="en-US" sz="2400" b="0" i="0" dirty="0">
                <a:solidFill>
                  <a:srgbClr val="000000"/>
                </a:solidFill>
                <a:effectLst/>
                <a:latin typeface="Times New Roman" panose="02020603050405020304" pitchFamily="18" charset="0"/>
                <a:cs typeface="Times New Roman" panose="02020603050405020304" pitchFamily="18" charset="0"/>
              </a:rPr>
              <a:t>.</a:t>
            </a:r>
          </a:p>
          <a:p>
            <a:r>
              <a:rPr lang="en-US" sz="2400" b="1" i="0" dirty="0">
                <a:solidFill>
                  <a:srgbClr val="000000"/>
                </a:solidFill>
                <a:effectLst/>
                <a:latin typeface="Times New Roman" panose="02020603050405020304" pitchFamily="18" charset="0"/>
                <a:cs typeface="Times New Roman" panose="02020603050405020304" pitchFamily="18" charset="0"/>
              </a:rPr>
              <a:t>Air entrained </a:t>
            </a:r>
            <a:r>
              <a:rPr lang="en-US" sz="2400" b="0" i="0" dirty="0">
                <a:solidFill>
                  <a:srgbClr val="000000"/>
                </a:solidFill>
                <a:effectLst/>
                <a:latin typeface="Times New Roman" panose="02020603050405020304" pitchFamily="18" charset="0"/>
                <a:cs typeface="Times New Roman" panose="02020603050405020304" pitchFamily="18" charset="0"/>
              </a:rPr>
              <a:t>the free surface </a:t>
            </a:r>
            <a:r>
              <a:rPr lang="en-US" sz="2400" dirty="0">
                <a:solidFill>
                  <a:srgbClr val="000000"/>
                </a:solidFill>
                <a:latin typeface="Times New Roman" panose="02020603050405020304" pitchFamily="18" charset="0"/>
                <a:cs typeface="Times New Roman" panose="02020603050405020304" pitchFamily="18" charset="0"/>
              </a:rPr>
              <a:t>from inception point </a:t>
            </a:r>
            <a:r>
              <a:rPr lang="en-US" sz="2400" b="0" i="0" dirty="0">
                <a:solidFill>
                  <a:srgbClr val="000000"/>
                </a:solidFill>
                <a:effectLst/>
                <a:latin typeface="Times New Roman" panose="02020603050405020304" pitchFamily="18" charset="0"/>
                <a:cs typeface="Times New Roman" panose="02020603050405020304" pitchFamily="18" charset="0"/>
              </a:rPr>
              <a:t>. </a:t>
            </a:r>
          </a:p>
          <a:p>
            <a:r>
              <a:rPr lang="en-US" sz="2400" b="0" i="0" dirty="0">
                <a:solidFill>
                  <a:srgbClr val="000000"/>
                </a:solidFill>
                <a:effectLst/>
                <a:latin typeface="Times New Roman" panose="02020603050405020304" pitchFamily="18" charset="0"/>
                <a:cs typeface="Times New Roman" panose="02020603050405020304" pitchFamily="18" charset="0"/>
              </a:rPr>
              <a:t>Air entrainment in a stepped spillway is very important to protect the spillway from </a:t>
            </a:r>
            <a:r>
              <a:rPr lang="en-US" sz="2400" b="1" i="0" dirty="0">
                <a:solidFill>
                  <a:srgbClr val="000000"/>
                </a:solidFill>
                <a:effectLst/>
                <a:latin typeface="Times New Roman" panose="02020603050405020304" pitchFamily="18" charset="0"/>
                <a:cs typeface="Times New Roman" panose="02020603050405020304" pitchFamily="18" charset="0"/>
              </a:rPr>
              <a:t>cavitation damage</a:t>
            </a:r>
            <a:r>
              <a:rPr lang="en-US" sz="2400" b="0" i="0" dirty="0">
                <a:solidFill>
                  <a:srgbClr val="000000"/>
                </a:solidFill>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i="0" dirty="0">
                <a:solidFill>
                  <a:srgbClr val="000000"/>
                </a:solidFill>
                <a:effectLst/>
                <a:latin typeface="Times New Roman" panose="02020603050405020304" pitchFamily="18" charset="0"/>
                <a:cs typeface="Times New Roman" panose="02020603050405020304" pitchFamily="18" charset="0"/>
              </a:rPr>
              <a:t>Without </a:t>
            </a:r>
            <a:r>
              <a:rPr lang="en-US" sz="2400" b="1" dirty="0">
                <a:solidFill>
                  <a:srgbClr val="000000"/>
                </a:solidFill>
                <a:latin typeface="Times New Roman" panose="02020603050405020304" pitchFamily="18" charset="0"/>
                <a:cs typeface="Times New Roman" panose="02020603050405020304" pitchFamily="18" charset="0"/>
              </a:rPr>
              <a:t>aeration</a:t>
            </a:r>
            <a:r>
              <a:rPr lang="en-US" sz="2400" b="0" i="0" dirty="0">
                <a:solidFill>
                  <a:srgbClr val="000000"/>
                </a:solidFill>
                <a:effectLst/>
                <a:latin typeface="Times New Roman" panose="02020603050405020304" pitchFamily="18" charset="0"/>
                <a:cs typeface="Times New Roman" panose="02020603050405020304" pitchFamily="18" charset="0"/>
              </a:rPr>
              <a:t>, the spillway may subjected to cavitation damage</a:t>
            </a:r>
            <a:r>
              <a:rPr lang="en-US" sz="2400" dirty="0">
                <a:solidFill>
                  <a:srgbClr val="000000"/>
                </a:solidFill>
                <a:latin typeface="Times New Roman" panose="02020603050405020304" pitchFamily="18" charset="0"/>
                <a:cs typeface="Times New Roman" panose="02020603050405020304" pitchFamily="18" charset="0"/>
              </a:rPr>
              <a:t>.</a:t>
            </a:r>
          </a:p>
          <a:p>
            <a:r>
              <a:rPr lang="en-US" sz="2400" dirty="0">
                <a:solidFill>
                  <a:srgbClr val="000000"/>
                </a:solidFill>
                <a:latin typeface="Times New Roman" panose="02020603050405020304" pitchFamily="18" charset="0"/>
                <a:cs typeface="Times New Roman" panose="02020603050405020304" pitchFamily="18" charset="0"/>
              </a:rPr>
              <a:t>The flow upstream of the inception point is </a:t>
            </a:r>
            <a:r>
              <a:rPr lang="en-US" sz="2400" b="1" dirty="0">
                <a:solidFill>
                  <a:srgbClr val="000000"/>
                </a:solidFill>
                <a:latin typeface="Times New Roman" panose="02020603050405020304" pitchFamily="18" charset="0"/>
                <a:cs typeface="Times New Roman" panose="02020603050405020304" pitchFamily="18" charset="0"/>
              </a:rPr>
              <a:t>smooth</a:t>
            </a:r>
            <a:r>
              <a:rPr lang="en-US" sz="2400" dirty="0">
                <a:solidFill>
                  <a:srgbClr val="000000"/>
                </a:solidFill>
                <a:latin typeface="Times New Roman" panose="02020603050405020304" pitchFamily="18" charset="0"/>
                <a:cs typeface="Times New Roman" panose="02020603050405020304" pitchFamily="18" charset="0"/>
              </a:rPr>
              <a:t>, while it is very </a:t>
            </a:r>
            <a:r>
              <a:rPr lang="en-US" sz="2400" b="1" dirty="0">
                <a:solidFill>
                  <a:srgbClr val="000000"/>
                </a:solidFill>
                <a:latin typeface="Times New Roman" panose="02020603050405020304" pitchFamily="18" charset="0"/>
                <a:cs typeface="Times New Roman" panose="02020603050405020304" pitchFamily="18" charset="0"/>
              </a:rPr>
              <a:t>turbulent downstream</a:t>
            </a:r>
            <a:r>
              <a:rPr lang="en-US" sz="2400" dirty="0">
                <a:solidFill>
                  <a:srgbClr val="000000"/>
                </a:solidFill>
                <a:latin typeface="Times New Roman" panose="02020603050405020304" pitchFamily="18" charset="0"/>
                <a:cs typeface="Times New Roman" panose="02020603050405020304" pitchFamily="18" charset="0"/>
              </a:rPr>
              <a:t>.</a:t>
            </a:r>
            <a:br>
              <a:rPr lang="en-US" sz="2400" b="1" dirty="0">
                <a:solidFill>
                  <a:srgbClr val="000000"/>
                </a:solidFill>
                <a:latin typeface="Times New Roman" panose="02020603050405020304" pitchFamily="18" charset="0"/>
                <a:cs typeface="Times New Roman" panose="02020603050405020304" pitchFamily="18" charset="0"/>
              </a:rPr>
            </a:br>
            <a:br>
              <a:rPr lang="en-US" sz="2400" dirty="0">
                <a:solidFill>
                  <a:srgbClr val="000000"/>
                </a:solidFill>
                <a:latin typeface="Times New Roman" panose="02020603050405020304" pitchFamily="18" charset="0"/>
                <a:cs typeface="Times New Roman" panose="02020603050405020304" pitchFamily="18" charset="0"/>
              </a:rPr>
            </a:br>
            <a:br>
              <a:rPr lang="en-US" sz="3200" dirty="0"/>
            </a:br>
            <a:endParaRPr lang="en-US" sz="3200" dirty="0"/>
          </a:p>
        </p:txBody>
      </p:sp>
      <p:pic>
        <p:nvPicPr>
          <p:cNvPr id="7" name="Picture 6">
            <a:extLst>
              <a:ext uri="{FF2B5EF4-FFF2-40B4-BE49-F238E27FC236}">
                <a16:creationId xmlns:a16="http://schemas.microsoft.com/office/drawing/2014/main" id="{DB57D300-2056-4D8E-B48D-B61C32464374}"/>
              </a:ext>
            </a:extLst>
          </p:cNvPr>
          <p:cNvPicPr>
            <a:picLocks noChangeAspect="1"/>
          </p:cNvPicPr>
          <p:nvPr/>
        </p:nvPicPr>
        <p:blipFill>
          <a:blip r:embed="rId2"/>
          <a:stretch>
            <a:fillRect/>
          </a:stretch>
        </p:blipFill>
        <p:spPr>
          <a:xfrm>
            <a:off x="1445341" y="4085333"/>
            <a:ext cx="9972281" cy="2772667"/>
          </a:xfrm>
          <a:prstGeom prst="rect">
            <a:avLst/>
          </a:prstGeom>
        </p:spPr>
      </p:pic>
    </p:spTree>
    <p:extLst>
      <p:ext uri="{BB962C8B-B14F-4D97-AF65-F5344CB8AC3E}">
        <p14:creationId xmlns:p14="http://schemas.microsoft.com/office/powerpoint/2010/main" val="2368065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156D-A046-4F99-A780-17589CE861E4}"/>
              </a:ext>
            </a:extLst>
          </p:cNvPr>
          <p:cNvSpPr>
            <a:spLocks noGrp="1"/>
          </p:cNvSpPr>
          <p:nvPr>
            <p:ph type="title"/>
          </p:nvPr>
        </p:nvSpPr>
        <p:spPr>
          <a:xfrm>
            <a:off x="462116" y="138983"/>
            <a:ext cx="11366090" cy="1325563"/>
          </a:xfrm>
        </p:spPr>
        <p:txBody>
          <a:bodyPr>
            <a:normAutofit/>
          </a:bodyPr>
          <a:lstStyle/>
          <a:p>
            <a:r>
              <a:rPr lang="en-US" dirty="0">
                <a:solidFill>
                  <a:srgbClr val="00B0F0"/>
                </a:solidFill>
                <a:latin typeface="+mn-lt"/>
              </a:rPr>
              <a:t>location of inception point is important:</a:t>
            </a:r>
          </a:p>
        </p:txBody>
      </p:sp>
      <p:sp>
        <p:nvSpPr>
          <p:cNvPr id="3" name="Content Placeholder 2">
            <a:extLst>
              <a:ext uri="{FF2B5EF4-FFF2-40B4-BE49-F238E27FC236}">
                <a16:creationId xmlns:a16="http://schemas.microsoft.com/office/drawing/2014/main" id="{0DA98D51-09F9-461E-8EB7-9299DACD0131}"/>
              </a:ext>
            </a:extLst>
          </p:cNvPr>
          <p:cNvSpPr>
            <a:spLocks noGrp="1"/>
          </p:cNvSpPr>
          <p:nvPr>
            <p:ph idx="1"/>
          </p:nvPr>
        </p:nvSpPr>
        <p:spPr>
          <a:xfrm>
            <a:off x="560438" y="1825625"/>
            <a:ext cx="11189109" cy="4351338"/>
          </a:xfrm>
        </p:spPr>
        <p:txBody>
          <a:bodyPr>
            <a:normAutofit/>
          </a:bodyPr>
          <a:lstStyle/>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Since </a:t>
            </a:r>
            <a:r>
              <a:rPr lang="en-US" b="1" i="0" dirty="0">
                <a:solidFill>
                  <a:srgbClr val="000000"/>
                </a:solidFill>
                <a:effectLst/>
                <a:latin typeface="Times New Roman" panose="02020603050405020304" pitchFamily="18" charset="0"/>
                <a:cs typeface="Times New Roman" panose="02020603050405020304" pitchFamily="18" charset="0"/>
              </a:rPr>
              <a:t>cavitation</a:t>
            </a:r>
            <a:r>
              <a:rPr lang="en-US" b="0" i="0" dirty="0">
                <a:solidFill>
                  <a:srgbClr val="000000"/>
                </a:solidFill>
                <a:effectLst/>
                <a:latin typeface="Times New Roman" panose="02020603050405020304" pitchFamily="18" charset="0"/>
                <a:cs typeface="Times New Roman" panose="02020603050405020304" pitchFamily="18" charset="0"/>
              </a:rPr>
              <a:t> often occurs in the </a:t>
            </a:r>
            <a:r>
              <a:rPr lang="en-US" b="1" i="0" dirty="0">
                <a:solidFill>
                  <a:srgbClr val="000000"/>
                </a:solidFill>
                <a:effectLst/>
                <a:latin typeface="Times New Roman" panose="02020603050405020304" pitchFamily="18" charset="0"/>
                <a:cs typeface="Times New Roman" panose="02020603050405020304" pitchFamily="18" charset="0"/>
              </a:rPr>
              <a:t>non-aerated</a:t>
            </a:r>
            <a:r>
              <a:rPr lang="en-US" b="0" i="0" dirty="0">
                <a:solidFill>
                  <a:srgbClr val="000000"/>
                </a:solidFill>
                <a:effectLst/>
                <a:latin typeface="Times New Roman" panose="02020603050405020304" pitchFamily="18" charset="0"/>
                <a:cs typeface="Times New Roman" panose="02020603050405020304" pitchFamily="18" charset="0"/>
              </a:rPr>
              <a:t> flow zone, measurement of the exact location of air entrainment is necessary. </a:t>
            </a:r>
          </a:p>
          <a:p>
            <a:pPr algn="just">
              <a:lnSpc>
                <a:spcPct val="150000"/>
              </a:lnSpc>
            </a:pPr>
            <a:r>
              <a:rPr lang="en-US" dirty="0">
                <a:solidFill>
                  <a:srgbClr val="000000"/>
                </a:solidFill>
                <a:latin typeface="Times New Roman" panose="02020603050405020304" pitchFamily="18" charset="0"/>
                <a:cs typeface="Times New Roman" panose="02020603050405020304" pitchFamily="18" charset="0"/>
              </a:rPr>
              <a:t>T</a:t>
            </a:r>
            <a:r>
              <a:rPr lang="en-US" b="0" i="0" dirty="0">
                <a:solidFill>
                  <a:srgbClr val="000000"/>
                </a:solidFill>
                <a:effectLst/>
                <a:latin typeface="Times New Roman" panose="02020603050405020304" pitchFamily="18" charset="0"/>
                <a:cs typeface="Times New Roman" panose="02020603050405020304" pitchFamily="18" charset="0"/>
              </a:rPr>
              <a:t>he location of the inception point is very</a:t>
            </a:r>
            <a:r>
              <a:rPr lang="en-US" dirty="0">
                <a:solidFill>
                  <a:srgbClr val="000000"/>
                </a:solidFill>
                <a:latin typeface="Times New Roman" panose="02020603050405020304" pitchFamily="18" charset="0"/>
                <a:cs typeface="Times New Roman" panose="02020603050405020304" pitchFamily="18" charset="0"/>
              </a:rPr>
              <a:t> </a:t>
            </a:r>
            <a:r>
              <a:rPr lang="en-US" b="0" i="0" dirty="0">
                <a:solidFill>
                  <a:srgbClr val="000000"/>
                </a:solidFill>
                <a:effectLst/>
                <a:latin typeface="Times New Roman" panose="02020603050405020304" pitchFamily="18" charset="0"/>
                <a:cs typeface="Times New Roman" panose="02020603050405020304" pitchFamily="18" charset="0"/>
              </a:rPr>
              <a:t>important for measuring the length of the </a:t>
            </a:r>
            <a:r>
              <a:rPr lang="en-US" b="1" i="0" dirty="0">
                <a:solidFill>
                  <a:srgbClr val="000000"/>
                </a:solidFill>
                <a:effectLst/>
                <a:latin typeface="Times New Roman" panose="02020603050405020304" pitchFamily="18" charset="0"/>
                <a:cs typeface="Times New Roman" panose="02020603050405020304" pitchFamily="18" charset="0"/>
              </a:rPr>
              <a:t>stilling basin</a:t>
            </a:r>
            <a:r>
              <a:rPr lang="en-US" b="0" i="0" dirty="0">
                <a:solidFill>
                  <a:srgbClr val="000000"/>
                </a:solidFill>
                <a:effectLst/>
                <a:latin typeface="Times New Roman" panose="02020603050405020304" pitchFamily="18" charset="0"/>
                <a:cs typeface="Times New Roman" panose="02020603050405020304" pitchFamily="18" charset="0"/>
              </a:rPr>
              <a:t>, because energy dissipation in a stepped spillway depends on the location of the inception point.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686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65D8D-DCEB-42D2-B18D-A1714E5CD1AC}"/>
              </a:ext>
            </a:extLst>
          </p:cNvPr>
          <p:cNvSpPr>
            <a:spLocks noGrp="1"/>
          </p:cNvSpPr>
          <p:nvPr>
            <p:ph type="title"/>
          </p:nvPr>
        </p:nvSpPr>
        <p:spPr>
          <a:xfrm>
            <a:off x="511277" y="365125"/>
            <a:ext cx="11090788" cy="1325563"/>
          </a:xfrm>
        </p:spPr>
        <p:txBody>
          <a:bodyPr>
            <a:normAutofit/>
          </a:bodyPr>
          <a:lstStyle/>
          <a:p>
            <a:r>
              <a:rPr lang="en-US" dirty="0">
                <a:solidFill>
                  <a:srgbClr val="00B0F0"/>
                </a:solidFill>
                <a:latin typeface="+mn-lt"/>
              </a:rPr>
              <a:t>Different parameters affecting the location of inception point</a:t>
            </a:r>
          </a:p>
        </p:txBody>
      </p:sp>
      <p:sp>
        <p:nvSpPr>
          <p:cNvPr id="3" name="Content Placeholder 2">
            <a:extLst>
              <a:ext uri="{FF2B5EF4-FFF2-40B4-BE49-F238E27FC236}">
                <a16:creationId xmlns:a16="http://schemas.microsoft.com/office/drawing/2014/main" id="{A26CFB4E-60AF-4371-AC5F-5BB367F66387}"/>
              </a:ext>
            </a:extLst>
          </p:cNvPr>
          <p:cNvSpPr>
            <a:spLocks noGrp="1"/>
          </p:cNvSpPr>
          <p:nvPr>
            <p:ph idx="1"/>
          </p:nvPr>
        </p:nvSpPr>
        <p:spPr>
          <a:xfrm>
            <a:off x="838200" y="2506662"/>
            <a:ext cx="10515600" cy="3986213"/>
          </a:xfrm>
        </p:spPr>
        <p:txBody>
          <a:bodyPr>
            <a:normAutofit/>
          </a:bodyPr>
          <a:lstStyle/>
          <a:p>
            <a:r>
              <a:rPr lang="en-US" sz="3600" b="0" i="0" dirty="0">
                <a:solidFill>
                  <a:srgbClr val="000000"/>
                </a:solidFill>
                <a:effectLst/>
                <a:latin typeface="Times New Roman" panose="02020603050405020304" pitchFamily="18" charset="0"/>
                <a:cs typeface="Times New Roman" panose="02020603050405020304" pitchFamily="18" charset="0"/>
              </a:rPr>
              <a:t>Discharge</a:t>
            </a:r>
          </a:p>
          <a:p>
            <a:r>
              <a:rPr lang="en-US" sz="3600" b="0" i="0" dirty="0">
                <a:solidFill>
                  <a:srgbClr val="000000"/>
                </a:solidFill>
                <a:effectLst/>
                <a:latin typeface="Times New Roman" panose="02020603050405020304" pitchFamily="18" charset="0"/>
                <a:cs typeface="Times New Roman" panose="02020603050405020304" pitchFamily="18" charset="0"/>
              </a:rPr>
              <a:t>Step Slope</a:t>
            </a:r>
          </a:p>
          <a:p>
            <a:r>
              <a:rPr lang="en-US" sz="3600" dirty="0">
                <a:solidFill>
                  <a:srgbClr val="000000"/>
                </a:solidFill>
                <a:latin typeface="Times New Roman" panose="02020603050405020304" pitchFamily="18" charset="0"/>
                <a:cs typeface="Times New Roman" panose="02020603050405020304" pitchFamily="18" charset="0"/>
              </a:rPr>
              <a:t>Step Geometry </a:t>
            </a:r>
          </a:p>
          <a:p>
            <a:pPr marL="0" indent="0">
              <a:buNone/>
            </a:pPr>
            <a:r>
              <a:rPr lang="en-US" sz="3600" dirty="0">
                <a:latin typeface="Times New Roman" panose="02020603050405020304" pitchFamily="18" charset="0"/>
                <a:cs typeface="Times New Roman" panose="02020603050405020304" pitchFamily="18" charset="0"/>
              </a:rPr>
              <a:t> </a:t>
            </a:r>
            <a:br>
              <a:rPr lang="en-US" sz="3600" dirty="0"/>
            </a:br>
            <a:endParaRPr lang="en-US" sz="3600" dirty="0"/>
          </a:p>
        </p:txBody>
      </p:sp>
    </p:spTree>
    <p:extLst>
      <p:ext uri="{BB962C8B-B14F-4D97-AF65-F5344CB8AC3E}">
        <p14:creationId xmlns:p14="http://schemas.microsoft.com/office/powerpoint/2010/main" val="249908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C0EE-6A10-4743-AEF1-BED31CE12B35}"/>
              </a:ext>
            </a:extLst>
          </p:cNvPr>
          <p:cNvSpPr>
            <a:spLocks noGrp="1"/>
          </p:cNvSpPr>
          <p:nvPr>
            <p:ph type="title"/>
          </p:nvPr>
        </p:nvSpPr>
        <p:spPr>
          <a:xfrm>
            <a:off x="454742" y="0"/>
            <a:ext cx="10515600" cy="1325563"/>
          </a:xfrm>
        </p:spPr>
        <p:txBody>
          <a:bodyPr>
            <a:normAutofit/>
          </a:bodyPr>
          <a:lstStyle/>
          <a:p>
            <a:r>
              <a:rPr lang="en-US" dirty="0">
                <a:solidFill>
                  <a:srgbClr val="00B0F0"/>
                </a:solidFill>
                <a:latin typeface="+mn-lt"/>
              </a:rPr>
              <a:t>Effect of Discharge on Inception Point</a:t>
            </a:r>
          </a:p>
        </p:txBody>
      </p:sp>
      <p:sp>
        <p:nvSpPr>
          <p:cNvPr id="3" name="Content Placeholder 2">
            <a:extLst>
              <a:ext uri="{FF2B5EF4-FFF2-40B4-BE49-F238E27FC236}">
                <a16:creationId xmlns:a16="http://schemas.microsoft.com/office/drawing/2014/main" id="{64FBBB66-8087-468E-8AC9-D49535B97990}"/>
              </a:ext>
            </a:extLst>
          </p:cNvPr>
          <p:cNvSpPr>
            <a:spLocks noGrp="1"/>
          </p:cNvSpPr>
          <p:nvPr>
            <p:ph idx="1"/>
          </p:nvPr>
        </p:nvSpPr>
        <p:spPr>
          <a:xfrm>
            <a:off x="454742" y="1112787"/>
            <a:ext cx="10940845" cy="5115949"/>
          </a:xfrm>
        </p:spPr>
        <p:txBody>
          <a:bodyPr>
            <a:normAutofit/>
          </a:bodyPr>
          <a:lstStyle/>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The length of inception point increase when the discharge increases. </a:t>
            </a:r>
          </a:p>
          <a:p>
            <a:pPr marL="0" indent="0" algn="just">
              <a:lnSpc>
                <a:spcPct val="150000"/>
              </a:lnSpc>
              <a:buNone/>
            </a:pP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8C1AC87-AEF4-4D00-873E-AC824BC89C1A}"/>
              </a:ext>
            </a:extLst>
          </p:cNvPr>
          <p:cNvPicPr>
            <a:picLocks noChangeAspect="1"/>
          </p:cNvPicPr>
          <p:nvPr/>
        </p:nvPicPr>
        <p:blipFill>
          <a:blip r:embed="rId2"/>
          <a:stretch>
            <a:fillRect/>
          </a:stretch>
        </p:blipFill>
        <p:spPr>
          <a:xfrm>
            <a:off x="1533833" y="1786994"/>
            <a:ext cx="8377084" cy="5015187"/>
          </a:xfrm>
          <a:prstGeom prst="rect">
            <a:avLst/>
          </a:prstGeom>
        </p:spPr>
      </p:pic>
    </p:spTree>
    <p:extLst>
      <p:ext uri="{BB962C8B-B14F-4D97-AF65-F5344CB8AC3E}">
        <p14:creationId xmlns:p14="http://schemas.microsoft.com/office/powerpoint/2010/main" val="209721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C0EE-6A10-4743-AEF1-BED31CE12B35}"/>
              </a:ext>
            </a:extLst>
          </p:cNvPr>
          <p:cNvSpPr>
            <a:spLocks noGrp="1"/>
          </p:cNvSpPr>
          <p:nvPr>
            <p:ph type="title"/>
          </p:nvPr>
        </p:nvSpPr>
        <p:spPr>
          <a:xfrm>
            <a:off x="425244" y="-17824"/>
            <a:ext cx="10515600" cy="1325563"/>
          </a:xfrm>
        </p:spPr>
        <p:txBody>
          <a:bodyPr>
            <a:normAutofit/>
          </a:bodyPr>
          <a:lstStyle/>
          <a:p>
            <a:r>
              <a:rPr lang="en-US" dirty="0">
                <a:solidFill>
                  <a:srgbClr val="00B0F0"/>
                </a:solidFill>
                <a:latin typeface="+mn-lt"/>
              </a:rPr>
              <a:t>Effect of Chute Slope on Inception Point</a:t>
            </a:r>
          </a:p>
        </p:txBody>
      </p:sp>
      <p:sp>
        <p:nvSpPr>
          <p:cNvPr id="3" name="Content Placeholder 2">
            <a:extLst>
              <a:ext uri="{FF2B5EF4-FFF2-40B4-BE49-F238E27FC236}">
                <a16:creationId xmlns:a16="http://schemas.microsoft.com/office/drawing/2014/main" id="{64FBBB66-8087-468E-8AC9-D49535B97990}"/>
              </a:ext>
            </a:extLst>
          </p:cNvPr>
          <p:cNvSpPr>
            <a:spLocks noGrp="1"/>
          </p:cNvSpPr>
          <p:nvPr>
            <p:ph idx="1"/>
          </p:nvPr>
        </p:nvSpPr>
        <p:spPr>
          <a:xfrm>
            <a:off x="425244" y="999714"/>
            <a:ext cx="11520950" cy="5115949"/>
          </a:xfrm>
        </p:spPr>
        <p:txBody>
          <a:bodyPr>
            <a:normAutofit/>
          </a:bodyPr>
          <a:lstStyle/>
          <a:p>
            <a:pPr algn="just">
              <a:lnSpc>
                <a:spcPct val="150000"/>
              </a:lnSpc>
            </a:pPr>
            <a:r>
              <a:rPr lang="en-US" dirty="0">
                <a:latin typeface="Times New Roman" panose="02020603050405020304" pitchFamily="18" charset="0"/>
                <a:cs typeface="Times New Roman" panose="02020603050405020304" pitchFamily="18" charset="0"/>
              </a:rPr>
              <a:t>The length of inception increase with decreasing chute angle.</a:t>
            </a:r>
          </a:p>
          <a:p>
            <a:pPr marL="0" indent="0">
              <a:buNone/>
            </a:pP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C4106B7-262F-47C2-BBF8-7A240A7E0F4D}"/>
              </a:ext>
            </a:extLst>
          </p:cNvPr>
          <p:cNvPicPr>
            <a:picLocks noChangeAspect="1"/>
          </p:cNvPicPr>
          <p:nvPr/>
        </p:nvPicPr>
        <p:blipFill>
          <a:blip r:embed="rId2"/>
          <a:stretch>
            <a:fillRect/>
          </a:stretch>
        </p:blipFill>
        <p:spPr>
          <a:xfrm>
            <a:off x="11944" y="2571047"/>
            <a:ext cx="6044728" cy="3618854"/>
          </a:xfrm>
          <a:prstGeom prst="rect">
            <a:avLst/>
          </a:prstGeom>
        </p:spPr>
      </p:pic>
      <p:pic>
        <p:nvPicPr>
          <p:cNvPr id="7" name="Picture 6">
            <a:extLst>
              <a:ext uri="{FF2B5EF4-FFF2-40B4-BE49-F238E27FC236}">
                <a16:creationId xmlns:a16="http://schemas.microsoft.com/office/drawing/2014/main" id="{51778ABF-BF5B-42EB-AF1E-BCA31B0FADD9}"/>
              </a:ext>
            </a:extLst>
          </p:cNvPr>
          <p:cNvPicPr>
            <a:picLocks noChangeAspect="1"/>
          </p:cNvPicPr>
          <p:nvPr/>
        </p:nvPicPr>
        <p:blipFill>
          <a:blip r:embed="rId3"/>
          <a:stretch>
            <a:fillRect/>
          </a:stretch>
        </p:blipFill>
        <p:spPr>
          <a:xfrm>
            <a:off x="6164825" y="2571048"/>
            <a:ext cx="6005939" cy="3641994"/>
          </a:xfrm>
          <a:prstGeom prst="rect">
            <a:avLst/>
          </a:prstGeom>
        </p:spPr>
      </p:pic>
      <p:sp>
        <p:nvSpPr>
          <p:cNvPr id="8" name="TextBox 7">
            <a:extLst>
              <a:ext uri="{FF2B5EF4-FFF2-40B4-BE49-F238E27FC236}">
                <a16:creationId xmlns:a16="http://schemas.microsoft.com/office/drawing/2014/main" id="{493A6286-69F7-41EF-BB4B-846F909BB209}"/>
              </a:ext>
            </a:extLst>
          </p:cNvPr>
          <p:cNvSpPr txBox="1"/>
          <p:nvPr/>
        </p:nvSpPr>
        <p:spPr>
          <a:xfrm>
            <a:off x="2723536" y="2104336"/>
            <a:ext cx="1966451" cy="369332"/>
          </a:xfrm>
          <a:prstGeom prst="rect">
            <a:avLst/>
          </a:prstGeom>
          <a:noFill/>
        </p:spPr>
        <p:txBody>
          <a:bodyPr wrap="square" rtlCol="0">
            <a:spAutoFit/>
          </a:bodyPr>
          <a:lstStyle/>
          <a:p>
            <a:r>
              <a:rPr lang="en-US" dirty="0"/>
              <a:t>1V:2H</a:t>
            </a:r>
          </a:p>
        </p:txBody>
      </p:sp>
      <p:sp>
        <p:nvSpPr>
          <p:cNvPr id="9" name="TextBox 8">
            <a:extLst>
              <a:ext uri="{FF2B5EF4-FFF2-40B4-BE49-F238E27FC236}">
                <a16:creationId xmlns:a16="http://schemas.microsoft.com/office/drawing/2014/main" id="{28F7486D-896F-4379-B255-EC3104B0FD8E}"/>
              </a:ext>
            </a:extLst>
          </p:cNvPr>
          <p:cNvSpPr txBox="1"/>
          <p:nvPr/>
        </p:nvSpPr>
        <p:spPr>
          <a:xfrm>
            <a:off x="8856406" y="2140611"/>
            <a:ext cx="1966451" cy="369332"/>
          </a:xfrm>
          <a:prstGeom prst="rect">
            <a:avLst/>
          </a:prstGeom>
          <a:noFill/>
        </p:spPr>
        <p:txBody>
          <a:bodyPr wrap="square" rtlCol="0">
            <a:spAutoFit/>
          </a:bodyPr>
          <a:lstStyle/>
          <a:p>
            <a:r>
              <a:rPr lang="en-US" dirty="0"/>
              <a:t>1V:2.5H</a:t>
            </a:r>
          </a:p>
        </p:txBody>
      </p:sp>
    </p:spTree>
    <p:extLst>
      <p:ext uri="{BB962C8B-B14F-4D97-AF65-F5344CB8AC3E}">
        <p14:creationId xmlns:p14="http://schemas.microsoft.com/office/powerpoint/2010/main" val="245454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C0EE-6A10-4743-AEF1-BED31CE12B35}"/>
              </a:ext>
            </a:extLst>
          </p:cNvPr>
          <p:cNvSpPr>
            <a:spLocks noGrp="1"/>
          </p:cNvSpPr>
          <p:nvPr>
            <p:ph type="title"/>
          </p:nvPr>
        </p:nvSpPr>
        <p:spPr>
          <a:xfrm>
            <a:off x="334297" y="14524"/>
            <a:ext cx="10515600" cy="1325563"/>
          </a:xfrm>
        </p:spPr>
        <p:txBody>
          <a:bodyPr/>
          <a:lstStyle/>
          <a:p>
            <a:r>
              <a:rPr lang="en-US" dirty="0">
                <a:solidFill>
                  <a:srgbClr val="00B0F0"/>
                </a:solidFill>
                <a:latin typeface="+mn-lt"/>
              </a:rPr>
              <a:t>Effect of Step Geometry on Inception Point</a:t>
            </a:r>
          </a:p>
        </p:txBody>
      </p:sp>
      <p:sp>
        <p:nvSpPr>
          <p:cNvPr id="3" name="Content Placeholder 2">
            <a:extLst>
              <a:ext uri="{FF2B5EF4-FFF2-40B4-BE49-F238E27FC236}">
                <a16:creationId xmlns:a16="http://schemas.microsoft.com/office/drawing/2014/main" id="{64FBBB66-8087-468E-8AC9-D49535B97990}"/>
              </a:ext>
            </a:extLst>
          </p:cNvPr>
          <p:cNvSpPr>
            <a:spLocks noGrp="1"/>
          </p:cNvSpPr>
          <p:nvPr>
            <p:ph idx="1"/>
          </p:nvPr>
        </p:nvSpPr>
        <p:spPr>
          <a:xfrm>
            <a:off x="625577" y="1461830"/>
            <a:ext cx="10940845" cy="5115949"/>
          </a:xfrm>
        </p:spPr>
        <p:txBody>
          <a:bodyPr>
            <a:normAutofit/>
          </a:bodyPr>
          <a:lstStyle/>
          <a:p>
            <a:pPr marL="0" indent="0">
              <a:buNone/>
            </a:pP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pic>
        <p:nvPicPr>
          <p:cNvPr id="2052" name="Picture 4" descr="Applsci 09 02091 g008 550">
            <a:extLst>
              <a:ext uri="{FF2B5EF4-FFF2-40B4-BE49-F238E27FC236}">
                <a16:creationId xmlns:a16="http://schemas.microsoft.com/office/drawing/2014/main" id="{EE09922F-6D5F-4660-9FED-B18C52EA91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09243"/>
            <a:ext cx="8481525" cy="47342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4425624-9F0F-47F8-B0D1-5997DC4B92D2}"/>
              </a:ext>
            </a:extLst>
          </p:cNvPr>
          <p:cNvSpPr txBox="1"/>
          <p:nvPr/>
        </p:nvSpPr>
        <p:spPr>
          <a:xfrm>
            <a:off x="8481526" y="2042162"/>
            <a:ext cx="3710474" cy="4801314"/>
          </a:xfrm>
          <a:prstGeom prst="rect">
            <a:avLst/>
          </a:prstGeom>
          <a:noFill/>
        </p:spPr>
        <p:txBody>
          <a:bodyPr wrap="square">
            <a:spAutoFit/>
          </a:bodyPr>
          <a:lstStyle/>
          <a:p>
            <a:pPr algn="just"/>
            <a:r>
              <a:rPr lang="en-US" b="0" i="0" dirty="0">
                <a:solidFill>
                  <a:srgbClr val="222222"/>
                </a:solidFill>
                <a:effectLst/>
                <a:latin typeface="Arial" panose="020B0604020202020204" pitchFamily="34" charset="0"/>
              </a:rPr>
              <a:t>Water volume fraction contours of </a:t>
            </a:r>
            <a:r>
              <a:rPr lang="en-US" b="1" i="0" dirty="0">
                <a:solidFill>
                  <a:srgbClr val="222222"/>
                </a:solidFill>
                <a:effectLst/>
                <a:latin typeface="Arial" panose="020B0604020202020204" pitchFamily="34" charset="0"/>
              </a:rPr>
              <a:t>round, pooled, and flat</a:t>
            </a:r>
            <a:r>
              <a:rPr lang="en-US" b="0" i="0" dirty="0">
                <a:solidFill>
                  <a:srgbClr val="222222"/>
                </a:solidFill>
                <a:effectLst/>
                <a:latin typeface="Arial" panose="020B0604020202020204" pitchFamily="34" charset="0"/>
              </a:rPr>
              <a:t> stepped spillway models in the central plane with same number of steps </a:t>
            </a:r>
            <a:r>
              <a:rPr lang="en-US" b="1" i="1" dirty="0">
                <a:solidFill>
                  <a:srgbClr val="222222"/>
                </a:solidFill>
                <a:effectLst/>
                <a:latin typeface="Arial" panose="020B0604020202020204" pitchFamily="34" charset="0"/>
              </a:rPr>
              <a:t>N</a:t>
            </a:r>
            <a:r>
              <a:rPr lang="en-US" b="1" i="0" dirty="0">
                <a:solidFill>
                  <a:srgbClr val="222222"/>
                </a:solidFill>
                <a:effectLst/>
                <a:latin typeface="Arial" panose="020B0604020202020204" pitchFamily="34" charset="0"/>
              </a:rPr>
              <a:t> = 24 </a:t>
            </a:r>
            <a:r>
              <a:rPr lang="en-US" b="1" i="0" dirty="0">
                <a:solidFill>
                  <a:srgbClr val="FF0000"/>
                </a:solidFill>
                <a:effectLst/>
                <a:latin typeface="Arial" panose="020B0604020202020204" pitchFamily="34" charset="0"/>
              </a:rPr>
              <a:t>(a)</a:t>
            </a:r>
            <a:r>
              <a:rPr lang="en-US" b="0" i="0" dirty="0">
                <a:solidFill>
                  <a:srgbClr val="FF0000"/>
                </a:solidFill>
                <a:effectLst/>
                <a:latin typeface="Arial" panose="020B0604020202020204" pitchFamily="34" charset="0"/>
              </a:rPr>
              <a:t> flat </a:t>
            </a:r>
            <a:r>
              <a:rPr lang="en-US" b="0" i="0" dirty="0">
                <a:solidFill>
                  <a:srgbClr val="222222"/>
                </a:solidFill>
                <a:effectLst/>
                <a:latin typeface="Arial" panose="020B0604020202020204" pitchFamily="34" charset="0"/>
              </a:rPr>
              <a:t>stepped spillway </a:t>
            </a:r>
            <a:r>
              <a:rPr lang="en-US" b="0" i="1" dirty="0">
                <a:solidFill>
                  <a:srgbClr val="222222"/>
                </a:solidFill>
                <a:effectLst/>
                <a:latin typeface="Arial" panose="020B0604020202020204" pitchFamily="34" charset="0"/>
              </a:rPr>
              <a:t>(N</a:t>
            </a:r>
            <a:r>
              <a:rPr lang="en-US" b="0" i="0" dirty="0">
                <a:solidFill>
                  <a:srgbClr val="222222"/>
                </a:solidFill>
                <a:effectLst/>
                <a:latin typeface="Arial" panose="020B0604020202020204" pitchFamily="34" charset="0"/>
              </a:rPr>
              <a:t> = 24) at unit discharge 0.8 m</a:t>
            </a:r>
            <a:r>
              <a:rPr lang="en-US" b="0" i="0" baseline="30000" dirty="0">
                <a:solidFill>
                  <a:srgbClr val="222222"/>
                </a:solidFill>
                <a:effectLst/>
                <a:latin typeface="Arial" panose="020B0604020202020204" pitchFamily="34" charset="0"/>
              </a:rPr>
              <a:t>2</a:t>
            </a:r>
            <a:r>
              <a:rPr lang="en-US" b="0" i="0" dirty="0">
                <a:solidFill>
                  <a:srgbClr val="222222"/>
                </a:solidFill>
                <a:effectLst/>
                <a:latin typeface="Arial" panose="020B0604020202020204" pitchFamily="34" charset="0"/>
              </a:rPr>
              <a:t>/s; </a:t>
            </a:r>
            <a:r>
              <a:rPr lang="en-US" b="1" i="0" dirty="0">
                <a:solidFill>
                  <a:srgbClr val="FF0000"/>
                </a:solidFill>
                <a:effectLst/>
                <a:latin typeface="Arial" panose="020B0604020202020204" pitchFamily="34" charset="0"/>
              </a:rPr>
              <a:t>(b)</a:t>
            </a:r>
            <a:r>
              <a:rPr lang="en-US" b="0" i="0" dirty="0">
                <a:solidFill>
                  <a:srgbClr val="FF0000"/>
                </a:solidFill>
                <a:effectLst/>
                <a:latin typeface="Arial" panose="020B0604020202020204" pitchFamily="34" charset="0"/>
              </a:rPr>
              <a:t> pooled </a:t>
            </a:r>
            <a:r>
              <a:rPr lang="en-US" b="0" i="0" dirty="0">
                <a:solidFill>
                  <a:srgbClr val="222222"/>
                </a:solidFill>
                <a:effectLst/>
                <a:latin typeface="Arial" panose="020B0604020202020204" pitchFamily="34" charset="0"/>
              </a:rPr>
              <a:t>stepped spillway (</a:t>
            </a:r>
            <a:r>
              <a:rPr lang="en-US" b="0" i="1" dirty="0">
                <a:solidFill>
                  <a:srgbClr val="222222"/>
                </a:solidFill>
                <a:effectLst/>
                <a:latin typeface="Arial" panose="020B0604020202020204" pitchFamily="34" charset="0"/>
              </a:rPr>
              <a:t>N</a:t>
            </a:r>
            <a:r>
              <a:rPr lang="en-US" b="0" i="0" dirty="0">
                <a:solidFill>
                  <a:srgbClr val="222222"/>
                </a:solidFill>
                <a:effectLst/>
                <a:latin typeface="Arial" panose="020B0604020202020204" pitchFamily="34" charset="0"/>
              </a:rPr>
              <a:t> = 24) at unit discharge 0.8 m</a:t>
            </a:r>
            <a:r>
              <a:rPr lang="en-US" b="0" i="0" baseline="30000" dirty="0">
                <a:solidFill>
                  <a:srgbClr val="222222"/>
                </a:solidFill>
                <a:effectLst/>
                <a:latin typeface="Arial" panose="020B0604020202020204" pitchFamily="34" charset="0"/>
              </a:rPr>
              <a:t>2</a:t>
            </a:r>
            <a:r>
              <a:rPr lang="en-US" b="0" i="0" dirty="0">
                <a:solidFill>
                  <a:srgbClr val="222222"/>
                </a:solidFill>
                <a:effectLst/>
                <a:latin typeface="Arial" panose="020B0604020202020204" pitchFamily="34" charset="0"/>
              </a:rPr>
              <a:t>/s; </a:t>
            </a:r>
            <a:r>
              <a:rPr lang="en-US" b="1" i="0" dirty="0">
                <a:solidFill>
                  <a:srgbClr val="FF0000"/>
                </a:solidFill>
                <a:effectLst/>
                <a:latin typeface="Arial" panose="020B0604020202020204" pitchFamily="34" charset="0"/>
              </a:rPr>
              <a:t>(c) </a:t>
            </a:r>
            <a:r>
              <a:rPr lang="en-US" b="0" i="0" dirty="0">
                <a:solidFill>
                  <a:srgbClr val="FF0000"/>
                </a:solidFill>
                <a:effectLst/>
                <a:latin typeface="Arial" panose="020B0604020202020204" pitchFamily="34" charset="0"/>
              </a:rPr>
              <a:t>round stepped </a:t>
            </a:r>
            <a:r>
              <a:rPr lang="en-US" b="0" i="0" dirty="0">
                <a:solidFill>
                  <a:srgbClr val="222222"/>
                </a:solidFill>
                <a:effectLst/>
                <a:latin typeface="Arial" panose="020B0604020202020204" pitchFamily="34" charset="0"/>
              </a:rPr>
              <a:t>spillway (</a:t>
            </a:r>
            <a:r>
              <a:rPr lang="en-US" b="0" i="1" dirty="0">
                <a:solidFill>
                  <a:srgbClr val="222222"/>
                </a:solidFill>
                <a:effectLst/>
                <a:latin typeface="Arial" panose="020B0604020202020204" pitchFamily="34" charset="0"/>
              </a:rPr>
              <a:t>N</a:t>
            </a:r>
            <a:r>
              <a:rPr lang="en-US" b="0" i="0" dirty="0">
                <a:solidFill>
                  <a:srgbClr val="222222"/>
                </a:solidFill>
                <a:effectLst/>
                <a:latin typeface="Arial" panose="020B0604020202020204" pitchFamily="34" charset="0"/>
              </a:rPr>
              <a:t> = 24) at unit discharge 0.8 m</a:t>
            </a:r>
            <a:r>
              <a:rPr lang="en-US" b="0" i="0" baseline="30000" dirty="0">
                <a:solidFill>
                  <a:srgbClr val="222222"/>
                </a:solidFill>
                <a:effectLst/>
                <a:latin typeface="Arial" panose="020B0604020202020204" pitchFamily="34" charset="0"/>
              </a:rPr>
              <a:t>2</a:t>
            </a:r>
            <a:r>
              <a:rPr lang="en-US" b="0" i="0" dirty="0">
                <a:solidFill>
                  <a:srgbClr val="222222"/>
                </a:solidFill>
                <a:effectLst/>
                <a:latin typeface="Arial" panose="020B0604020202020204" pitchFamily="34" charset="0"/>
              </a:rPr>
              <a:t>/s; </a:t>
            </a:r>
            <a:r>
              <a:rPr lang="en-US" b="1" i="0" dirty="0">
                <a:solidFill>
                  <a:srgbClr val="FF0000"/>
                </a:solidFill>
                <a:effectLst/>
                <a:latin typeface="Arial" panose="020B0604020202020204" pitchFamily="34" charset="0"/>
              </a:rPr>
              <a:t>(d) </a:t>
            </a:r>
            <a:r>
              <a:rPr lang="en-US" b="0" i="0" dirty="0">
                <a:solidFill>
                  <a:srgbClr val="FF0000"/>
                </a:solidFill>
                <a:effectLst/>
                <a:latin typeface="Arial" panose="020B0604020202020204" pitchFamily="34" charset="0"/>
              </a:rPr>
              <a:t>flat stepped spillway </a:t>
            </a:r>
            <a:r>
              <a:rPr lang="en-US" b="0" i="0" dirty="0">
                <a:solidFill>
                  <a:srgbClr val="222222"/>
                </a:solidFill>
                <a:effectLst/>
                <a:latin typeface="Arial" panose="020B0604020202020204" pitchFamily="34" charset="0"/>
              </a:rPr>
              <a:t>(</a:t>
            </a:r>
            <a:r>
              <a:rPr lang="en-US" b="0" i="1" dirty="0">
                <a:solidFill>
                  <a:srgbClr val="222222"/>
                </a:solidFill>
                <a:effectLst/>
                <a:latin typeface="Arial" panose="020B0604020202020204" pitchFamily="34" charset="0"/>
              </a:rPr>
              <a:t>N</a:t>
            </a:r>
            <a:r>
              <a:rPr lang="en-US" b="0" i="0" dirty="0">
                <a:solidFill>
                  <a:srgbClr val="222222"/>
                </a:solidFill>
                <a:effectLst/>
                <a:latin typeface="Arial" panose="020B0604020202020204" pitchFamily="34" charset="0"/>
              </a:rPr>
              <a:t> = 24) at discharge 1.0 m</a:t>
            </a:r>
            <a:r>
              <a:rPr lang="en-US" b="0" i="0" baseline="30000" dirty="0">
                <a:solidFill>
                  <a:srgbClr val="222222"/>
                </a:solidFill>
                <a:effectLst/>
                <a:latin typeface="Arial" panose="020B0604020202020204" pitchFamily="34" charset="0"/>
              </a:rPr>
              <a:t>2</a:t>
            </a:r>
            <a:r>
              <a:rPr lang="en-US" b="0" i="0" dirty="0">
                <a:solidFill>
                  <a:srgbClr val="222222"/>
                </a:solidFill>
                <a:effectLst/>
                <a:latin typeface="Arial" panose="020B0604020202020204" pitchFamily="34" charset="0"/>
              </a:rPr>
              <a:t>/s; </a:t>
            </a:r>
            <a:r>
              <a:rPr lang="en-US" b="1" i="0" dirty="0">
                <a:solidFill>
                  <a:srgbClr val="FF0000"/>
                </a:solidFill>
                <a:effectLst/>
                <a:latin typeface="Arial" panose="020B0604020202020204" pitchFamily="34" charset="0"/>
              </a:rPr>
              <a:t>(e) </a:t>
            </a:r>
            <a:r>
              <a:rPr lang="en-US" b="0" i="0" dirty="0">
                <a:solidFill>
                  <a:srgbClr val="FF0000"/>
                </a:solidFill>
                <a:effectLst/>
                <a:latin typeface="Arial" panose="020B0604020202020204" pitchFamily="34" charset="0"/>
              </a:rPr>
              <a:t>pooled stepped </a:t>
            </a:r>
            <a:r>
              <a:rPr lang="en-US" b="0" i="0" dirty="0">
                <a:solidFill>
                  <a:srgbClr val="222222"/>
                </a:solidFill>
                <a:effectLst/>
                <a:latin typeface="Arial" panose="020B0604020202020204" pitchFamily="34" charset="0"/>
              </a:rPr>
              <a:t>spillway (</a:t>
            </a:r>
            <a:r>
              <a:rPr lang="en-US" b="0" i="1" dirty="0">
                <a:solidFill>
                  <a:srgbClr val="222222"/>
                </a:solidFill>
                <a:effectLst/>
                <a:latin typeface="Arial" panose="020B0604020202020204" pitchFamily="34" charset="0"/>
              </a:rPr>
              <a:t>N</a:t>
            </a:r>
            <a:r>
              <a:rPr lang="en-US" b="0" i="0" dirty="0">
                <a:solidFill>
                  <a:srgbClr val="222222"/>
                </a:solidFill>
                <a:effectLst/>
                <a:latin typeface="Arial" panose="020B0604020202020204" pitchFamily="34" charset="0"/>
              </a:rPr>
              <a:t> = 24) at unit discharge 1 m</a:t>
            </a:r>
            <a:r>
              <a:rPr lang="en-US" b="0" i="0" baseline="30000" dirty="0">
                <a:solidFill>
                  <a:srgbClr val="222222"/>
                </a:solidFill>
                <a:effectLst/>
                <a:latin typeface="Arial" panose="020B0604020202020204" pitchFamily="34" charset="0"/>
              </a:rPr>
              <a:t>2</a:t>
            </a:r>
            <a:r>
              <a:rPr lang="en-US" b="0" i="0" dirty="0">
                <a:solidFill>
                  <a:srgbClr val="222222"/>
                </a:solidFill>
                <a:effectLst/>
                <a:latin typeface="Arial" panose="020B0604020202020204" pitchFamily="34" charset="0"/>
              </a:rPr>
              <a:t>/s; and </a:t>
            </a:r>
            <a:r>
              <a:rPr lang="en-US" b="1" i="0" dirty="0">
                <a:solidFill>
                  <a:srgbClr val="FF0000"/>
                </a:solidFill>
                <a:effectLst/>
                <a:latin typeface="Arial" panose="020B0604020202020204" pitchFamily="34" charset="0"/>
              </a:rPr>
              <a:t>(f) </a:t>
            </a:r>
            <a:r>
              <a:rPr lang="en-US" b="0" i="0" dirty="0">
                <a:solidFill>
                  <a:srgbClr val="FF0000"/>
                </a:solidFill>
                <a:effectLst/>
                <a:latin typeface="Arial" panose="020B0604020202020204" pitchFamily="34" charset="0"/>
              </a:rPr>
              <a:t>round stepped</a:t>
            </a:r>
            <a:r>
              <a:rPr lang="en-US" b="0" i="0" dirty="0">
                <a:solidFill>
                  <a:srgbClr val="222222"/>
                </a:solidFill>
                <a:effectLst/>
                <a:latin typeface="Arial" panose="020B0604020202020204" pitchFamily="34" charset="0"/>
              </a:rPr>
              <a:t> spillway (</a:t>
            </a:r>
            <a:r>
              <a:rPr lang="en-US" b="0" i="1" dirty="0">
                <a:solidFill>
                  <a:srgbClr val="222222"/>
                </a:solidFill>
                <a:effectLst/>
                <a:latin typeface="Arial" panose="020B0604020202020204" pitchFamily="34" charset="0"/>
              </a:rPr>
              <a:t>N</a:t>
            </a:r>
            <a:r>
              <a:rPr lang="en-US" b="0" i="0" dirty="0">
                <a:solidFill>
                  <a:srgbClr val="222222"/>
                </a:solidFill>
                <a:effectLst/>
                <a:latin typeface="Arial" panose="020B0604020202020204" pitchFamily="34" charset="0"/>
              </a:rPr>
              <a:t> = 24) at unit discharge 1 m</a:t>
            </a:r>
            <a:r>
              <a:rPr lang="en-US" b="0" i="0" baseline="30000" dirty="0">
                <a:solidFill>
                  <a:srgbClr val="222222"/>
                </a:solidFill>
                <a:effectLst/>
                <a:latin typeface="Arial" panose="020B0604020202020204" pitchFamily="34" charset="0"/>
              </a:rPr>
              <a:t>2</a:t>
            </a:r>
            <a:r>
              <a:rPr lang="en-US" b="0" i="0" dirty="0">
                <a:solidFill>
                  <a:srgbClr val="222222"/>
                </a:solidFill>
                <a:effectLst/>
                <a:latin typeface="Arial" panose="020B0604020202020204" pitchFamily="34" charset="0"/>
              </a:rPr>
              <a:t>/s.</a:t>
            </a:r>
          </a:p>
          <a:p>
            <a:pPr algn="just"/>
            <a:r>
              <a:rPr lang="en-US" dirty="0">
                <a:solidFill>
                  <a:srgbClr val="FF0000"/>
                </a:solidFill>
              </a:rPr>
              <a:t>(Wan et al., 2019)</a:t>
            </a:r>
          </a:p>
        </p:txBody>
      </p:sp>
      <p:sp>
        <p:nvSpPr>
          <p:cNvPr id="5" name="TextBox 4">
            <a:extLst>
              <a:ext uri="{FF2B5EF4-FFF2-40B4-BE49-F238E27FC236}">
                <a16:creationId xmlns:a16="http://schemas.microsoft.com/office/drawing/2014/main" id="{A41085F6-2494-4FA3-8296-8339A376F464}"/>
              </a:ext>
            </a:extLst>
          </p:cNvPr>
          <p:cNvSpPr txBox="1"/>
          <p:nvPr/>
        </p:nvSpPr>
        <p:spPr>
          <a:xfrm>
            <a:off x="412955" y="1135094"/>
            <a:ext cx="11444748"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inception point location of the pooled stepped spillway is closer to the spillway crest than that of the flat stepped spillway, but more downstream than that of the round stepped spillway.</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17332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F16667-2A53-4EC9-8E85-A11B3C5B42A5}"/>
              </a:ext>
            </a:extLst>
          </p:cNvPr>
          <p:cNvSpPr/>
          <p:nvPr/>
        </p:nvSpPr>
        <p:spPr>
          <a:xfrm>
            <a:off x="3353294" y="2151258"/>
            <a:ext cx="5485412" cy="1569660"/>
          </a:xfrm>
          <a:prstGeom prst="rect">
            <a:avLst/>
          </a:prstGeom>
          <a:noFill/>
        </p:spPr>
        <p:txBody>
          <a:bodyPr wrap="none" lIns="91440" tIns="45720" rIns="91440" bIns="45720">
            <a:spAutoFit/>
          </a:bodyPr>
          <a:lstStyle/>
          <a:p>
            <a:pPr algn="ctr"/>
            <a:r>
              <a:rPr lang="en-US" sz="9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Thank you</a:t>
            </a:r>
          </a:p>
        </p:txBody>
      </p:sp>
    </p:spTree>
    <p:extLst>
      <p:ext uri="{BB962C8B-B14F-4D97-AF65-F5344CB8AC3E}">
        <p14:creationId xmlns:p14="http://schemas.microsoft.com/office/powerpoint/2010/main" val="2664283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485</Words>
  <Application>Microsoft Office PowerPoint</Application>
  <PresentationFormat>Widescreen</PresentationFormat>
  <Paragraphs>36</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Parameters affecting the location of inception point</vt:lpstr>
      <vt:lpstr>Introduction</vt:lpstr>
      <vt:lpstr>location of inception point is important:</vt:lpstr>
      <vt:lpstr>Different parameters affecting the location of inception point</vt:lpstr>
      <vt:lpstr>Effect of Discharge on Inception Point</vt:lpstr>
      <vt:lpstr>Effect of Chute Slope on Inception Point</vt:lpstr>
      <vt:lpstr>Effect of Step Geometry on Inception 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 of Inception Point on Stepped Spillways</dc:title>
  <dc:creator>Shawnm</dc:creator>
  <cp:lastModifiedBy>Shawnm</cp:lastModifiedBy>
  <cp:revision>26</cp:revision>
  <dcterms:created xsi:type="dcterms:W3CDTF">2021-10-10T14:52:11Z</dcterms:created>
  <dcterms:modified xsi:type="dcterms:W3CDTF">2023-12-03T20:10:51Z</dcterms:modified>
</cp:coreProperties>
</file>