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9" r:id="rId3"/>
    <p:sldId id="257" r:id="rId4"/>
    <p:sldId id="261" r:id="rId5"/>
    <p:sldId id="262" r:id="rId6"/>
    <p:sldId id="263" r:id="rId7"/>
    <p:sldId id="268" r:id="rId8"/>
    <p:sldId id="265" r:id="rId9"/>
    <p:sldId id="270" r:id="rId10"/>
    <p:sldId id="266" r:id="rId11"/>
    <p:sldId id="271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Resouces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406345" y="2776324"/>
            <a:ext cx="7651692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The Rate of Change of a Function(Ch.1)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4532603" y="5357600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r>
              <a:rPr lang="fi-FI" sz="2667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6"/>
            <a:ext cx="11484935" cy="6592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181" y="1150374"/>
                <a:ext cx="10137516" cy="5689371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Intercept-Intercept Form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equation of the line passing through the intercepts (a, 0) and (0, b) is</a:t>
                </a: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1</m:t>
                      </m:r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equation of the line through (4, 0) and (0, 3)</a:t>
                </a:r>
              </a:p>
              <a:p>
                <a:pPr marL="0" indent="0">
                  <a:buNone/>
                </a:pPr>
                <a:endParaRPr lang="en-US" sz="4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6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181" y="1150374"/>
                <a:ext cx="10137516" cy="5689371"/>
              </a:xfrm>
              <a:blipFill>
                <a:blip r:embed="rId2"/>
                <a:stretch>
                  <a:fillRect l="-1082" t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4403EA39-2B54-4F5D-83BA-31A6F5313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95" y="2281083"/>
            <a:ext cx="4335124" cy="316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6"/>
            <a:ext cx="11484935" cy="6592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181" y="829340"/>
                <a:ext cx="9960535" cy="6010405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General Linear Equation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Every line has infinitely many equation of the form </a:t>
                </a: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(A and B not both 0)</a:t>
                </a: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slope and y-intercept of the line 8x + 5y = 20. Graph the line</a:t>
                </a:r>
              </a:p>
              <a:p>
                <a:pPr marL="0" indent="0">
                  <a:buNone/>
                </a:pPr>
                <a:endParaRPr lang="en-US" sz="4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6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accent5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181" y="829340"/>
                <a:ext cx="9960535" cy="6010405"/>
              </a:xfrm>
              <a:blipFill>
                <a:blip r:embed="rId2"/>
                <a:stretch>
                  <a:fillRect l="-1102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CDD9D8A-67DA-42B6-91BE-C8BC5DF2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013" y="1937949"/>
            <a:ext cx="4689987" cy="323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6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78CC-65B8-49CC-8079-CB39FD8D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35" y="1825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the next lecture we will learn: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9AF1-7B80-48D6-9D3D-C8031A74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Function and their Graphs</a:t>
            </a:r>
          </a:p>
        </p:txBody>
      </p:sp>
    </p:spTree>
    <p:extLst>
      <p:ext uri="{BB962C8B-B14F-4D97-AF65-F5344CB8AC3E}">
        <p14:creationId xmlns:p14="http://schemas.microsoft.com/office/powerpoint/2010/main" val="29330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0"/>
            <a:ext cx="10515600" cy="97914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CD632-1BD3-49EE-B3B6-859DDCC4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169582"/>
            <a:ext cx="7907937" cy="5539552"/>
          </a:xfrm>
        </p:spPr>
        <p:txBody>
          <a:bodyPr>
            <a:normAutofit/>
          </a:bodyPr>
          <a:lstStyle/>
          <a:p>
            <a:pPr algn="just"/>
            <a:r>
              <a:rPr lang="en-US" b="0" i="0" dirty="0">
                <a:solidFill>
                  <a:srgbClr val="00B0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Coordinates: 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pair of numbers that describe the </a:t>
            </a:r>
            <a:r>
              <a:rPr lang="en-US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position of a point 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on a coordinate plane by using the horizontal and vertical distances from the two reference axes. Usually represented by </a:t>
            </a:r>
            <a:r>
              <a:rPr lang="en-US" b="1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x,y</a:t>
            </a:r>
            <a:r>
              <a:rPr lang="en-US" b="1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the x-value and y-value.</a:t>
            </a:r>
          </a:p>
          <a:p>
            <a:pPr algn="just"/>
            <a:r>
              <a:rPr lang="en-US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Coordinates make possible to describe lines, curves with coordinate equation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Origin: 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Starting point. The point where the reference axes in a coordinate system meet. The values of coordinates are normally defined as </a:t>
            </a:r>
            <a:r>
              <a:rPr lang="en-US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zero</a:t>
            </a:r>
            <a:r>
              <a:rPr lang="en-US" b="1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en-US" sz="2000" dirty="0">
              <a:solidFill>
                <a:srgbClr val="333333"/>
              </a:solidFill>
              <a:latin typeface="proxima-nova-n4"/>
            </a:endParaRPr>
          </a:p>
          <a:p>
            <a:pPr algn="just"/>
            <a:endParaRPr lang="en-US" sz="2000" dirty="0">
              <a:solidFill>
                <a:srgbClr val="333333"/>
              </a:solidFill>
              <a:latin typeface="proxima-nova-n4"/>
            </a:endParaRPr>
          </a:p>
          <a:p>
            <a:pPr algn="just"/>
            <a:endParaRPr lang="en-US" sz="20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8F1F64A-9A22-4889-9164-533DFACFC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81" y="1781618"/>
            <a:ext cx="3847900" cy="37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3" y="0"/>
            <a:ext cx="11077411" cy="97914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CD632-1BD3-49EE-B3B6-859DDCC4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169582"/>
            <a:ext cx="8452198" cy="5539552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horizontal axis called </a:t>
            </a:r>
            <a:r>
              <a:rPr lang="en-US" sz="3200" b="1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x-axis</a:t>
            </a:r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the vertical axis called </a:t>
            </a:r>
            <a:r>
              <a:rPr lang="en-US" sz="3200" b="1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y-axis</a:t>
            </a:r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x-axis, the </a:t>
            </a:r>
            <a:r>
              <a:rPr lang="en-US" sz="3200" b="1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+ve number </a:t>
            </a:r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lies to the right of origin.</a:t>
            </a:r>
          </a:p>
          <a:p>
            <a:pPr algn="just"/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y-axis, the </a:t>
            </a:r>
            <a:r>
              <a:rPr lang="en-US" sz="3200" b="1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+ve number </a:t>
            </a:r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lies above origin.</a:t>
            </a:r>
          </a:p>
          <a:p>
            <a:pPr algn="just"/>
            <a:r>
              <a:rPr lang="en-US" sz="32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ordered pair (a,b) corresponds to the point P, where perpendicular to x-axis at (a) crosses the perpendicular to the y-axis at (b)</a:t>
            </a:r>
          </a:p>
          <a:p>
            <a:pPr algn="just"/>
            <a:endParaRPr lang="en-US" dirty="0">
              <a:solidFill>
                <a:srgbClr val="333333"/>
              </a:solidFill>
              <a:latin typeface="proxima-nova-n4"/>
            </a:endParaRPr>
          </a:p>
          <a:p>
            <a:pPr algn="just"/>
            <a:endParaRPr lang="en-US" dirty="0">
              <a:solidFill>
                <a:srgbClr val="333333"/>
              </a:solidFill>
              <a:latin typeface="proxima-nova-n4"/>
            </a:endParaRPr>
          </a:p>
          <a:p>
            <a:pPr algn="just"/>
            <a:endParaRPr lang="en-US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C2C66AB-1E6E-4462-896A-B52E6F5D5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542" y="2052403"/>
            <a:ext cx="3297081" cy="275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5"/>
            <a:ext cx="11484935" cy="97057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99F0E5B-5AB7-4BCC-B78E-61C69952E3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6447" y="988828"/>
                <a:ext cx="6932427" cy="5850917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600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Increment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Definition: if a particle moves from the point 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to the point 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the </a:t>
                </a:r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increments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 its coordinates are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∆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600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Slope of a Line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Each non-vertical line has a slope, which we can calculate from increments in coordinates. </a:t>
                </a: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Let L be a non-vertical line in the plane and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and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two points on L. </a:t>
                </a: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We call ∆y = 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-y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rise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from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∆x = 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– 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the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run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from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Since L is not vertical, ∆x≠0 </a:t>
                </a:r>
              </a:p>
              <a:p>
                <a:pPr algn="just"/>
                <a:r>
                  <a:rPr lang="en-US" sz="2600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Slope</a:t>
                </a: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Definition: let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and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be points on a non-vertical line L. The slope of L which is denote by m is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𝑟𝑖𝑠𝑒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99F0E5B-5AB7-4BCC-B78E-61C69952E3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6447" y="988828"/>
                <a:ext cx="6932427" cy="5850917"/>
              </a:xfrm>
              <a:blipFill>
                <a:blip r:embed="rId2"/>
                <a:stretch>
                  <a:fillRect l="-1142" t="-2083" r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F865B741-5B8A-4E7B-824B-56CC4759E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912" y="1296355"/>
            <a:ext cx="4919998" cy="410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2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5"/>
            <a:ext cx="11484935" cy="97057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99F0E5B-5AB7-4BCC-B78E-61C69952E3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6447" y="988828"/>
                <a:ext cx="7825562" cy="5850917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600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Note: </a:t>
                </a:r>
              </a:p>
              <a:p>
                <a:pPr lvl="1" algn="just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A line that goes </a:t>
                </a: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uphill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as x increases has a </a:t>
                </a: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+ve 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slope</a:t>
                </a:r>
              </a:p>
              <a:p>
                <a:pPr lvl="1" algn="just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A line that goes </a:t>
                </a: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downhill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as x increases it has </a:t>
                </a: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–ve 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slope</a:t>
                </a:r>
              </a:p>
              <a:p>
                <a:pPr lvl="1" algn="just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A horizontal line has zero slope</a:t>
                </a:r>
              </a:p>
              <a:p>
                <a:pPr marL="457200" lvl="1" indent="0" algn="just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lvl="1" indent="-285750"/>
                <a:r>
                  <a:rPr lang="en-US" sz="26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lvl="1" indent="0">
                  <a:buNone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Slope of L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5−(−3)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Slope of L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2−6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lvl="1" indent="0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99F0E5B-5AB7-4BCC-B78E-61C69952E3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6447" y="988828"/>
                <a:ext cx="7825562" cy="5850917"/>
              </a:xfrm>
              <a:blipFill>
                <a:blip r:embed="rId2"/>
                <a:stretch>
                  <a:fillRect l="-1012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8119E27-C9DC-4E4B-890E-172704C0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794" y="2227166"/>
            <a:ext cx="4286108" cy="458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6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5"/>
            <a:ext cx="11484935" cy="97057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181" y="988828"/>
                <a:ext cx="6815469" cy="585091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Angle of inclination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slope of non-vertical line is the tangent of its angle of inclination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Parallel lines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Parallel lines have the same slope and the equal angles.</a:t>
                </a:r>
              </a:p>
              <a:p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Perpendicular lines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If two non-vertical lines L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L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are perpendicular, their slopes m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m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satisfy m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m</a:t>
                </a:r>
                <a:r>
                  <a:rPr lang="en-US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=-1, so each slope is the negative reciprocal of the other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,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𝑤h𝑖𝑙𝑒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Hence,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=-1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181" y="988828"/>
                <a:ext cx="6815469" cy="5850917"/>
              </a:xfrm>
              <a:blipFill>
                <a:blip r:embed="rId2"/>
                <a:stretch>
                  <a:fillRect l="-1252" t="-2604" r="-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48">
            <a:extLst>
              <a:ext uri="{FF2B5EF4-FFF2-40B4-BE49-F238E27FC236}">
                <a16:creationId xmlns:a16="http://schemas.microsoft.com/office/drawing/2014/main" id="{84E2AD41-E2C7-40E3-B5E9-7A9190BFC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482" y="988828"/>
            <a:ext cx="4979705" cy="266758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FC129FF6-1C5F-4240-BCDB-0F4CE2217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7483" y="3762155"/>
            <a:ext cx="4979704" cy="280138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0936FEA-7B29-0865-6060-1B6C1BA5D9D2}"/>
              </a:ext>
            </a:extLst>
          </p:cNvPr>
          <p:cNvSpPr/>
          <p:nvPr/>
        </p:nvSpPr>
        <p:spPr>
          <a:xfrm>
            <a:off x="11198942" y="5437239"/>
            <a:ext cx="265471" cy="1573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5"/>
            <a:ext cx="11484935" cy="97057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181" y="988828"/>
                <a:ext cx="11768471" cy="5850917"/>
              </a:xfrm>
            </p:spPr>
            <p:txBody>
              <a:bodyPr>
                <a:no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Equations for lines</a:t>
                </a:r>
              </a:p>
              <a:p>
                <a:r>
                  <a:rPr lang="en-US" sz="2400" dirty="0"/>
                  <a:t>These come in many useful forms: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Point-Slope Form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equation of the line passing though the point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1=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with slope m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/>
                  <a:t>Thus given the point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(1, 2) and the slope m = −1/3 the equation of the line is</a:t>
                </a:r>
              </a:p>
              <a:p>
                <a:pPr marL="0" indent="0">
                  <a:buNone/>
                </a:pP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− 2 = −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− 1)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>
                  <a:buNone/>
                </a:pPr>
                <a:r>
                  <a:rPr lang="en-US" sz="2400" b="0" i="0" dirty="0">
                    <a:solidFill>
                      <a:srgbClr val="373D3F"/>
                    </a:solidFill>
                    <a:effectLst/>
                    <a:latin typeface="proxima-nova"/>
                  </a:rPr>
                  <a:t>Write the equation of the line with slope m=−3 and passing through the point </a:t>
                </a:r>
                <a:r>
                  <a:rPr lang="en-US" sz="2400" b="0" i="0" dirty="0">
                    <a:solidFill>
                      <a:srgbClr val="373D3F"/>
                    </a:solidFill>
                    <a:effectLst/>
                    <a:latin typeface="MJXc-TeX-main-R"/>
                  </a:rPr>
                  <a:t>(4,8)</a:t>
                </a:r>
                <a:r>
                  <a:rPr lang="en-US" sz="2400" b="0" i="0" dirty="0">
                    <a:solidFill>
                      <a:srgbClr val="373D3F"/>
                    </a:solidFill>
                    <a:effectLst/>
                    <a:latin typeface="proxima-nova"/>
                  </a:rPr>
                  <a:t>. Write the final equation in slope-intercept form. </a:t>
                </a:r>
              </a:p>
              <a:p>
                <a:pPr marL="0" indent="0">
                  <a:buNone/>
                </a:pPr>
                <a:br>
                  <a:rPr lang="en-US" sz="2400" dirty="0"/>
                </a:b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181" y="988828"/>
                <a:ext cx="11768471" cy="5850917"/>
              </a:xfrm>
              <a:blipFill>
                <a:blip r:embed="rId2"/>
                <a:stretch>
                  <a:fillRect l="-933" t="-1771" r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86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6"/>
            <a:ext cx="11484935" cy="659206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3503" y="888335"/>
                <a:ext cx="11130574" cy="4814376"/>
              </a:xfrm>
            </p:spPr>
            <p:txBody>
              <a:bodyPr>
                <a:no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Point-Point Form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equation of the line passing through the points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and P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(x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y</a:t>
                </a:r>
                <a:r>
                  <a:rPr lang="en-US" sz="2400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is</a:t>
                </a: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s-E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E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s-E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E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s-E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s-E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slope of a line that passes through the points (2,−1) and (−5,3).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3503" y="888335"/>
                <a:ext cx="11130574" cy="4814376"/>
              </a:xfrm>
              <a:blipFill>
                <a:blip r:embed="rId2"/>
                <a:stretch>
                  <a:fillRect l="-986" t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41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48" y="18256"/>
            <a:ext cx="11484935" cy="659206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1.1. Cartesian Coordinate and Equation for Lines(Cont.)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181" y="829340"/>
                <a:ext cx="9685232" cy="6010405"/>
              </a:xfrm>
            </p:spPr>
            <p:txBody>
              <a:bodyPr>
                <a:no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Slope- Intercept Form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equation of the line passing through the y-axis at the point (0, b) with slope m is </a:t>
                </a:r>
              </a:p>
              <a:p>
                <a:pPr marL="0" indent="0" algn="ctr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 = mx + b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 example, if m = −1/2 and b = 2, the equation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= −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+ 2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Identify the slope and y-intercept given the equation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3DA10BF-85E2-4C18-AF65-CCE191752C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181" y="829340"/>
                <a:ext cx="9685232" cy="6010405"/>
              </a:xfrm>
              <a:blipFill>
                <a:blip r:embed="rId2"/>
                <a:stretch>
                  <a:fillRect l="-1133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154179C6-285F-457B-8064-838562A61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171" y="3071914"/>
            <a:ext cx="3680648" cy="271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962</Words>
  <Application>Microsoft Office PowerPoint</Application>
  <PresentationFormat>Widescreen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Cambria Math</vt:lpstr>
      <vt:lpstr>MJXc-TeX-main-R</vt:lpstr>
      <vt:lpstr>Montserrat</vt:lpstr>
      <vt:lpstr>Montserrat Light</vt:lpstr>
      <vt:lpstr>proxima-nova</vt:lpstr>
      <vt:lpstr>proxima-nova-n4</vt:lpstr>
      <vt:lpstr>Office Theme</vt:lpstr>
      <vt:lpstr>Salahaddin University-Erbil College of Engineering Department of Water Resouces Engineering First Year Students 2nd Semester</vt:lpstr>
      <vt:lpstr>1.1. Cartesian Coordinate and Equation for Lines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1.1. Cartesian Coordinate and Equation for Lines(Cont.) </vt:lpstr>
      <vt:lpstr>For the next lecture we will 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80</cp:revision>
  <dcterms:created xsi:type="dcterms:W3CDTF">2021-02-14T18:46:16Z</dcterms:created>
  <dcterms:modified xsi:type="dcterms:W3CDTF">2023-10-17T11:06:32Z</dcterms:modified>
</cp:coreProperties>
</file>