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3" r:id="rId3"/>
    <p:sldId id="264" r:id="rId4"/>
    <p:sldId id="265" r:id="rId5"/>
    <p:sldId id="266" r:id="rId6"/>
    <p:sldId id="267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Architectural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nd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Application of Derivative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Extreme Value of Function (Maxima and Minima)(Ch.3)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11194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3.2. Maxima, Minima theorem, Local and Absolute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3406" y="1233377"/>
                <a:ext cx="8910084" cy="560636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DEFINITIONS</a:t>
                </a:r>
                <a:r>
                  <a:rPr lang="en-US" dirty="0"/>
                  <a:t> 	</a:t>
                </a:r>
                <a:r>
                  <a:rPr lang="en-US" b="1" dirty="0"/>
                  <a:t>Absolute Maximum, Absolute Minimum</a:t>
                </a:r>
              </a:p>
              <a:p>
                <a:pPr algn="just"/>
                <a:r>
                  <a:rPr lang="en-US" dirty="0"/>
                  <a:t>Let ƒ be a function with domain D. Then ƒ has an absolute maximum value on D at a point c if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aseline="-25000" dirty="0"/>
              </a:p>
              <a:p>
                <a:pPr marL="0" indent="0" algn="just">
                  <a:buNone/>
                </a:pPr>
                <a:r>
                  <a:rPr lang="en-US" dirty="0"/>
                  <a:t>and an absolute minimum value on D at c if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  <a:p>
                <a:pPr algn="just"/>
                <a:r>
                  <a:rPr lang="en-US" dirty="0"/>
                  <a:t>For example, on the closed interval [-</a:t>
                </a:r>
                <a:r>
                  <a:rPr lang="el-GR" dirty="0"/>
                  <a:t>π</a:t>
                </a:r>
                <a:r>
                  <a:rPr lang="en-US" dirty="0"/>
                  <a:t>/2,</a:t>
                </a:r>
                <a:r>
                  <a:rPr lang="el-GR" dirty="0"/>
                  <a:t>π</a:t>
                </a:r>
                <a:r>
                  <a:rPr lang="en-US" dirty="0"/>
                  <a:t>/2]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takes on an absolute maximum value of 1 and an absolute minimum value of 0 (twice). On the same interval,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takes on a maximum value of 1 and a minimum value of -1.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406" y="1233377"/>
                <a:ext cx="8910084" cy="5606368"/>
              </a:xfrm>
              <a:blipFill>
                <a:blip r:embed="rId2"/>
                <a:stretch>
                  <a:fillRect l="-1437" t="-2391" r="-1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BDC5EC7B-2C7C-4DAE-9FAE-526C3C4B7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3489" y="4650402"/>
            <a:ext cx="2877856" cy="2207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0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111942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3.2. Maxima, Minima theorem, local and absolute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7953" y="1392865"/>
                <a:ext cx="6103089" cy="508236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THEOREM 1 	</a:t>
                </a:r>
                <a:r>
                  <a:rPr lang="en-US" dirty="0"/>
                  <a:t>The Extreme Value Theorem</a:t>
                </a:r>
              </a:p>
              <a:p>
                <a:pPr marL="0" indent="0" algn="just">
                  <a:buNone/>
                </a:pPr>
                <a:endParaRPr lang="en-US" dirty="0"/>
              </a:p>
              <a:p>
                <a:pPr marL="0" indent="0" algn="just">
                  <a:buNone/>
                </a:pPr>
                <a:r>
                  <a:rPr lang="en-US" dirty="0"/>
                  <a:t>If ƒ is continuous on a closed interval [a, b], then ƒ attains both an absolute maximum value M and an absolute minimum value m in [a, b]. That is, there are numbers x</a:t>
                </a:r>
                <a:r>
                  <a:rPr lang="en-US" baseline="-25000" dirty="0"/>
                  <a:t>1</a:t>
                </a:r>
                <a:r>
                  <a:rPr lang="en-US" dirty="0"/>
                  <a:t> and x</a:t>
                </a:r>
                <a:r>
                  <a:rPr lang="en-US" baseline="-25000" dirty="0"/>
                  <a:t>2</a:t>
                </a:r>
                <a:r>
                  <a:rPr lang="en-US" dirty="0"/>
                  <a:t> in [a, b] with f(x</a:t>
                </a:r>
                <a:r>
                  <a:rPr lang="en-US" baseline="-25000" dirty="0"/>
                  <a:t>1</a:t>
                </a:r>
                <a:r>
                  <a:rPr lang="en-US" dirty="0"/>
                  <a:t>)=m, f(x</a:t>
                </a:r>
                <a:r>
                  <a:rPr lang="en-US" baseline="-25000" dirty="0"/>
                  <a:t>2</a:t>
                </a:r>
                <a:r>
                  <a:rPr lang="en-US" dirty="0"/>
                  <a:t>)=M,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for every other x in [a, b]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7953" y="1392865"/>
                <a:ext cx="6103089" cy="5082363"/>
              </a:xfrm>
              <a:blipFill>
                <a:blip r:embed="rId2"/>
                <a:stretch>
                  <a:fillRect l="-2098" t="-1918" r="-19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A53C341-4EF7-467C-8D7F-ED758774AA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043" y="1337766"/>
            <a:ext cx="5450958" cy="438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2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415F-9E9C-44A4-B3F9-098015FA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16" y="0"/>
            <a:ext cx="10515600" cy="1120877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Local Maximum, Local Minimum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3E9EA-9C70-48CF-A381-8FFA973376A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4910" y="1373741"/>
                <a:ext cx="10515600" cy="205525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DEFINITIONS </a:t>
                </a:r>
                <a:r>
                  <a:rPr lang="en-US" dirty="0"/>
                  <a:t>	</a:t>
                </a:r>
                <a:r>
                  <a:rPr lang="en-US" b="1" dirty="0"/>
                  <a:t>Local Maximum, Local Minimum</a:t>
                </a:r>
              </a:p>
              <a:p>
                <a:pPr marL="0" indent="0">
                  <a:buNone/>
                </a:pPr>
                <a:r>
                  <a:rPr lang="en-US" dirty="0"/>
                  <a:t>A function ƒ has a local maximum value at an interior point c of its domain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all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some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open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interval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containing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 function ƒ has a local minimum value at an interior point c of its domain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for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all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some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open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interval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containing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D3E9EA-9C70-48CF-A381-8FFA973376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4910" y="1373741"/>
                <a:ext cx="10515600" cy="2055259"/>
              </a:xfrm>
              <a:blipFill>
                <a:blip r:embed="rId2"/>
                <a:stretch>
                  <a:fillRect l="-1043" t="-5917" b="-2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7C19720-02BF-4874-92BA-2786D91FA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405" y="3345357"/>
            <a:ext cx="7089551" cy="305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1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F6764-DFB1-4E54-82A7-626FA857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Extrema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8A9CEF-1838-40D8-908A-C73341352F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46891"/>
                <a:ext cx="10740656" cy="4351338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THEOREM 2       </a:t>
                </a:r>
                <a:r>
                  <a:rPr lang="en-US" b="1" dirty="0"/>
                  <a:t>The First Derivative Theorem for Local Extreme Values</a:t>
                </a:r>
              </a:p>
              <a:p>
                <a:pPr marL="0" indent="0">
                  <a:buNone/>
                </a:pPr>
                <a:r>
                  <a:rPr lang="en-US" dirty="0"/>
                  <a:t>If ƒ has a local maximum or minimum value at an interior point c of its domain, and if is defined at c, then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DEFINITION</a:t>
                </a:r>
                <a:r>
                  <a:rPr lang="en-US" dirty="0"/>
                  <a:t> 		</a:t>
                </a:r>
                <a:r>
                  <a:rPr lang="en-US" b="1" dirty="0"/>
                  <a:t>Critical Point</a:t>
                </a:r>
              </a:p>
              <a:p>
                <a:pPr marL="0" indent="0">
                  <a:buNone/>
                </a:pPr>
                <a:r>
                  <a:rPr lang="en-US" dirty="0"/>
                  <a:t>An interior point of the domain of a function ƒ where is zero or undefined is a critical point of ƒ.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8A9CEF-1838-40D8-908A-C73341352F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46891"/>
                <a:ext cx="10740656" cy="4351338"/>
              </a:xfrm>
              <a:blipFill>
                <a:blip r:embed="rId2"/>
                <a:stretch>
                  <a:fillRect l="-1193" t="-2381" r="-1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28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3C2FC-040D-438E-8E44-2B055185B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1" y="109486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Examples  		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965D82-3D80-4E98-8140-7FF1E0D9A8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471" y="1435049"/>
                <a:ext cx="11661058" cy="51427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1. Find the absolute maximum and minimum values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US" sz="3200" dirty="0"/>
                  <a:t>on [-2,1]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2. Find the absolute extrema values of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/>
                  <a:t>on [-2,1]</a:t>
                </a:r>
              </a:p>
              <a:p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3. Find the absolute maximum and minimum vales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f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2/3</m:t>
                        </m:r>
                      </m:sup>
                    </m:sSup>
                  </m:oMath>
                </a14:m>
                <a:r>
                  <a:rPr lang="en-US" sz="3200" dirty="0"/>
                  <a:t>on the interval [-2,3]</a:t>
                </a:r>
              </a:p>
              <a:p>
                <a:endParaRPr lang="en-US" sz="3200" dirty="0"/>
              </a:p>
              <a:p>
                <a:endParaRPr lang="en-US" sz="3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D965D82-3D80-4E98-8140-7FF1E0D9A8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471" y="1435049"/>
                <a:ext cx="11661058" cy="5142732"/>
              </a:xfrm>
              <a:blipFill>
                <a:blip r:embed="rId2"/>
                <a:stretch>
                  <a:fillRect l="-1360" t="-2370" r="-7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841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8C33C-BC07-4D28-B13C-96F360C1F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38" y="0"/>
            <a:ext cx="10515600" cy="86523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7EB09-3CEC-4CFC-9998-4F692C177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9" y="865240"/>
            <a:ext cx="11484076" cy="5992760"/>
          </a:xfrm>
        </p:spPr>
        <p:txBody>
          <a:bodyPr>
            <a:normAutofit/>
          </a:bodyPr>
          <a:lstStyle/>
          <a:p>
            <a:pPr marL="0" indent="0" algn="just">
              <a:buClr>
                <a:srgbClr val="FF0000"/>
              </a:buClr>
              <a:buNone/>
            </a:pPr>
            <a:r>
              <a:rPr lang="en-US" dirty="0"/>
              <a:t>1. What is the largest possible area for a right triangle whose hypotenuse is 5 cm long?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/>
              <a:t>2. A highway must be constructed to connect Village A with Village B that 150 mi a part. There is a rudimentary roadway that can be upgraded 50 mi south of the line connecting the two villages. The cost of upgrading the existing roadway is $300,000 per mile, whereas the cost of constructing a new highway is $500,000 per mile. Find the combination of upgrading and new construction that minimizes the cost of connecting the two villages. Cleary define the location of the proposed highway.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/>
              <a:t>3. A drilling rig 12 mi offshore is to be connected by pipe to a refinery onshore, 20 mi straight down the coast from the rig. If underwater pipe costs $500,000 per mile and land based pipe costs $300,000 per mile, what combination of the two will give the least expensive connection?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24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2784</TotalTime>
  <Words>661</Words>
  <Application>Microsoft Office PowerPoint</Application>
  <PresentationFormat>Widescreen</PresentationFormat>
  <Paragraphs>42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Architectural Engineering First Year Students 2nd Semester</vt:lpstr>
      <vt:lpstr>3.2. Maxima, Minima theorem, Local and Absolute</vt:lpstr>
      <vt:lpstr>3.2. Maxima, Minima theorem, local and absolute</vt:lpstr>
      <vt:lpstr>Local Maximum, Local Minimum</vt:lpstr>
      <vt:lpstr>Finding Extrema </vt:lpstr>
      <vt:lpstr>Examples    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147</cp:revision>
  <dcterms:created xsi:type="dcterms:W3CDTF">2021-02-14T18:46:16Z</dcterms:created>
  <dcterms:modified xsi:type="dcterms:W3CDTF">2023-11-16T17:37:43Z</dcterms:modified>
</cp:coreProperties>
</file>