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0" r:id="rId2"/>
    <p:sldId id="263" r:id="rId3"/>
    <p:sldId id="264" r:id="rId4"/>
    <p:sldId id="265" r:id="rId5"/>
    <p:sldId id="266" r:id="rId6"/>
    <p:sldId id="267" r:id="rId7"/>
    <p:sldId id="269" r:id="rId8"/>
    <p:sldId id="270" r:id="rId9"/>
    <p:sldId id="27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74" autoAdjust="0"/>
    <p:restoredTop sz="94660"/>
  </p:normalViewPr>
  <p:slideViewPr>
    <p:cSldViewPr snapToGrid="0">
      <p:cViewPr varScale="1">
        <p:scale>
          <a:sx n="78" d="100"/>
          <a:sy n="78" d="100"/>
        </p:scale>
        <p:origin x="96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5021FB-D08A-436E-8BC7-92ADF19D55E4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CB2599-5FE7-44C4-A05E-AEC9D3A3B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489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31155-E38A-4A1D-80C9-26AF5A2A33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76D870-2A2C-41FE-B543-A7EC2B95E5A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7B163-C2FE-4993-AFB2-A983EC912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8D9306-398C-4688-BA37-6603FBA30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B80513-69C5-4871-B61A-7850B6BC9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629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E9C33-1183-4A11-A5C0-49AB7E45D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B4A4A-0617-425C-A916-746E2BCE1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9DBFE-1A68-4A33-8817-455AED514C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2B3AA-7BD1-4B97-9A91-B33A8CAAC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8FE62-206D-45B4-9734-3DED5F87E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057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B11B49-5B4C-4AC8-870A-E52D540DE0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BD02E-5BD3-4F76-89C6-D6BF6DF6F9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9DDBB1-7800-4F49-AC10-9B337E20C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5B4A7-223A-44F0-8894-0B36AE5B9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9DD54-234B-41A4-8366-F13BCD2F1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68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1584967" y="3173600"/>
            <a:ext cx="9022000" cy="224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80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17582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5A2B4-0A57-466B-812C-F89A32235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701161-E8A9-4554-8B9E-E7BA29BE7D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48BF3-A5C1-47A0-B15A-A9CCA65189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CC2038-10F5-45D8-98A7-DEF3C2E57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F02D6F-B2DA-461B-A48E-799072D98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88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8AD34-8FD7-4E02-8A6E-D215480929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CC38C6-4BBB-4069-8113-11BBF9FA7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C50F2F-488D-4736-B1DE-A74E00E76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D06A24-FEBC-41D5-B548-9603CD8AB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925C1F-59EE-4685-A4C4-4DDE2FF12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60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C473A-2FBD-40F4-9450-44CF80C33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63B7A-65DB-4D5E-BAA9-610F4C1CB6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127305-B2F7-49D1-ACE2-DD1DDEE428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4B327-7673-474D-9E4D-16C6A8906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E77E41-837D-4A42-8B85-E51FCF71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6DF1F8-3C0E-4953-B619-5FF90F932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016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487A8-7B8E-4778-94A5-D78947A92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D41C9C-1D79-4772-936F-D871FEDD6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54BD6-3426-400D-B186-43FF4C54E6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A8175F-8BCF-41AC-A3A6-8742C4B79A3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E80820-3EFB-4F35-B175-E72D5F7673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11F80B-D498-4B4A-97D8-F3F5415E0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2A61AAB-8127-49A9-BC95-9346926D4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9E13CC-B82A-4039-AE00-B270C8150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8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58162-CBC8-447A-8DDA-7F9C94FBB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269FE7-E882-4786-97FD-7002C511B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B8C805-8A67-498A-9E65-15DC79A43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F63B47-3C7A-4941-9BA4-C58856565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87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C31C8F-1418-4D18-B8DB-91FBF4617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ABDB92-8242-41A2-8D39-AF3931228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96B7A-5288-47CC-98D7-BE1E2ECAE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051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00BD2-5C60-429A-809B-AA7EE50B0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A7B145-D036-4E11-9E1C-E45B3BCEF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F54916-57F5-4160-8691-2A3B5787E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130A6-26D6-406C-A5D0-3076327B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34FFF7-FE46-4492-A816-1C1A8921C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D0B766-25CD-426B-B0D4-DDB4A3ADF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29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CFDF9A-29B6-4C54-8874-49B0CFF45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BA703-4053-4D65-967E-C39EB23357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4631E-276F-4BF0-AA38-0C12372DE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B7543-3D9C-4C5E-A2DA-6CE516E8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75CA30-C800-4815-B7A2-799E0E176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3ABBB-D459-409B-A982-EA7296FE8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4650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47BBB3-4BD9-4FBF-B5E8-FDDD6F63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0432A2-6D30-4C34-82AE-F9ADFC96B2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C3419-737B-44CB-B130-2800A37CE4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18AB4-69F7-4749-99EC-4D193965D4E3}" type="datetimeFigureOut">
              <a:rPr lang="en-US" smtClean="0"/>
              <a:t>11/19/2023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F8D4D2-BC35-4770-9E42-7008FF836A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5CD20-8DFE-447C-9E44-AE80FA0CAF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2DC03-6581-41BD-AC79-A74E514C02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976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mailto:shawnm.saleh@su.edu.kr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>
            <a:spLocks noGrp="1"/>
          </p:cNvSpPr>
          <p:nvPr>
            <p:ph type="ctrTitle"/>
          </p:nvPr>
        </p:nvSpPr>
        <p:spPr>
          <a:xfrm>
            <a:off x="207027" y="166554"/>
            <a:ext cx="7651692" cy="1811102"/>
          </a:xfrm>
          <a:prstGeom prst="rect">
            <a:avLst/>
          </a:prstGeom>
        </p:spPr>
        <p:txBody>
          <a:bodyPr spcFirstLastPara="1" vert="horz" wrap="square" lIns="0" tIns="0" rIns="0" bIns="0" rtlCol="0" anchor="b" anchorCtr="0">
            <a:noAutofit/>
          </a:bodyPr>
          <a:lstStyle/>
          <a:p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Salahaddin University-Erbil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College of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Department of Water Resources Engineering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First Year Students</a:t>
            </a:r>
            <a:b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1</a:t>
            </a:r>
            <a:r>
              <a:rPr lang="en-US" sz="2400" b="1" baseline="30000" dirty="0">
                <a:latin typeface="Cambria" panose="02040503050406030204" pitchFamily="18" charset="0"/>
                <a:ea typeface="Cambria" panose="02040503050406030204" pitchFamily="18" charset="0"/>
              </a:rPr>
              <a:t>st</a:t>
            </a:r>
            <a:r>
              <a:rPr lang="en-US" sz="2400" b="1" dirty="0">
                <a:latin typeface="Cambria" panose="02040503050406030204" pitchFamily="18" charset="0"/>
                <a:ea typeface="Cambria" panose="02040503050406030204" pitchFamily="18" charset="0"/>
              </a:rPr>
              <a:t> Semester</a:t>
            </a:r>
            <a:endParaRPr sz="24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2285BEE-E50D-416F-9CCF-ED7D544E30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1473" y="44472"/>
            <a:ext cx="1933184" cy="1933184"/>
          </a:xfrm>
          <a:prstGeom prst="rect">
            <a:avLst/>
          </a:prstGeom>
        </p:spPr>
      </p:pic>
      <p:sp>
        <p:nvSpPr>
          <p:cNvPr id="4" name="Google Shape;85;p18">
            <a:extLst>
              <a:ext uri="{FF2B5EF4-FFF2-40B4-BE49-F238E27FC236}">
                <a16:creationId xmlns:a16="http://schemas.microsoft.com/office/drawing/2014/main" id="{23466A67-42D8-4931-B4DE-F550C7375F88}"/>
              </a:ext>
            </a:extLst>
          </p:cNvPr>
          <p:cNvSpPr txBox="1">
            <a:spLocks/>
          </p:cNvSpPr>
          <p:nvPr/>
        </p:nvSpPr>
        <p:spPr>
          <a:xfrm>
            <a:off x="2310652" y="2572927"/>
            <a:ext cx="7570696" cy="23919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Mathematics I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Application of Derivative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3733" b="1" dirty="0">
                <a:solidFill>
                  <a:schemeClr val="tx1"/>
                </a:solidFill>
                <a:latin typeface="Montserrat" panose="02000505000000020004" pitchFamily="2" charset="0"/>
              </a:rPr>
              <a:t>Concavity and curve sketching(Ch.3)</a:t>
            </a:r>
          </a:p>
        </p:txBody>
      </p:sp>
      <p:sp>
        <p:nvSpPr>
          <p:cNvPr id="3" name="Google Shape;85;p18">
            <a:extLst>
              <a:ext uri="{FF2B5EF4-FFF2-40B4-BE49-F238E27FC236}">
                <a16:creationId xmlns:a16="http://schemas.microsoft.com/office/drawing/2014/main" id="{DD81CADF-3EB9-485A-8C97-E60C33BE29F6}"/>
              </a:ext>
            </a:extLst>
          </p:cNvPr>
          <p:cNvSpPr txBox="1">
            <a:spLocks/>
          </p:cNvSpPr>
          <p:nvPr/>
        </p:nvSpPr>
        <p:spPr>
          <a:xfrm>
            <a:off x="3798957" y="5271918"/>
            <a:ext cx="4745507" cy="15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30200" algn="l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╺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1pPr>
            <a:lvl2pPr marL="914400" marR="0" lvl="1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 Light"/>
              <a:buChar char="-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2pPr>
            <a:lvl3pPr marL="1371600" marR="0" lvl="2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⬞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3pPr>
            <a:lvl4pPr marL="1828800" marR="0" lvl="3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4pPr>
            <a:lvl5pPr marL="2286000" marR="0" lvl="4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5pPr>
            <a:lvl6pPr marL="2743200" marR="0" lvl="5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6pPr>
            <a:lvl7pPr marL="3200400" marR="0" lvl="6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●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7pPr>
            <a:lvl8pPr marL="3657600" marR="0" lvl="7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○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8pPr>
            <a:lvl9pPr marL="4114800" marR="0" lvl="8" indent="-3302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Montserrat Light"/>
              <a:buChar char="■"/>
              <a:defRPr sz="1600" b="0" i="0" u="none" strike="noStrike" cap="none">
                <a:solidFill>
                  <a:schemeClr val="lt1"/>
                </a:solidFill>
                <a:latin typeface="Montserrat Light"/>
                <a:ea typeface="Montserrat Light"/>
                <a:cs typeface="Montserrat Light"/>
                <a:sym typeface="Montserrat Light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fi-FI" sz="3200" dirty="0">
                <a:solidFill>
                  <a:schemeClr val="tx1"/>
                </a:solidFill>
                <a:latin typeface="+mn-lt"/>
              </a:rPr>
              <a:t>Shawnm Mudhafar Saleh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fi-FI" sz="2667" dirty="0">
                <a:solidFill>
                  <a:schemeClr val="tx1"/>
                </a:solidFill>
                <a:latin typeface="+mn-lt"/>
                <a:hlinkClick r:id="rId4"/>
              </a:rPr>
              <a:t>shawnm.saleh@su.edu.krd</a:t>
            </a:r>
            <a:endParaRPr lang="fi-FI" sz="2667" dirty="0">
              <a:solidFill>
                <a:schemeClr val="tx1"/>
              </a:solidFill>
              <a:latin typeface="+mn-lt"/>
            </a:endParaRPr>
          </a:p>
          <a:p>
            <a:pPr marL="0" indent="0" algn="ctr">
              <a:lnSpc>
                <a:spcPct val="100000"/>
              </a:lnSpc>
              <a:buNone/>
            </a:pPr>
            <a:endParaRPr lang="fi-FI" sz="2667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5"/>
            <a:ext cx="10515600" cy="98463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3.2. Graphing with y’ and y’’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067B19-DE9A-4706-99F0-96D364076D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44553" y="1002890"/>
                <a:ext cx="11738900" cy="5855109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en-US" sz="3600" dirty="0"/>
                  <a:t>It means how to use derivative when it exists to show the curve behavior.</a:t>
                </a:r>
              </a:p>
              <a:p>
                <a:pPr marL="0" indent="0">
                  <a:buNone/>
                </a:pPr>
                <a:r>
                  <a:rPr lang="en-US" sz="3600" b="1" i="0" dirty="0">
                    <a:solidFill>
                      <a:srgbClr val="00ADEE"/>
                    </a:solidFill>
                    <a:effectLst/>
                    <a:latin typeface="OfficinaSans-Bold"/>
                  </a:rPr>
                  <a:t>First Derivative Test for Monotonic Functions</a:t>
                </a:r>
                <a:br>
                  <a:rPr lang="en-US" sz="3600" b="1" i="0" dirty="0">
                    <a:solidFill>
                      <a:srgbClr val="00ADEE"/>
                    </a:solidFill>
                    <a:effectLst/>
                    <a:latin typeface="OfficinaSans-Bold"/>
                  </a:rPr>
                </a:b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Suppose that ƒ is continuous on [</a:t>
                </a:r>
                <a:r>
                  <a:rPr lang="en-US" sz="36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a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, </a:t>
                </a:r>
                <a:r>
                  <a:rPr lang="en-US" sz="36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b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] and differentiable on (</a:t>
                </a:r>
                <a:r>
                  <a:rPr lang="en-US" sz="36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a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, </a:t>
                </a:r>
                <a:r>
                  <a:rPr lang="en-US" sz="36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b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).</a:t>
                </a:r>
                <a:b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</a:b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If </a:t>
                </a:r>
                <a:r>
                  <a:rPr lang="en-US" sz="3600" b="0" i="0" dirty="0" err="1">
                    <a:solidFill>
                      <a:srgbClr val="242021"/>
                    </a:solidFill>
                    <a:effectLst/>
                    <a:latin typeface="TimesNewRomanPS"/>
                  </a:rPr>
                  <a:t>ƒ</a:t>
                </a:r>
                <a:r>
                  <a:rPr lang="en-US" sz="3600" b="0" i="0" dirty="0" err="1">
                    <a:solidFill>
                      <a:srgbClr val="242021"/>
                    </a:solidFill>
                    <a:effectLst/>
                    <a:latin typeface="Optr2k"/>
                  </a:rPr>
                  <a:t>’x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Optr2k"/>
                  </a:rPr>
                  <a:t>&gt;0 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at each point </a:t>
                </a:r>
                <a:r>
                  <a:rPr lang="en-US" sz="36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x 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Optr2k"/>
                  </a:rPr>
                  <a:t>(</a:t>
                </a:r>
                <a:r>
                  <a:rPr lang="en-US" sz="3600" b="0" i="0" dirty="0" err="1">
                    <a:solidFill>
                      <a:srgbClr val="242021"/>
                    </a:solidFill>
                    <a:effectLst/>
                    <a:latin typeface="Optr2k"/>
                  </a:rPr>
                  <a:t>a,b</a:t>
                </a:r>
                <a:r>
                  <a:rPr lang="en-US" sz="3600" dirty="0">
                    <a:solidFill>
                      <a:srgbClr val="242021"/>
                    </a:solidFill>
                    <a:latin typeface="Optr2k"/>
                  </a:rPr>
                  <a:t>)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 then ƒ is increasing on [</a:t>
                </a:r>
                <a:r>
                  <a:rPr lang="en-US" sz="36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a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, </a:t>
                </a:r>
                <a:r>
                  <a:rPr lang="en-US" sz="36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b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].</a:t>
                </a:r>
                <a:b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</a:b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If </a:t>
                </a:r>
                <a:r>
                  <a:rPr lang="en-US" sz="3600" b="0" i="0" dirty="0" err="1">
                    <a:solidFill>
                      <a:srgbClr val="242021"/>
                    </a:solidFill>
                    <a:effectLst/>
                    <a:latin typeface="TimesNewRomanPS"/>
                  </a:rPr>
                  <a:t>ƒ</a:t>
                </a:r>
                <a:r>
                  <a:rPr lang="en-US" sz="3600" b="0" i="0" dirty="0" err="1">
                    <a:solidFill>
                      <a:srgbClr val="242021"/>
                    </a:solidFill>
                    <a:effectLst/>
                    <a:latin typeface="Optr2k"/>
                  </a:rPr>
                  <a:t>’x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Optr2k"/>
                  </a:rPr>
                  <a:t>&lt;0 </a:t>
                </a:r>
                <a:r>
                  <a:rPr lang="en-US" sz="36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at each </a:t>
                </a:r>
                <a:r>
                  <a:rPr lang="en-US" sz="31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point </a:t>
                </a:r>
                <a:r>
                  <a:rPr lang="en-US" sz="31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x </a:t>
                </a:r>
                <a:r>
                  <a:rPr lang="en-US" sz="3200" b="0" i="0" dirty="0">
                    <a:solidFill>
                      <a:srgbClr val="242021"/>
                    </a:solidFill>
                    <a:effectLst/>
                    <a:latin typeface="Optr2k"/>
                  </a:rPr>
                  <a:t>(</a:t>
                </a:r>
                <a:r>
                  <a:rPr lang="en-US" sz="3200" b="0" i="0" dirty="0" err="1">
                    <a:solidFill>
                      <a:srgbClr val="242021"/>
                    </a:solidFill>
                    <a:effectLst/>
                    <a:latin typeface="Optr2k"/>
                  </a:rPr>
                  <a:t>a,b</a:t>
                </a:r>
                <a:r>
                  <a:rPr lang="en-US" sz="3200" dirty="0">
                    <a:solidFill>
                      <a:srgbClr val="242021"/>
                    </a:solidFill>
                    <a:latin typeface="Optr2k"/>
                  </a:rPr>
                  <a:t>), </a:t>
                </a:r>
                <a:r>
                  <a:rPr lang="en-US" sz="31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then ƒ is decreasing on [</a:t>
                </a:r>
                <a:r>
                  <a:rPr lang="en-US" sz="31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a</a:t>
                </a:r>
                <a:r>
                  <a:rPr lang="en-US" sz="31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, </a:t>
                </a:r>
                <a:r>
                  <a:rPr lang="en-US" sz="3100" b="0" i="1" dirty="0">
                    <a:solidFill>
                      <a:srgbClr val="242021"/>
                    </a:solidFill>
                    <a:effectLst/>
                    <a:latin typeface="TimesNewRomanPS-Italic"/>
                  </a:rPr>
                  <a:t>b</a:t>
                </a:r>
                <a:r>
                  <a:rPr lang="en-US" sz="31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]</a:t>
                </a:r>
                <a:r>
                  <a:rPr lang="en-US" sz="4600" dirty="0"/>
                  <a:t> </a:t>
                </a:r>
                <a:br>
                  <a:rPr lang="en-US" dirty="0"/>
                </a:br>
                <a:endParaRPr lang="en-US" dirty="0"/>
              </a:p>
              <a:p>
                <a:r>
                  <a:rPr lang="en-US" sz="3600" dirty="0">
                    <a:solidFill>
                      <a:srgbClr val="00B0F0"/>
                    </a:solidFill>
                  </a:rPr>
                  <a:t>Concavity </a:t>
                </a:r>
              </a:p>
              <a:p>
                <a:r>
                  <a:rPr lang="en-US" dirty="0">
                    <a:solidFill>
                      <a:srgbClr val="FF0000"/>
                    </a:solidFill>
                  </a:rPr>
                  <a:t>DEFINITION</a:t>
                </a:r>
                <a:r>
                  <a:rPr lang="en-US" dirty="0"/>
                  <a:t>	 </a:t>
                </a:r>
                <a:r>
                  <a:rPr lang="en-US" b="1" dirty="0"/>
                  <a:t>Concave Up, Concave Down</a:t>
                </a:r>
              </a:p>
              <a:p>
                <a:pPr marL="0" indent="0">
                  <a:buNone/>
                </a:pPr>
                <a:r>
                  <a:rPr lang="en-US" dirty="0"/>
                  <a:t>The graph of a differentiable function is</a:t>
                </a:r>
              </a:p>
              <a:p>
                <a:pPr marL="0" indent="0">
                  <a:buNone/>
                </a:pPr>
                <a:r>
                  <a:rPr lang="en-US" dirty="0"/>
                  <a:t>(a) concave up on an open interval I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</m:t>
                    </m:r>
                  </m:oMath>
                </a14:m>
                <a:r>
                  <a:rPr lang="en-US" dirty="0"/>
                  <a:t>is increasing on I</a:t>
                </a:r>
              </a:p>
              <a:p>
                <a:pPr marL="0" indent="0">
                  <a:buNone/>
                </a:pPr>
                <a:r>
                  <a:rPr lang="en-US" dirty="0"/>
                  <a:t>(b) concave down on an open interval I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 </m:t>
                    </m:r>
                  </m:oMath>
                </a14:m>
                <a:r>
                  <a:rPr lang="en-US" dirty="0"/>
                  <a:t>is decreasing on I.</a:t>
                </a:r>
              </a:p>
              <a:p>
                <a:r>
                  <a:rPr lang="en-US" sz="3600" dirty="0">
                    <a:solidFill>
                      <a:srgbClr val="00B0F0"/>
                    </a:solidFill>
                  </a:rPr>
                  <a:t>The Second Derivative Test for Concavity</a:t>
                </a:r>
              </a:p>
              <a:p>
                <a:pPr marL="0" indent="0">
                  <a:buNone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/>
                  <a:t>be twice-differentiable on an interval I.</a:t>
                </a:r>
              </a:p>
              <a:p>
                <a:pPr marL="0" indent="0">
                  <a:buNone/>
                </a:pPr>
                <a:r>
                  <a:rPr lang="en-US" dirty="0"/>
                  <a:t>1.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’’&gt;0 </m:t>
                    </m:r>
                  </m:oMath>
                </a14:m>
                <a:r>
                  <a:rPr lang="en-US" dirty="0"/>
                  <a:t>on I, the graph of ƒ over I is concave up.</a:t>
                </a:r>
              </a:p>
              <a:p>
                <a:pPr marL="0" indent="0">
                  <a:buNone/>
                </a:pPr>
                <a:r>
                  <a:rPr lang="en-US" dirty="0"/>
                  <a:t>2. If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’’&lt;0 </m:t>
                    </m:r>
                  </m:oMath>
                </a14:m>
                <a:r>
                  <a:rPr lang="en-US" dirty="0"/>
                  <a:t>on I, the graph of ƒ over I is concave down.</a:t>
                </a:r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067B19-DE9A-4706-99F0-96D364076D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4553" y="1002890"/>
                <a:ext cx="11738900" cy="5855109"/>
              </a:xfrm>
              <a:blipFill>
                <a:blip r:embed="rId2"/>
                <a:stretch>
                  <a:fillRect l="-1038" t="-29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6406D657-5DCC-462F-8276-5F098828B41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9" r="1736"/>
          <a:stretch/>
        </p:blipFill>
        <p:spPr>
          <a:xfrm>
            <a:off x="8279279" y="3429000"/>
            <a:ext cx="3208421" cy="274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1809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E5A3E2-2CAE-45AB-8B56-11C05BBF5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553" y="18256"/>
            <a:ext cx="10515600" cy="81166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Examples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067B19-DE9A-4706-99F0-96D364076D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82772" y="1494503"/>
                <a:ext cx="8470605" cy="4980726"/>
              </a:xfrm>
            </p:spPr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Ex.1 </a:t>
                </a:r>
                <a:r>
                  <a:rPr lang="en-US" dirty="0"/>
                  <a:t>Applying the concavity test</a:t>
                </a:r>
              </a:p>
              <a:p>
                <a:pPr marL="514350" indent="-514350">
                  <a:buAutoNum type="alphaLcParenR"/>
                </a:pPr>
                <a:r>
                  <a:rPr lang="en-US" dirty="0"/>
                  <a:t>The curve y=x</a:t>
                </a:r>
                <a:r>
                  <a:rPr lang="en-US" baseline="30000" dirty="0"/>
                  <a:t>3</a:t>
                </a:r>
                <a:r>
                  <a:rPr lang="en-US" dirty="0"/>
                  <a:t> is concave down on (-∞,0) where y’’=6x&lt;0 and concave up on (0,∞) where y’’=6x&gt;0</a:t>
                </a:r>
              </a:p>
              <a:p>
                <a:pPr marL="514350" indent="-514350">
                  <a:buAutoNum type="alphaLcParenR"/>
                </a:pPr>
                <a:r>
                  <a:rPr lang="en-US" dirty="0"/>
                  <a:t>The curve y=x</a:t>
                </a:r>
                <a:r>
                  <a:rPr lang="en-US" baseline="30000" dirty="0"/>
                  <a:t>2</a:t>
                </a:r>
                <a:r>
                  <a:rPr lang="en-US" dirty="0"/>
                  <a:t> is concave up on (-∞,∞) because its second derivative y’’=2 is always positive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solidFill>
                      <a:srgbClr val="FF0000"/>
                    </a:solidFill>
                  </a:rPr>
                  <a:t>Ex.2</a:t>
                </a:r>
                <a:r>
                  <a:rPr lang="en-US" dirty="0"/>
                  <a:t>. Determine the concavity of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=3+</m:t>
                    </m:r>
                    <m:r>
                      <m:rPr>
                        <m:sty m:val="p"/>
                      </m:rPr>
                      <a:rPr lang="en-US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⁡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on [0,2</a:t>
                </a:r>
                <a:r>
                  <a:rPr lang="el-GR" dirty="0"/>
                  <a:t>π</a:t>
                </a:r>
                <a:r>
                  <a:rPr lang="en-US" dirty="0"/>
                  <a:t>]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D5067B19-DE9A-4706-99F0-96D364076D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2772" y="1494503"/>
                <a:ext cx="8470605" cy="4980726"/>
              </a:xfrm>
              <a:blipFill>
                <a:blip r:embed="rId2"/>
                <a:stretch>
                  <a:fillRect l="-1368" t="-3060" r="-1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78E0510E-5DB8-4519-B93F-916AD2EFC2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789" y="2701893"/>
            <a:ext cx="3384884" cy="338488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F442254-38FE-406C-BC1C-92297BEC8C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9" r="1736"/>
          <a:stretch/>
        </p:blipFill>
        <p:spPr>
          <a:xfrm>
            <a:off x="8853377" y="0"/>
            <a:ext cx="3338623" cy="2852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422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D415F-9E9C-44A4-B3F9-098015FA8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C00000"/>
                </a:solidFill>
              </a:rPr>
              <a:t>Points of Inflection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3E9EA-9C70-48CF-A381-8FFA973376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DEFINITION</a:t>
            </a:r>
            <a:r>
              <a:rPr lang="en-US" dirty="0"/>
              <a:t> Point of Inflection</a:t>
            </a:r>
          </a:p>
          <a:p>
            <a:pPr marL="0" indent="0">
              <a:buNone/>
            </a:pPr>
            <a:r>
              <a:rPr lang="en-US" dirty="0"/>
              <a:t>A point where the graph of a function has a tangent line and where the concavity changes is a point of inflection.</a:t>
            </a:r>
          </a:p>
        </p:txBody>
      </p:sp>
    </p:spTree>
    <p:extLst>
      <p:ext uri="{BB962C8B-B14F-4D97-AF65-F5344CB8AC3E}">
        <p14:creationId xmlns:p14="http://schemas.microsoft.com/office/powerpoint/2010/main" val="24418122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69CE5-DDD8-4E5B-8B7E-547592B93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Examples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818ABB-4465-427B-A14B-92F343AF5C9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8349" y="1661172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US" dirty="0"/>
                  <a:t>An Inflection Point May Not Exist Where y’’ = 0</a:t>
                </a:r>
              </a:p>
              <a:p>
                <a:pPr marL="0" indent="0">
                  <a:buNone/>
                </a:pPr>
                <a:r>
                  <a:rPr lang="en-US" dirty="0"/>
                  <a:t>The curve y=x</a:t>
                </a:r>
                <a14:m>
                  <m:oMath xmlns:m="http://schemas.openxmlformats.org/officeDocument/2006/math">
                    <m:r>
                      <a:rPr lang="en-US" i="1" baseline="30000" dirty="0" smtClean="0">
                        <a:latin typeface="Cambria Math" panose="02040503050406030204" pitchFamily="18" charset="0"/>
                      </a:rPr>
                      <m:t>4</m:t>
                    </m:r>
                  </m:oMath>
                </a14:m>
                <a:r>
                  <a:rPr lang="en-US" dirty="0"/>
                  <a:t> has no inflection point at x=0. Even though y’’=12x</a:t>
                </a:r>
                <a:r>
                  <a:rPr lang="en-US" baseline="30000" dirty="0"/>
                  <a:t>2</a:t>
                </a:r>
              </a:p>
              <a:p>
                <a:pPr marL="0" indent="0">
                  <a:buNone/>
                </a:pPr>
                <a:r>
                  <a:rPr lang="en-US" dirty="0"/>
                  <a:t>is zero there, it does not change sign.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818ABB-4465-427B-A14B-92F343AF5C9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8349" y="1661172"/>
                <a:ext cx="10515600" cy="4351338"/>
              </a:xfrm>
              <a:blipFill>
                <a:blip r:embed="rId2"/>
                <a:stretch>
                  <a:fillRect l="-1217" t="-2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0681E595-8FE3-4C40-BCA8-C30FA7BD3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144" y="738139"/>
            <a:ext cx="2165461" cy="190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334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A69AC-47B0-4BF8-ABBF-226A9855C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7148"/>
            <a:ext cx="10515600" cy="681037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C00000"/>
                </a:solidFill>
              </a:rPr>
              <a:t>Example</a:t>
            </a:r>
            <a:r>
              <a:rPr lang="en-US" dirty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3C6C2B-13D0-44FE-83BB-5294DDCA15E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62116" y="1834040"/>
                <a:ext cx="11729884" cy="3642528"/>
              </a:xfrm>
            </p:spPr>
            <p:txBody>
              <a:bodyPr/>
              <a:lstStyle/>
              <a:p>
                <a:r>
                  <a:rPr lang="en-US" dirty="0"/>
                  <a:t>A particle is moving along a horizontal line with position function</a:t>
                </a:r>
              </a:p>
              <a:p>
                <a:pPr marL="0" indent="0">
                  <a:buNone/>
                </a:pPr>
                <a:r>
                  <a:rPr lang="en-US" b="0" dirty="0"/>
                  <a:t>	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=2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−14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+22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−5</m:t>
                    </m:r>
                  </m:oMath>
                </a14:m>
                <a:r>
                  <a:rPr lang="en-US" dirty="0"/>
                  <a:t>    t≥0</a:t>
                </a:r>
              </a:p>
              <a:p>
                <a:r>
                  <a:rPr lang="en-US" dirty="0"/>
                  <a:t>Find the velocity and acceleration, and describe the motion of the particle.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73C6C2B-13D0-44FE-83BB-5294DDCA15E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2116" y="1834040"/>
                <a:ext cx="11729884" cy="3642528"/>
              </a:xfrm>
              <a:blipFill>
                <a:blip r:embed="rId2"/>
                <a:stretch>
                  <a:fillRect l="-936" t="-28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7293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E15DB4-132B-4E60-A9CA-92E70CCB9D6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688258"/>
                <a:ext cx="10515600" cy="5921089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i="0" dirty="0">
                    <a:solidFill>
                      <a:srgbClr val="00ADEE"/>
                    </a:solidFill>
                    <a:effectLst/>
                    <a:latin typeface="OfficinaSans-Bold"/>
                  </a:rPr>
                  <a:t>Strategy for Graphing </a:t>
                </a:r>
                <a:r>
                  <a:rPr lang="en-US" sz="2400" b="1" i="1" dirty="0">
                    <a:solidFill>
                      <a:srgbClr val="00ADEE"/>
                    </a:solidFill>
                    <a:effectLst/>
                    <a:latin typeface="OfficinaSans-BoldItalic"/>
                  </a:rPr>
                  <a:t>y </a:t>
                </a:r>
                <a:r>
                  <a:rPr lang="en-US" sz="2400" b="1" i="0" dirty="0">
                    <a:solidFill>
                      <a:srgbClr val="00ADEE"/>
                    </a:solidFill>
                    <a:effectLst/>
                    <a:latin typeface="OfficinaSans-Bold"/>
                  </a:rPr>
                  <a:t>ƒ(</a:t>
                </a:r>
                <a:r>
                  <a:rPr lang="en-US" sz="2400" b="1" i="1" dirty="0">
                    <a:solidFill>
                      <a:srgbClr val="00ADEE"/>
                    </a:solidFill>
                    <a:effectLst/>
                    <a:latin typeface="OfficinaSans-BoldItalic"/>
                  </a:rPr>
                  <a:t>x</a:t>
                </a:r>
                <a:r>
                  <a:rPr lang="en-US" sz="2400" b="1" i="0" dirty="0">
                    <a:solidFill>
                      <a:srgbClr val="00ADEE"/>
                    </a:solidFill>
                    <a:effectLst/>
                    <a:latin typeface="OfficinaSans-Bold"/>
                  </a:rPr>
                  <a:t>)</a:t>
                </a:r>
                <a:br>
                  <a:rPr lang="en-US" sz="2400" b="1" i="0" dirty="0">
                    <a:solidFill>
                      <a:srgbClr val="00ADEE"/>
                    </a:solidFill>
                    <a:effectLst/>
                    <a:latin typeface="OfficinaSans-Bold"/>
                  </a:rPr>
                </a:br>
                <a:r>
                  <a:rPr lang="en-US" sz="2400" b="1" i="0" dirty="0">
                    <a:solidFill>
                      <a:srgbClr val="242021"/>
                    </a:solidFill>
                    <a:effectLst/>
                    <a:latin typeface="TimesNewRomanPS-Bold"/>
                  </a:rPr>
                  <a:t>1. </a:t>
                </a:r>
                <a: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Identify the domain of ƒ and any symmetries the curve may have.</a:t>
                </a:r>
                <a:b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</a:br>
                <a:r>
                  <a:rPr lang="en-US" sz="2400" b="1" i="0" dirty="0">
                    <a:solidFill>
                      <a:srgbClr val="242021"/>
                    </a:solidFill>
                    <a:effectLst/>
                    <a:latin typeface="TimesNewRomanPS-Bold"/>
                  </a:rPr>
                  <a:t>2. </a:t>
                </a:r>
                <a: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242021"/>
                        </a:solidFill>
                        <a:effectLst/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dirty="0" smtClean="0">
                        <a:solidFill>
                          <a:srgbClr val="242021"/>
                        </a:solidFill>
                        <a:effectLst/>
                        <a:latin typeface="Cambria Math" panose="02040503050406030204" pitchFamily="18" charset="0"/>
                      </a:rPr>
                      <m:t>’ </m:t>
                    </m:r>
                  </m:oMath>
                </a14:m>
                <a: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and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solidFill>
                          <a:srgbClr val="242021"/>
                        </a:solidFill>
                        <a:effectLst/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dirty="0" smtClean="0">
                        <a:solidFill>
                          <a:srgbClr val="242021"/>
                        </a:solidFill>
                        <a:effectLst/>
                        <a:latin typeface="Cambria Math" panose="02040503050406030204" pitchFamily="18" charset="0"/>
                      </a:rPr>
                      <m:t>”</m:t>
                    </m:r>
                  </m:oMath>
                </a14:m>
                <a:b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</a:br>
                <a:r>
                  <a:rPr lang="en-US" sz="2400" b="1" i="0" dirty="0">
                    <a:solidFill>
                      <a:srgbClr val="242021"/>
                    </a:solidFill>
                    <a:effectLst/>
                    <a:latin typeface="TimesNewRomanPS-Bold"/>
                  </a:rPr>
                  <a:t>3. </a:t>
                </a:r>
                <a: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Find the critical points of ƒ, and identify the function’s behavior at each one.</a:t>
                </a:r>
                <a:b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</a:br>
                <a:r>
                  <a:rPr lang="en-US" sz="2400" b="1" i="0" dirty="0">
                    <a:solidFill>
                      <a:srgbClr val="242021"/>
                    </a:solidFill>
                    <a:effectLst/>
                    <a:latin typeface="TimesNewRomanPS-Bold"/>
                  </a:rPr>
                  <a:t>4. </a:t>
                </a:r>
                <a: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Find where the curve is increasing and where it is decreasing.</a:t>
                </a:r>
                <a:b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</a:br>
                <a:r>
                  <a:rPr lang="en-US" sz="2400" b="1" i="0" dirty="0">
                    <a:solidFill>
                      <a:srgbClr val="242021"/>
                    </a:solidFill>
                    <a:effectLst/>
                    <a:latin typeface="TimesNewRomanPS-Bold"/>
                  </a:rPr>
                  <a:t>5. </a:t>
                </a:r>
                <a: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Find the points of inflection, if any occur, and determine the concavity of the curve.</a:t>
                </a:r>
                <a:b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</a:br>
                <a:r>
                  <a:rPr lang="en-US" sz="2400" b="1" i="0" dirty="0">
                    <a:solidFill>
                      <a:srgbClr val="242021"/>
                    </a:solidFill>
                    <a:effectLst/>
                    <a:latin typeface="TimesNewRomanPS-Bold"/>
                  </a:rPr>
                  <a:t>6. </a:t>
                </a:r>
                <a: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Identify any asymptotes.</a:t>
                </a:r>
                <a:b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</a:br>
                <a:r>
                  <a:rPr lang="en-US" sz="2400" b="1" i="0" dirty="0">
                    <a:solidFill>
                      <a:srgbClr val="242021"/>
                    </a:solidFill>
                    <a:effectLst/>
                    <a:latin typeface="TimesNewRomanPS-Bold"/>
                  </a:rPr>
                  <a:t>7. </a:t>
                </a:r>
                <a:r>
                  <a:rPr lang="en-US" sz="2400" b="0" i="0" dirty="0">
                    <a:solidFill>
                      <a:srgbClr val="242021"/>
                    </a:solidFill>
                    <a:effectLst/>
                    <a:latin typeface="TimesNewRomanPS"/>
                  </a:rPr>
                  <a:t>Plot key points, such as the intercepts and the points found in Steps 3–5, and sketch the curve.</a:t>
                </a:r>
                <a:r>
                  <a:rPr lang="en-US" sz="2400" dirty="0"/>
                  <a:t> </a:t>
                </a:r>
                <a:br>
                  <a:rPr lang="en-US" dirty="0"/>
                </a:br>
                <a:r>
                  <a:rPr lang="en-US" sz="3600" dirty="0">
                    <a:solidFill>
                      <a:srgbClr val="FF0000"/>
                    </a:solidFill>
                  </a:rPr>
                  <a:t>Example:</a:t>
                </a:r>
              </a:p>
              <a:p>
                <a:pPr marL="0" indent="0">
                  <a:buNone/>
                </a:pPr>
                <a:r>
                  <a:rPr lang="en-US" dirty="0"/>
                  <a:t>Sketch a graph of the function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+10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E15DB4-132B-4E60-A9CA-92E70CCB9D6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688258"/>
                <a:ext cx="10515600" cy="5921089"/>
              </a:xfrm>
              <a:blipFill>
                <a:blip r:embed="rId2"/>
                <a:stretch>
                  <a:fillRect l="-1797" t="-14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15007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F8334-0850-490B-914B-A271392FC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5806" y="516648"/>
            <a:ext cx="10515600" cy="65150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F54415-CF02-44FF-8F06-385CF22B5A7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6914" y="1664262"/>
                <a:ext cx="7890673" cy="435133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Sketch the graph of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+1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F54415-CF02-44FF-8F06-385CF22B5A7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6914" y="1664262"/>
                <a:ext cx="7890673" cy="4351338"/>
              </a:xfrm>
              <a:blipFill>
                <a:blip r:embed="rId2"/>
                <a:stretch>
                  <a:fillRect l="-162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5BFF75F2-E719-40C7-B86F-F69035DE4C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691" y="1087708"/>
            <a:ext cx="6292816" cy="5652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695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B072C-D098-4EDC-B1B3-EF08F2738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lecture we will learn: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FA696-FA50-49E5-BDCB-8D73CF0A0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Optimization</a:t>
            </a:r>
          </a:p>
          <a:p>
            <a:pPr marL="0" indent="0">
              <a:buNone/>
            </a:pPr>
            <a:r>
              <a:rPr lang="en-US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618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2838</TotalTime>
  <Words>610</Words>
  <Application>Microsoft Office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Cambria Math</vt:lpstr>
      <vt:lpstr>Montserrat</vt:lpstr>
      <vt:lpstr>Montserrat Light</vt:lpstr>
      <vt:lpstr>OfficinaSans-Bold</vt:lpstr>
      <vt:lpstr>OfficinaSans-BoldItalic</vt:lpstr>
      <vt:lpstr>Optr2k</vt:lpstr>
      <vt:lpstr>TimesNewRomanPS</vt:lpstr>
      <vt:lpstr>TimesNewRomanPS-Bold</vt:lpstr>
      <vt:lpstr>TimesNewRomanPS-Italic</vt:lpstr>
      <vt:lpstr>Office Theme</vt:lpstr>
      <vt:lpstr>Salahaddin University-Erbil College of Engineering Department of Water Resources Engineering First Year Students 1st Semester</vt:lpstr>
      <vt:lpstr>3.2. Graphing with y’ and y’’</vt:lpstr>
      <vt:lpstr>Examples</vt:lpstr>
      <vt:lpstr>Points of Inflection </vt:lpstr>
      <vt:lpstr>Examples </vt:lpstr>
      <vt:lpstr>Example </vt:lpstr>
      <vt:lpstr>PowerPoint Presentation</vt:lpstr>
      <vt:lpstr>Example</vt:lpstr>
      <vt:lpstr>Next lecture we will learn: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Function and Graphs</dc:title>
  <dc:creator>Shawnm</dc:creator>
  <cp:lastModifiedBy>Shawnm</cp:lastModifiedBy>
  <cp:revision>157</cp:revision>
  <dcterms:created xsi:type="dcterms:W3CDTF">2021-02-14T18:46:16Z</dcterms:created>
  <dcterms:modified xsi:type="dcterms:W3CDTF">2023-11-19T20:08:23Z</dcterms:modified>
</cp:coreProperties>
</file>