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5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Architectural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Integration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Indefinite Integration and Substitution Rule  (Ch.4)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CAB8C3-DB81-4AA2-8E3D-99AFED5BE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21" y="0"/>
            <a:ext cx="10515600" cy="6024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Integration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662C7B-BB7F-4D01-A961-319EE491AC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818707"/>
                <a:ext cx="10878879" cy="6039293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400" dirty="0"/>
                  <a:t>Integration is used to find the length of curved paths, cross section area of machine parts, and volume.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Indefinite integration </a:t>
                </a:r>
              </a:p>
              <a:p>
                <a:pPr marL="0" indent="0" algn="just">
                  <a:buNone/>
                </a:pPr>
                <a:r>
                  <a:rPr lang="en-US" sz="2400" dirty="0"/>
                  <a:t>The function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called the indefinite integral of </a:t>
                </a:r>
                <a:r>
                  <a:rPr lang="en-US" sz="2400" i="1" dirty="0"/>
                  <a:t>f</a:t>
                </a:r>
                <a:r>
                  <a:rPr lang="en-US" sz="2400" dirty="0"/>
                  <a:t> with respect to </a:t>
                </a:r>
                <a:r>
                  <a:rPr lang="en-US" sz="2400" i="1" dirty="0"/>
                  <a:t>x</a:t>
                </a:r>
                <a:r>
                  <a:rPr lang="en-US" sz="2400" dirty="0"/>
                  <a:t>, and is symbolized by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0" indent="0" algn="just">
                  <a:buNone/>
                </a:pPr>
                <a:r>
                  <a:rPr lang="en-US" sz="2400" dirty="0"/>
                  <a:t>Corollary: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’(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)=0 </m:t>
                    </m:r>
                  </m:oMath>
                </a14:m>
                <a:r>
                  <a:rPr lang="en-US" sz="2400" dirty="0"/>
                  <a:t>for all </a:t>
                </a:r>
                <a:r>
                  <a:rPr lang="en-US" sz="2400" i="1" dirty="0"/>
                  <a:t>x</a:t>
                </a:r>
                <a:r>
                  <a:rPr lang="en-US" sz="2400" dirty="0"/>
                  <a:t> in interval </a:t>
                </a:r>
                <a:r>
                  <a:rPr lang="en-US" sz="2400" i="1" dirty="0"/>
                  <a:t>I</a:t>
                </a:r>
                <a:r>
                  <a:rPr lang="en-US" sz="2400" dirty="0"/>
                  <a:t> then </a:t>
                </a:r>
                <a:r>
                  <a:rPr lang="en-US" sz="2400" i="1" dirty="0"/>
                  <a:t>f</a:t>
                </a:r>
                <a:r>
                  <a:rPr lang="en-US" sz="2400" dirty="0"/>
                  <a:t> has a constant value of </a:t>
                </a:r>
                <a:r>
                  <a:rPr lang="en-US" sz="2400" i="1" dirty="0"/>
                  <a:t>I</a:t>
                </a:r>
                <a:r>
                  <a:rPr lang="en-US" sz="2400" dirty="0"/>
                  <a:t>, that there is a constant </a:t>
                </a:r>
                <a:r>
                  <a:rPr lang="en-US" sz="2400" i="1" dirty="0"/>
                  <a:t>c</a:t>
                </a:r>
                <a:r>
                  <a:rPr lang="en-US" sz="2400" dirty="0"/>
                  <a:t> such that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for all </a:t>
                </a:r>
                <a:r>
                  <a:rPr lang="en-US" sz="2400" i="1" dirty="0"/>
                  <a:t>x</a:t>
                </a:r>
                <a:r>
                  <a:rPr lang="en-US" sz="2400" dirty="0"/>
                  <a:t> in </a:t>
                </a:r>
                <a:r>
                  <a:rPr lang="en-US" sz="2400" i="1" dirty="0"/>
                  <a:t>I.</a:t>
                </a:r>
              </a:p>
              <a:p>
                <a:pPr marL="0" indent="0" algn="just">
                  <a:buNone/>
                </a:pPr>
                <a:endParaRPr lang="en-US" sz="2400" dirty="0"/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Definition</a:t>
                </a:r>
              </a:p>
              <a:p>
                <a:pPr marL="0" indent="0" algn="just">
                  <a:buNone/>
                </a:pPr>
                <a:r>
                  <a:rPr lang="en-US" sz="2400" dirty="0"/>
                  <a:t>If the function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400" dirty="0"/>
                  <a:t>is a derivative then the set of all antiderivatives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is the indefinite integral of </a:t>
                </a:r>
                <a:r>
                  <a:rPr lang="en-US" sz="2400" i="1" dirty="0"/>
                  <a:t>f</a:t>
                </a:r>
                <a:r>
                  <a:rPr lang="en-US" sz="2400" dirty="0"/>
                  <a:t> with respect to </a:t>
                </a:r>
                <a:r>
                  <a:rPr lang="en-US" sz="2400" i="1" dirty="0"/>
                  <a:t>x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just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662C7B-BB7F-4D01-A961-319EE491A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818707"/>
                <a:ext cx="10878879" cy="6039293"/>
              </a:xfrm>
              <a:blipFill>
                <a:blip r:embed="rId2"/>
                <a:stretch>
                  <a:fillRect l="-840" t="-1413" r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98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77543D-96A3-4B11-AA59-DEABAA4561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2744"/>
                <a:ext cx="10515600" cy="55359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sz="3600" dirty="0">
                    <a:solidFill>
                      <a:srgbClr val="FF0000"/>
                    </a:solidFill>
                  </a:rPr>
                  <a:t>Examples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77543D-96A3-4B11-AA59-DEABAA4561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2744"/>
                <a:ext cx="10515600" cy="5535944"/>
              </a:xfrm>
              <a:blipFill>
                <a:blip r:embed="rId2"/>
                <a:stretch>
                  <a:fillRect l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>
            <a:extLst>
              <a:ext uri="{FF2B5EF4-FFF2-40B4-BE49-F238E27FC236}">
                <a16:creationId xmlns:a16="http://schemas.microsoft.com/office/drawing/2014/main" id="{9B8095C2-83B4-4D9F-9BD0-5E23864B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312"/>
            <a:ext cx="10515600" cy="87888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Power Rule</a:t>
            </a:r>
          </a:p>
        </p:txBody>
      </p:sp>
    </p:spTree>
    <p:extLst>
      <p:ext uri="{BB962C8B-B14F-4D97-AF65-F5344CB8AC3E}">
        <p14:creationId xmlns:p14="http://schemas.microsoft.com/office/powerpoint/2010/main" val="318287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164F-6F95-4AC4-9BC4-8B4317F8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Rules of Algebra for antiderivatives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5D3653-482B-480B-9EF6-5D409F1535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514350" indent="-514350">
                  <a:buAutoNum type="arabicPeriod"/>
                </a:pPr>
                <a:r>
                  <a:rPr lang="en-US" dirty="0"/>
                  <a:t>Constant multiple rule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 Rule for negatives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3. Sum and difference rule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)±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5D3653-482B-480B-9EF6-5D409F153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46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2437-E60F-97AE-5501-2E8F0A46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FC9FB-DB7D-3888-10DF-0CD1726BB6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1. 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5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2.    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e>
                      </m:nary>
                    </m:oMath>
                  </m:oMathPara>
                </a14:m>
                <a:endParaRPr lang="en-US" sz="5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3.  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5−</m:t>
                              </m:r>
                              <m:f>
                                <m:fPr>
                                  <m:ctrlP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FC9FB-DB7D-3888-10DF-0CD1726BB6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84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1250-DD62-4DFD-9CB2-AA2233D1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86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Basic trigonometric functions integration formulas</a:t>
            </a:r>
          </a:p>
        </p:txBody>
      </p:sp>
      <p:pic>
        <p:nvPicPr>
          <p:cNvPr id="1026" name="Picture 2" descr="How do you integrate int (sec^2theta-sintheta)d theta? | Socratic">
            <a:extLst>
              <a:ext uri="{FF2B5EF4-FFF2-40B4-BE49-F238E27FC236}">
                <a16:creationId xmlns:a16="http://schemas.microsoft.com/office/drawing/2014/main" id="{1D261946-3FE7-44C6-87F7-C4686A186C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1" t="18190" r="28013" b="36229"/>
          <a:stretch/>
        </p:blipFill>
        <p:spPr bwMode="auto">
          <a:xfrm>
            <a:off x="903506" y="1602009"/>
            <a:ext cx="8443804" cy="425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7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5997-B303-A1BF-7A96-D6801FC2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6D603-DA27-1DC3-076B-4C41FCA8DA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/>
                  <a:t>1.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4400" b="0" i="0" smtClean="0">
                                    <a:latin typeface="Cambria Math" panose="02040503050406030204" pitchFamily="18" charset="0"/>
                                  </a:rPr>
                                  <m:t>csc</m:t>
                                </m:r>
                              </m:e>
                              <m: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/>
                  <a:t>2.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b="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func>
                      <m:func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/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44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6D603-DA27-1DC3-076B-4C41FCA8DA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7" t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92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226</Words>
  <Application>Microsoft Office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Architectural Engineering First Year Students 2nd Semester</vt:lpstr>
      <vt:lpstr>Integration </vt:lpstr>
      <vt:lpstr>Power Rule</vt:lpstr>
      <vt:lpstr>Rules of Algebra for antiderivatives</vt:lpstr>
      <vt:lpstr>Examples:</vt:lpstr>
      <vt:lpstr>Basic trigonometric functions integration formulas</vt:lpstr>
      <vt:lpstr>Examples: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177</cp:revision>
  <dcterms:created xsi:type="dcterms:W3CDTF">2021-02-14T18:46:16Z</dcterms:created>
  <dcterms:modified xsi:type="dcterms:W3CDTF">2023-11-27T17:11:59Z</dcterms:modified>
</cp:coreProperties>
</file>