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Water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Resouces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400" b="1" baseline="3000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400" b="1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Function and Graphs(Ch.1)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715307" cy="5879805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3200" dirty="0">
                    <a:solidFill>
                      <a:schemeClr val="accent5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Integer-valued function</a:t>
                </a:r>
              </a:p>
              <a:p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 Greatest Integer Function</a:t>
                </a:r>
              </a:p>
              <a:p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 function whose value at any number x is the greatest integer </a:t>
                </a:r>
                <a:r>
                  <a:rPr lang="en-US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less than or equal to x </a:t>
                </a:r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is called the greatest integer function or the integer floor function. It is denoted as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2.4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= 2,  	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1.9</m:t>
                        </m:r>
                      </m:e>
                    </m: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 1,	 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= 0, 		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−1.2</m:t>
                        </m:r>
                      </m:e>
                    </m: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 -2,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 2,  	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0.2</m:t>
                        </m:r>
                      </m:e>
                    </m: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 0,  	 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−0.3</m:t>
                        </m:r>
                      </m:e>
                    </m: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 -1, 	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 -2.</a:t>
                </a: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715307" cy="5879805"/>
              </a:xfrm>
              <a:blipFill>
                <a:blip r:embed="rId2"/>
                <a:stretch>
                  <a:fillRect l="-1197" t="-2176" r="-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03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78CC-65B8-49CC-8079-CB39FD8D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35" y="1825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the next lecture we will learn: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D9AF1-7B80-48D6-9D3D-C8031A74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Function and their Graphs</a:t>
            </a:r>
          </a:p>
        </p:txBody>
      </p:sp>
    </p:spTree>
    <p:extLst>
      <p:ext uri="{BB962C8B-B14F-4D97-AF65-F5344CB8AC3E}">
        <p14:creationId xmlns:p14="http://schemas.microsoft.com/office/powerpoint/2010/main" val="293302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1" y="1148316"/>
                <a:ext cx="11160299" cy="5422052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 each case, the value of one variable quantity, which we might call y, depends on the value of another variable quantity, which we might call x. Since the value of y is completely determined by the value of x, we say that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y is a function of x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</a:p>
              <a:p>
                <a:pPr algn="just"/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 function from a set D (Domain) to a set R (Range) is a rule that assigns a single element of R to each element to D it can be described as in the diagram below</a:t>
                </a: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Which means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 special relationship where each input has a single output</a:t>
                </a: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Symbolic way to say 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y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is a function of</a:t>
                </a:r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x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is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4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1" y="1148316"/>
                <a:ext cx="11160299" cy="5422052"/>
              </a:xfrm>
              <a:blipFill>
                <a:blip r:embed="rId2"/>
                <a:stretch>
                  <a:fillRect l="-710" t="-1910" r="-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4E8E8F17-57A7-4F2D-AEA2-E5DC97158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242" y="3054055"/>
            <a:ext cx="5276088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3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82031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28F24-5995-45B5-919B-41E3DA7F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19" y="988829"/>
            <a:ext cx="11653283" cy="55815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Intervals: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set of values that the variable may take on.</a:t>
            </a:r>
          </a:p>
          <a:p>
            <a:pPr algn="just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4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Open interval: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 set of real numbers that does not include its endpoints.</a:t>
            </a:r>
          </a:p>
          <a:p>
            <a:pPr algn="just"/>
            <a:endParaRPr lang="en-US" sz="24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4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4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Half open intervals: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 set for which one endpoint is a real number and the other is not.</a:t>
            </a:r>
          </a:p>
          <a:p>
            <a:pPr algn="just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4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Closed interval: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 set of real numbers that includes both of its endpoints. </a:t>
            </a:r>
          </a:p>
          <a:p>
            <a:pPr algn="just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end point of the interval called boundary points, the remaining points make up the interval called interior point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5EDDE0F-B017-4AA8-BCF1-AA4EBFD1A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180765"/>
            <a:ext cx="3834384" cy="8976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668A024-755A-4DC8-8E6C-B44591237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660" y="3573668"/>
            <a:ext cx="3834384" cy="8976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E8D685D-D566-4703-89AA-5551F8539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337" y="3553457"/>
            <a:ext cx="3834384" cy="89763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71AD61A-BCA4-4D7B-AD18-59596A652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8660" y="4966571"/>
            <a:ext cx="3834384" cy="89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5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164186" cy="559217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2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Domain and Range</a:t>
                </a:r>
              </a:p>
              <a:p>
                <a:pPr algn="just"/>
                <a:r>
                  <a:rPr lang="en-US" sz="22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Domain: </a:t>
                </a:r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largest set of x-values for which the formula gives real y-values.</a:t>
                </a:r>
              </a:p>
              <a:p>
                <a:pPr algn="just"/>
                <a:r>
                  <a:rPr lang="en-US" sz="22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marL="0" indent="0" algn="just">
                  <a:buNone/>
                </a:pPr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Dx for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Solution	Dx: -∞&lt;x&lt; ∞</a:t>
                </a:r>
              </a:p>
              <a:p>
                <a:pPr algn="just"/>
                <a:r>
                  <a:rPr lang="en-US" sz="22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Range: </a:t>
                </a:r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real value of y that gives real value of x.</a:t>
                </a:r>
              </a:p>
              <a:p>
                <a:pPr algn="just"/>
                <a:r>
                  <a:rPr lang="en-US" sz="22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marL="0" indent="0" algn="just">
                  <a:buNone/>
                </a:pPr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Ry for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Solution	Ry=[0, ∞)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164186" cy="5592173"/>
              </a:xfrm>
              <a:blipFill>
                <a:blip r:embed="rId2"/>
                <a:stretch>
                  <a:fillRect l="-710" t="-1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7D439777-CF10-4A19-B6FA-424E175AD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76" y="4806845"/>
            <a:ext cx="10947282" cy="205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3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164186" cy="559217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32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  <a:r>
                  <a:rPr lang="en-US" sz="22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	</a:t>
                </a:r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Identifying Domain and Range</a:t>
                </a:r>
              </a:p>
              <a:p>
                <a:pPr algn="just"/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Verify the domains and ranges of these functions.</a:t>
                </a:r>
              </a:p>
              <a:p>
                <a:pPr marL="0" indent="0" algn="just">
                  <a:buNone/>
                </a:pPr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Functions</a:t>
                </a:r>
              </a:p>
              <a:p>
                <a:pPr marL="0" indent="0">
                  <a:buNone/>
                </a:pPr>
                <a:endParaRPr lang="en-US" sz="22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=1/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164186" cy="5592173"/>
              </a:xfrm>
              <a:blipFill>
                <a:blip r:embed="rId2"/>
                <a:stretch>
                  <a:fillRect l="-1256" t="-2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3784F16-88A4-4AAF-A916-4197A0537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90228"/>
              </p:ext>
            </p:extLst>
          </p:nvPr>
        </p:nvGraphicFramePr>
        <p:xfrm>
          <a:off x="382772" y="2303916"/>
          <a:ext cx="8128000" cy="545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163848524"/>
                    </a:ext>
                  </a:extLst>
                </a:gridCol>
              </a:tblGrid>
              <a:tr h="5456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339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19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164186" cy="5879805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sz="26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Graphs of functions</a:t>
                </a:r>
              </a:p>
              <a:p>
                <a:pPr algn="just"/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graph of a function is the set of all points whose co-ordinates (x, y) satisfy the function 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 This means that for each x-value there is a corresponding y-value which is obtained when we substitute into the expression for f(x).</a:t>
                </a:r>
              </a:p>
              <a:p>
                <a:pPr algn="just"/>
                <a:r>
                  <a:rPr lang="en-US" sz="20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Steps to graph a function</a:t>
                </a:r>
              </a:p>
              <a:p>
                <a:pPr marL="457200" indent="-457200" algn="just">
                  <a:buAutoNum type="arabicPeriod"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Make a table of </a:t>
                </a:r>
                <a:r>
                  <a:rPr lang="en-US" sz="2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xy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-pairs that satisfy the function.</a:t>
                </a:r>
              </a:p>
              <a:p>
                <a:pPr marL="457200" indent="-457200" algn="just">
                  <a:buAutoNum type="arabicPeriod"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Plot the pair (</a:t>
                </a:r>
                <a:r>
                  <a:rPr lang="en-US" sz="2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x,y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where coordinate appear in the table</a:t>
                </a:r>
              </a:p>
              <a:p>
                <a:pPr marL="457200" indent="-457200" algn="just">
                  <a:buAutoNum type="arabicPeriod"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Draw a smooth curve through the plotted points. </a:t>
                </a:r>
              </a:p>
              <a:p>
                <a:pPr algn="just"/>
                <a:r>
                  <a:rPr lang="en-US" sz="26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marL="0" indent="0" algn="just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Sketch these functions</a:t>
                </a:r>
              </a:p>
              <a:p>
                <a:pPr marL="0" indent="0" algn="just">
                  <a:buFont typeface="Arial" panose="020B0604020202020204" pitchFamily="34" charset="0"/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Font typeface="Arial" panose="020B0604020202020204" pitchFamily="34" charset="0"/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Font typeface="Arial" panose="020B0604020202020204" pitchFamily="34" charset="0"/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164186" cy="5879805"/>
              </a:xfrm>
              <a:blipFill>
                <a:blip r:embed="rId2"/>
                <a:stretch>
                  <a:fillRect l="-765" t="-2073" r="-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31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28F24-5995-45B5-919B-41E3DA7F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1" y="978195"/>
            <a:ext cx="8652174" cy="587980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Even and odd functions</a:t>
            </a:r>
          </a:p>
          <a:p>
            <a:pPr algn="just"/>
            <a:r>
              <a:rPr lang="en-US" sz="2600" i="1" dirty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Even</a:t>
            </a:r>
          </a:p>
          <a:p>
            <a:pPr algn="just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 function is "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even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" when: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f(x) = f(−x) 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	for all x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 other words there is symmetry about the y-axis: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they got called "even" functions because the functions x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x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x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x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etc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behave like that</a:t>
            </a:r>
          </a:p>
          <a:p>
            <a:pPr algn="l"/>
            <a:r>
              <a:rPr lang="en-US" sz="2600" i="1" dirty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Odd</a:t>
            </a:r>
          </a:p>
          <a:p>
            <a:pPr algn="l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 function is "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odd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" when: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−f(x) = f(−x) 	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for all x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And we get origin symmetry: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They got called "odd" because the functions x, x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x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x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etc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behave like that.</a:t>
            </a:r>
          </a:p>
          <a:p>
            <a:r>
              <a:rPr lang="en-US" sz="2600" i="1" dirty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Neither Odd nor Even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 fact most functions are neither odd nor even.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D5719-46AA-4961-AAF4-2803A8352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570" y="0"/>
            <a:ext cx="3090429" cy="31053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C5D88A-93C5-4264-91EE-30979DAE24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945" y="3232597"/>
            <a:ext cx="3149152" cy="34981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6C8A7DB-3FDB-428C-9BE9-4DE85A46EB0F}"/>
              </a:ext>
            </a:extLst>
          </p:cNvPr>
          <p:cNvSpPr txBox="1"/>
          <p:nvPr/>
        </p:nvSpPr>
        <p:spPr>
          <a:xfrm>
            <a:off x="8577110" y="1499472"/>
            <a:ext cx="63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A8A72F-49E5-471E-91B9-76C906B8BC00}"/>
              </a:ext>
            </a:extLst>
          </p:cNvPr>
          <p:cNvSpPr txBox="1"/>
          <p:nvPr/>
        </p:nvSpPr>
        <p:spPr>
          <a:xfrm>
            <a:off x="8539401" y="464532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Odd</a:t>
            </a:r>
          </a:p>
        </p:txBody>
      </p:sp>
    </p:spTree>
    <p:extLst>
      <p:ext uri="{BB962C8B-B14F-4D97-AF65-F5344CB8AC3E}">
        <p14:creationId xmlns:p14="http://schemas.microsoft.com/office/powerpoint/2010/main" val="387066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28F24-5995-45B5-919B-41E3DA7F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978195"/>
            <a:ext cx="11563422" cy="587980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</a:p>
          <a:p>
            <a:pPr marL="0" indent="0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These functions are even or odd?</a:t>
            </a:r>
          </a:p>
          <a:p>
            <a:pPr marL="0" indent="0">
              <a:buNone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f(x) = x/(x</a:t>
            </a:r>
            <a:r>
              <a:rPr lang="en-U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−1)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f(x) = 0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f(x) =(x+1)</a:t>
            </a:r>
            <a:r>
              <a:rPr lang="en-U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f(x) = x</a:t>
            </a:r>
            <a:r>
              <a:rPr lang="en-U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+1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f(x) = x+1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91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Graphs(Cont.)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A0A2EC4-0BC9-4738-AEB3-8480A77F4D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76" y="3716594"/>
            <a:ext cx="4523624" cy="314140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9AA2FA00-6B5A-4E30-A71A-C52FC6CE09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2772" y="978195"/>
                <a:ext cx="8739963" cy="58798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solidFill>
                      <a:schemeClr val="accent5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Functions defined in pieces:</a:t>
                </a:r>
              </a:p>
              <a:p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Some functions defined by single formula like</a:t>
                </a:r>
              </a:p>
              <a:p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Others are defined by applying different formulas to different parts of their domain </a:t>
                </a:r>
              </a:p>
              <a:p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                  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            0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≤1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1                      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9AA2FA00-6B5A-4E30-A71A-C52FC6CE0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72" y="978195"/>
                <a:ext cx="8739963" cy="5879805"/>
              </a:xfrm>
              <a:prstGeom prst="rect">
                <a:avLst/>
              </a:prstGeom>
              <a:blipFill>
                <a:blip r:embed="rId3"/>
                <a:stretch>
                  <a:fillRect l="-1255" t="-1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09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840</Words>
  <Application>Microsoft Office PowerPoint</Application>
  <PresentationFormat>Widescreen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Wingdings</vt:lpstr>
      <vt:lpstr>Office Theme</vt:lpstr>
      <vt:lpstr>Salahaddin University-Erbil College of Engineering Department of Water Resouces Engineering First Year Students 1st  Semester</vt:lpstr>
      <vt:lpstr>1.2. Function and the Graphs</vt:lpstr>
      <vt:lpstr>1.2. Function and the Graphs(Cont.)</vt:lpstr>
      <vt:lpstr>1.2. Function and the Graphs(Cont.)</vt:lpstr>
      <vt:lpstr>1.2. Function and the Graphs(Cont.)</vt:lpstr>
      <vt:lpstr>1.2. Function and the Graphs(Cont.)</vt:lpstr>
      <vt:lpstr>1.2. Function and the Graphs(Cont.)</vt:lpstr>
      <vt:lpstr>1.2. Function and the Graphs(Cont.)</vt:lpstr>
      <vt:lpstr>1.2. Function and the Graphs(Cont.)</vt:lpstr>
      <vt:lpstr>1.2. Function and the Graphs(Cont.)</vt:lpstr>
      <vt:lpstr>For the next lecture we will learn: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61</cp:revision>
  <dcterms:created xsi:type="dcterms:W3CDTF">2021-02-14T18:46:16Z</dcterms:created>
  <dcterms:modified xsi:type="dcterms:W3CDTF">2023-10-24T19:03:16Z</dcterms:modified>
</cp:coreProperties>
</file>