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7" r:id="rId3"/>
    <p:sldId id="261" r:id="rId4"/>
    <p:sldId id="262" r:id="rId5"/>
    <p:sldId id="264" r:id="rId6"/>
    <p:sldId id="267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Water Resources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Function and Graphs (Ch.1)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1" y="893135"/>
                <a:ext cx="11715307" cy="5964865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en-US" sz="32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Sums, differences, products, and Quotients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Like numbers, functions can be added, subtracted, multiplied, and divided (except where the denominator is zero) to produce new functions</a:t>
                </a: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function f(x) and g(x) are defined 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u="sng" dirty="0">
                    <a:latin typeface="Cambria" panose="02040503050406030204" pitchFamily="18" charset="0"/>
                    <a:ea typeface="Cambria" panose="02040503050406030204" pitchFamily="18" charset="0"/>
                  </a:rPr>
                  <a:t>Function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			</a:t>
                </a:r>
                <a:r>
                  <a:rPr lang="en-US" sz="2400" u="sng" dirty="0">
                    <a:latin typeface="Cambria" panose="02040503050406030204" pitchFamily="18" charset="0"/>
                    <a:ea typeface="Cambria" panose="02040503050406030204" pitchFamily="18" charset="0"/>
                  </a:rPr>
                  <a:t>Formula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				</a:t>
                </a:r>
                <a:r>
                  <a:rPr lang="en-US" sz="2400" u="sng" dirty="0">
                    <a:latin typeface="Cambria" panose="02040503050406030204" pitchFamily="18" charset="0"/>
                    <a:ea typeface="Cambria" panose="02040503050406030204" pitchFamily="18" charset="0"/>
                  </a:rPr>
                  <a:t>Domain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				</a:t>
                </a:r>
                <a:r>
                  <a:rPr lang="en-US" sz="2400" dirty="0"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>
                    <a:ea typeface="Cambria" panose="02040503050406030204" pitchFamily="18" charset="0"/>
                  </a:rPr>
                  <a:t> 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				[0,1]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				</a:t>
                </a:r>
                <a:r>
                  <a:rPr lang="en-US" sz="2400" dirty="0"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>
                    <a:ea typeface="Cambria" panose="02040503050406030204" pitchFamily="18" charset="0"/>
                  </a:rPr>
                  <a:t>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				[0,1]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𝑔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				</a:t>
                </a:r>
                <a:r>
                  <a:rPr lang="en-US" sz="2400" dirty="0"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>
                    <a:ea typeface="Cambria" panose="02040503050406030204" pitchFamily="18" charset="0"/>
                  </a:rPr>
                  <a:t>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				[0,1]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				</a:t>
                </a:r>
                <a:r>
                  <a:rPr lang="en-US" sz="2400" dirty="0"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(1−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				[0,1]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/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				</a:t>
                </a:r>
                <a:r>
                  <a:rPr lang="en-US" sz="2400" dirty="0"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1−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					[0,1)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𝑔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/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				</a:t>
                </a:r>
                <a:r>
                  <a:rPr lang="en-US" sz="2400" dirty="0"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1−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					(0,1]</a:t>
                </a:r>
              </a:p>
              <a:p>
                <a:pPr marL="0" indent="0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1" y="893135"/>
                <a:ext cx="11715307" cy="5964865"/>
              </a:xfrm>
              <a:blipFill>
                <a:blip r:embed="rId2"/>
                <a:stretch>
                  <a:fillRect l="-1197" t="-2965" r="-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63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1148316"/>
                <a:ext cx="10971028" cy="542205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4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Composite function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if </a:t>
                </a:r>
                <a:r>
                  <a:rPr lang="en-US" sz="2400" i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f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and </a:t>
                </a:r>
                <a:r>
                  <a:rPr lang="en-US" sz="2400" i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are functions, the </a:t>
                </a:r>
                <a:r>
                  <a:rPr lang="en-US" sz="2400" b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composite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is defined by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The domain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consists of the numbers </a:t>
                </a:r>
                <a:r>
                  <a:rPr lang="en-US" sz="2400" i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in the domain of </a:t>
                </a:r>
                <a:r>
                  <a:rPr lang="en-US" sz="2400" i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for which </a:t>
                </a:r>
                <a:r>
                  <a:rPr lang="en-US" sz="2400" i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g(x)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lies in the domain of </a:t>
                </a:r>
                <a:r>
                  <a:rPr lang="en-US" sz="2400" i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f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 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+1</m:t>
                    </m:r>
                  </m:oMath>
                </a14:m>
                <a:endParaRPr lang="en-US" sz="24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Find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(5)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1148316"/>
                <a:ext cx="10971028" cy="5422052"/>
              </a:xfrm>
              <a:blipFill>
                <a:blip r:embed="rId2"/>
                <a:stretch>
                  <a:fillRect l="-889" t="-1573" r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731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1148316"/>
                <a:ext cx="10971028" cy="542205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4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Absolute values and absolute functions</a:t>
                </a:r>
              </a:p>
              <a:p>
                <a:pPr algn="just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393939"/>
                    </a:solidFill>
                    <a:effectLst/>
                    <a:latin typeface="Noto Sans"/>
                  </a:rPr>
                  <a:t>Definition: An </a:t>
                </a:r>
                <a:r>
                  <a:rPr kumimoji="0" lang="en-US" altLang="en-US" sz="2400" b="1" i="0" strike="noStrike" cap="none" normalizeH="0" baseline="0" dirty="0">
                    <a:ln>
                      <a:noFill/>
                    </a:ln>
                    <a:effectLst/>
                    <a:latin typeface="Noto Sans"/>
                  </a:rPr>
                  <a:t>absolute value 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393939"/>
                    </a:solidFill>
                    <a:effectLst/>
                    <a:latin typeface="Noto Sans"/>
                  </a:rPr>
                  <a:t>function is a function that contains an algebraic expression within absolute value symbols. Recall that the absolute value of a number is its distance from 0 on the 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effectLst/>
                    <a:latin typeface="Noto Sans"/>
                  </a:rPr>
                  <a:t>number line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7AC0"/>
                    </a:solidFill>
                    <a:effectLst/>
                    <a:latin typeface="Noto Sans"/>
                  </a:rPr>
                  <a:t>.</a:t>
                </a:r>
                <a:endPara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393939"/>
                    </a:solidFill>
                    <a:effectLst/>
                    <a:latin typeface="Noto Sans"/>
                  </a:rPr>
                  <a:t>The absolute value function written as </a:t>
                </a:r>
                <a14:m>
                  <m:oMath xmlns:m="http://schemas.openxmlformats.org/officeDocument/2006/math">
                    <m:r>
                      <a:rPr kumimoji="0" lang="en-US" alt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93939"/>
                        </a:solidFill>
                        <a:effectLst/>
                        <a:latin typeface="Cambria Math" panose="02040503050406030204" pitchFamily="18" charset="0"/>
                      </a:rPr>
                      <m:t>𝑓</m:t>
                    </m:r>
                    <m:r>
                      <a:rPr kumimoji="0" lang="en-US" alt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93939"/>
                        </a:solidFill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alt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93939"/>
                        </a:solidFill>
                        <a:effectLst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US" alt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93939"/>
                        </a:solidFill>
                        <a:effectLst/>
                        <a:latin typeface="Cambria Math" panose="02040503050406030204" pitchFamily="18" charset="0"/>
                      </a:rPr>
                      <m:t>)=| </m:t>
                    </m:r>
                    <m:r>
                      <a:rPr kumimoji="0" lang="en-US" alt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93939"/>
                        </a:solidFill>
                        <a:effectLst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US" alt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93939"/>
                        </a:solidFill>
                        <a:effectLst/>
                        <a:latin typeface="Cambria Math" panose="02040503050406030204" pitchFamily="18" charset="0"/>
                      </a:rPr>
                      <m:t> | </m:t>
                    </m:r>
                  </m:oMath>
                </a14:m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393939"/>
                    </a:solidFill>
                    <a:effectLst/>
                    <a:latin typeface="Noto Sans"/>
                  </a:rPr>
                  <a:t>, is defined as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0" lang="en-US" altLang="en-US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altLang="en-US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0" lang="en-US" altLang="en-US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kumimoji="0" lang="en-US" altLang="en-US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altLang="en-US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0" lang="en-US" altLang="en-US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kumimoji="0" lang="en-US" altLang="en-US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     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&gt;0</m:t>
                              </m:r>
                            </m:e>
                            <m:e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0             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 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0" lang="en-US" altLang="en-US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algn="just"/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Graph of </a:t>
                </a:r>
                <a14:m>
                  <m:oMath xmlns:m="http://schemas.openxmlformats.org/officeDocument/2006/math">
                    <m:r>
                      <a: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</a:t>
                </a:r>
              </a:p>
              <a:p>
                <a:pPr algn="just"/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Solve</a:t>
                </a:r>
                <a:r>
                  <a:rPr lang="en-US" sz="24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=11</m:t>
                    </m:r>
                  </m:oMath>
                </a14:m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1148316"/>
                <a:ext cx="10971028" cy="5422052"/>
              </a:xfrm>
              <a:blipFill>
                <a:blip r:embed="rId2"/>
                <a:stretch>
                  <a:fillRect l="-889" t="-1573" r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D5ACB635-AD4E-4CDF-92A7-1269D88A50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828" y="3986889"/>
            <a:ext cx="2894172" cy="287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989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978195"/>
                <a:ext cx="11398102" cy="5879805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n-US" sz="24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Rules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=</a:t>
                </a:r>
                <a:r>
                  <a:rPr lang="en-US" sz="240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𝑎𝑏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=</a:t>
                </a:r>
                <a:r>
                  <a:rPr lang="en-US" sz="240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rgbClr val="00B0F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Triangle inequality </a:t>
                </a: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Note: 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For same signs variables are equal but for differ signs it will be less than</a:t>
                </a: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−3+5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−3−5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The number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are always equal to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because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(−1)(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978195"/>
                <a:ext cx="11398102" cy="5879805"/>
              </a:xfrm>
              <a:blipFill>
                <a:blip r:embed="rId2"/>
                <a:stretch>
                  <a:fillRect l="-642" t="-1762" b="-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893A52A-7235-4B38-AA11-AD8EFDA1D527}"/>
              </a:ext>
            </a:extLst>
          </p:cNvPr>
          <p:cNvSpPr txBox="1"/>
          <p:nvPr/>
        </p:nvSpPr>
        <p:spPr>
          <a:xfrm>
            <a:off x="3903406" y="134701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8FBBDA-B88E-4DE1-ABE6-C1F285799501}"/>
              </a:ext>
            </a:extLst>
          </p:cNvPr>
          <p:cNvSpPr txBox="1"/>
          <p:nvPr/>
        </p:nvSpPr>
        <p:spPr>
          <a:xfrm>
            <a:off x="3934418" y="432325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156422-E0EC-45E5-9271-4CF5D86A3707}"/>
              </a:ext>
            </a:extLst>
          </p:cNvPr>
          <p:cNvSpPr txBox="1"/>
          <p:nvPr/>
        </p:nvSpPr>
        <p:spPr>
          <a:xfrm>
            <a:off x="3934418" y="297573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56EC50-9F37-415E-9794-D9A81027E636}"/>
              </a:ext>
            </a:extLst>
          </p:cNvPr>
          <p:cNvSpPr txBox="1"/>
          <p:nvPr/>
        </p:nvSpPr>
        <p:spPr>
          <a:xfrm>
            <a:off x="3903406" y="223757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435764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A46A212-3C4D-4CFF-9D74-180FC4FC85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03" y="1279251"/>
            <a:ext cx="9867351" cy="4661097"/>
          </a:xfrm>
        </p:spPr>
      </p:pic>
    </p:spTree>
    <p:extLst>
      <p:ext uri="{BB962C8B-B14F-4D97-AF65-F5344CB8AC3E}">
        <p14:creationId xmlns:p14="http://schemas.microsoft.com/office/powerpoint/2010/main" val="22555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EC6-D0EC-43E6-8451-D3B7232B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" y="0"/>
            <a:ext cx="10515600" cy="9781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1.2. Function and the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1148316"/>
                <a:ext cx="10971028" cy="542205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 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What values of x satisfy the inequality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 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What value of x satisfy the inequality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1148316"/>
                <a:ext cx="10971028" cy="5422052"/>
              </a:xfrm>
              <a:blipFill>
                <a:blip r:embed="rId2"/>
                <a:stretch>
                  <a:fillRect l="-889" t="-1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A77A1-3EF0-4EEA-878F-5DFBEA722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next lecture we will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0E539-6A65-4FCB-B387-0924069C9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Derivatives</a:t>
            </a:r>
          </a:p>
        </p:txBody>
      </p:sp>
    </p:spTree>
    <p:extLst>
      <p:ext uri="{BB962C8B-B14F-4D97-AF65-F5344CB8AC3E}">
        <p14:creationId xmlns:p14="http://schemas.microsoft.com/office/powerpoint/2010/main" val="1667891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515</Words>
  <Application>Microsoft Office PowerPoint</Application>
  <PresentationFormat>Widescreen</PresentationFormat>
  <Paragraphs>70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Cambria Math</vt:lpstr>
      <vt:lpstr>Montserrat</vt:lpstr>
      <vt:lpstr>Montserrat Light</vt:lpstr>
      <vt:lpstr>Noto Sans</vt:lpstr>
      <vt:lpstr>Office Theme</vt:lpstr>
      <vt:lpstr>Salahaddin University-Erbil College of Engineering Department of Water Resources Engineering First Year Students 1st  Semester</vt:lpstr>
      <vt:lpstr>1.2. Function and the Graphs</vt:lpstr>
      <vt:lpstr>1.2. Function and the Graphs</vt:lpstr>
      <vt:lpstr>1.2. Function and the Graphs</vt:lpstr>
      <vt:lpstr>1.2. Function and the Graphs</vt:lpstr>
      <vt:lpstr>1.2. Function and the Graphs</vt:lpstr>
      <vt:lpstr>1.2. Function and the Graphs</vt:lpstr>
      <vt:lpstr>For next lecture we will learn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86</cp:revision>
  <dcterms:created xsi:type="dcterms:W3CDTF">2021-02-14T18:46:16Z</dcterms:created>
  <dcterms:modified xsi:type="dcterms:W3CDTF">2023-10-24T19:03:48Z</dcterms:modified>
</cp:coreProperties>
</file>