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0" r:id="rId2"/>
    <p:sldId id="257" r:id="rId3"/>
    <p:sldId id="261" r:id="rId4"/>
    <p:sldId id="262" r:id="rId5"/>
    <p:sldId id="263" r:id="rId6"/>
    <p:sldId id="264" r:id="rId7"/>
    <p:sldId id="267" r:id="rId8"/>
    <p:sldId id="266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74" autoAdjust="0"/>
    <p:restoredTop sz="94660"/>
  </p:normalViewPr>
  <p:slideViewPr>
    <p:cSldViewPr snapToGrid="0">
      <p:cViewPr varScale="1">
        <p:scale>
          <a:sx n="78" d="100"/>
          <a:sy n="78" d="100"/>
        </p:scale>
        <p:origin x="965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5021FB-D08A-436E-8BC7-92ADF19D55E4}" type="datetimeFigureOut">
              <a:rPr lang="en-US" smtClean="0"/>
              <a:t>10/28/2023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CB2599-5FE7-44C4-A05E-AEC9D3A3B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4892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E31155-E38A-4A1D-80C9-26AF5A2A33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76D870-2A2C-41FE-B543-A7EC2B95E5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37B163-C2FE-4993-AFB2-A983EC9127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18AB4-69F7-4749-99EC-4D193965D4E3}" type="datetimeFigureOut">
              <a:rPr lang="en-US" smtClean="0"/>
              <a:t>10/28/2023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8D9306-398C-4688-BA37-6603FBA30A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B80513-69C5-4871-B61A-7850B6BC99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2DC03-6581-41BD-AC79-A74E514C0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629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FE9C33-1183-4A11-A5C0-49AB7E45D3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5B4A4A-0617-425C-A916-746E2BCE10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79DBFE-1A68-4A33-8817-455AED514C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18AB4-69F7-4749-99EC-4D193965D4E3}" type="datetimeFigureOut">
              <a:rPr lang="en-US" smtClean="0"/>
              <a:t>10/28/2023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52B3AA-7BD1-4B97-9A91-B33A8CAACF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48FE62-206D-45B4-9734-3DED5F87E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2DC03-6581-41BD-AC79-A74E514C0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057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6B11B49-5B4C-4AC8-870A-E52D540DE0E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6BD02E-5BD3-4F76-89C6-D6BF6DF6F9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9DDBB1-7800-4F49-AC10-9B337E20CC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18AB4-69F7-4749-99EC-4D193965D4E3}" type="datetimeFigureOut">
              <a:rPr lang="en-US" smtClean="0"/>
              <a:t>10/28/2023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C5B4A7-223A-44F0-8894-0B36AE5B9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F9DD54-234B-41A4-8366-F13BCD2F1F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2DC03-6581-41BD-AC79-A74E514C0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6687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1584967" y="3173600"/>
            <a:ext cx="9022000" cy="22476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1pPr>
            <a:lvl2pPr lvl="1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2pPr>
            <a:lvl3pPr lvl="2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3pPr>
            <a:lvl4pPr lvl="3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4pPr>
            <a:lvl5pPr lvl="4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5pPr>
            <a:lvl6pPr lvl="5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6pPr>
            <a:lvl7pPr lvl="6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7pPr>
            <a:lvl8pPr lvl="7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8pPr>
            <a:lvl9pPr lvl="8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17582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85A2B4-0A57-466B-812C-F89A322357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701161-E8A9-4554-8B9E-E7BA29BE7D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F48BF3-A5C1-47A0-B15A-A9CCA65189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18AB4-69F7-4749-99EC-4D193965D4E3}" type="datetimeFigureOut">
              <a:rPr lang="en-US" smtClean="0"/>
              <a:t>10/28/2023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CC2038-10F5-45D8-98A7-DEF3C2E57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F02D6F-B2DA-461B-A48E-799072D98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2DC03-6581-41BD-AC79-A74E514C0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887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8AD34-8FD7-4E02-8A6E-D215480929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CC38C6-4BBB-4069-8113-11BBF9FA7B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C50F2F-488D-4736-B1DE-A74E00E763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18AB4-69F7-4749-99EC-4D193965D4E3}" type="datetimeFigureOut">
              <a:rPr lang="en-US" smtClean="0"/>
              <a:t>10/28/2023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D06A24-FEBC-41D5-B548-9603CD8AB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925C1F-59EE-4685-A4C4-4DDE2FF12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2DC03-6581-41BD-AC79-A74E514C0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760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6C473A-2FBD-40F4-9450-44CF80C339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563B7A-65DB-4D5E-BAA9-610F4C1CB6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127305-B2F7-49D1-ACE2-DD1DDEE428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A4B327-7673-474D-9E4D-16C6A89063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18AB4-69F7-4749-99EC-4D193965D4E3}" type="datetimeFigureOut">
              <a:rPr lang="en-US" smtClean="0"/>
              <a:t>10/28/2023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E77E41-837D-4A42-8B85-E51FCF7107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6DF1F8-3C0E-4953-B619-5FF90F932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2DC03-6581-41BD-AC79-A74E514C0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016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6487A8-7B8E-4778-94A5-D78947A929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D41C9C-1D79-4772-936F-D871FEDD69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754BD6-3426-400D-B186-43FF4C54E6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1A8175F-8BCF-41AC-A3A6-8742C4B79A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9E80820-3EFB-4F35-B175-E72D5F7673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11F80B-D498-4B4A-97D8-F3F5415E0B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18AB4-69F7-4749-99EC-4D193965D4E3}" type="datetimeFigureOut">
              <a:rPr lang="en-US" smtClean="0"/>
              <a:t>10/28/2023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2A61AAB-8127-49A9-BC95-9346926D4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B9E13CC-B82A-4039-AE00-B270C81505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2DC03-6581-41BD-AC79-A74E514C0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838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658162-CBC8-447A-8DDA-7F9C94FBB6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F269FE7-E882-4786-97FD-7002C511B3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18AB4-69F7-4749-99EC-4D193965D4E3}" type="datetimeFigureOut">
              <a:rPr lang="en-US" smtClean="0"/>
              <a:t>10/28/2023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B8C805-8A67-498A-9E65-15DC79A436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F63B47-3C7A-4941-9BA4-C58856565A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2DC03-6581-41BD-AC79-A74E514C0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876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C31C8F-1418-4D18-B8DB-91FBF46175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18AB4-69F7-4749-99EC-4D193965D4E3}" type="datetimeFigureOut">
              <a:rPr lang="en-US" smtClean="0"/>
              <a:t>10/28/2023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CABDB92-8242-41A2-8D39-AF39312288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096B7A-5288-47CC-98D7-BE1E2ECAE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2DC03-6581-41BD-AC79-A74E514C0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051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F00BD2-5C60-429A-809B-AA7EE50B0C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A7B145-D036-4E11-9E1C-E45B3BCEF2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F54916-57F5-4160-8691-2A3B5787EF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4130A6-26D6-406C-A5D0-3076327BCB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18AB4-69F7-4749-99EC-4D193965D4E3}" type="datetimeFigureOut">
              <a:rPr lang="en-US" smtClean="0"/>
              <a:t>10/28/2023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34FFF7-FE46-4492-A816-1C1A8921CC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D0B766-25CD-426B-B0D4-DDB4A3ADF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2DC03-6581-41BD-AC79-A74E514C0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229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CFDF9A-29B6-4C54-8874-49B0CFF45F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48BA703-4053-4D65-967E-C39EB23357A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14631E-276F-4BF0-AA38-0C12372DEE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9B7543-3D9C-4C5E-A2DA-6CE516E815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18AB4-69F7-4749-99EC-4D193965D4E3}" type="datetimeFigureOut">
              <a:rPr lang="en-US" smtClean="0"/>
              <a:t>10/28/2023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75CA30-C800-4815-B7A2-799E0E1767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53ABBB-D459-409B-A982-EA7296FE8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2DC03-6581-41BD-AC79-A74E514C0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465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747BBB3-4BD9-4FBF-B5E8-FDDD6F6305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0432A2-6D30-4C34-82AE-F9ADFC96B2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FC3419-737B-44CB-B130-2800A37CE4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D18AB4-69F7-4749-99EC-4D193965D4E3}" type="datetimeFigureOut">
              <a:rPr lang="en-US" smtClean="0"/>
              <a:t>10/28/2023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F8D4D2-BC35-4770-9E42-7008FF836A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E5CD20-8DFE-447C-9E44-AE80FA0CAF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62DC03-6581-41BD-AC79-A74E514C0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976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hyperlink" Target="mailto:shawnm.saleh@su.edu.krd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>
            <a:spLocks noGrp="1"/>
          </p:cNvSpPr>
          <p:nvPr>
            <p:ph type="ctrTitle"/>
          </p:nvPr>
        </p:nvSpPr>
        <p:spPr>
          <a:xfrm>
            <a:off x="207027" y="166554"/>
            <a:ext cx="7651692" cy="1811102"/>
          </a:xfrm>
          <a:prstGeom prst="rect">
            <a:avLst/>
          </a:prstGeom>
        </p:spPr>
        <p:txBody>
          <a:bodyPr spcFirstLastPara="1" vert="horz" wrap="square" lIns="0" tIns="0" rIns="0" bIns="0" rtlCol="0" anchor="b" anchorCtr="0">
            <a:noAutofit/>
          </a:bodyPr>
          <a:lstStyle/>
          <a:p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Salahaddin University-Erbil</a:t>
            </a:r>
            <a:b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College of Engineering</a:t>
            </a:r>
            <a:b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Department of Water Resources Engineering</a:t>
            </a:r>
            <a:b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First Year Students</a:t>
            </a:r>
            <a:b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1</a:t>
            </a:r>
            <a:r>
              <a:rPr lang="en-US" sz="2400" b="1" baseline="30000" dirty="0">
                <a:latin typeface="Cambria" panose="02040503050406030204" pitchFamily="18" charset="0"/>
                <a:ea typeface="Cambria" panose="02040503050406030204" pitchFamily="18" charset="0"/>
              </a:rPr>
              <a:t>st</a:t>
            </a:r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 Semester</a:t>
            </a:r>
            <a:endParaRPr sz="24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2285BEE-E50D-416F-9CCF-ED7D544E30F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1473" y="44472"/>
            <a:ext cx="1933184" cy="1933184"/>
          </a:xfrm>
          <a:prstGeom prst="rect">
            <a:avLst/>
          </a:prstGeom>
        </p:spPr>
      </p:pic>
      <p:sp>
        <p:nvSpPr>
          <p:cNvPr id="4" name="Google Shape;85;p18">
            <a:extLst>
              <a:ext uri="{FF2B5EF4-FFF2-40B4-BE49-F238E27FC236}">
                <a16:creationId xmlns:a16="http://schemas.microsoft.com/office/drawing/2014/main" id="{23466A67-42D8-4931-B4DE-F550C7375F88}"/>
              </a:ext>
            </a:extLst>
          </p:cNvPr>
          <p:cNvSpPr txBox="1">
            <a:spLocks/>
          </p:cNvSpPr>
          <p:nvPr/>
        </p:nvSpPr>
        <p:spPr>
          <a:xfrm>
            <a:off x="2310652" y="2572927"/>
            <a:ext cx="7570696" cy="23919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302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 Light"/>
              <a:buChar char="╺"/>
              <a:defRPr sz="16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1pPr>
            <a:lvl2pPr marL="914400" marR="0" lvl="1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 Light"/>
              <a:buChar char="-"/>
              <a:defRPr sz="16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2pPr>
            <a:lvl3pPr marL="1371600" marR="0" lvl="2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Montserrat Light"/>
              <a:buChar char="⬞"/>
              <a:defRPr sz="16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3pPr>
            <a:lvl4pPr marL="1828800" marR="0" lvl="3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Montserrat Light"/>
              <a:buChar char="●"/>
              <a:defRPr sz="16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4pPr>
            <a:lvl5pPr marL="2286000" marR="0" lvl="4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Montserrat Light"/>
              <a:buChar char="○"/>
              <a:defRPr sz="16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5pPr>
            <a:lvl6pPr marL="2743200" marR="0" lvl="5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Montserrat Light"/>
              <a:buChar char="■"/>
              <a:defRPr sz="16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6pPr>
            <a:lvl7pPr marL="3200400" marR="0" lvl="6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Montserrat Light"/>
              <a:buChar char="●"/>
              <a:defRPr sz="16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7pPr>
            <a:lvl8pPr marL="3657600" marR="0" lvl="7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Montserrat Light"/>
              <a:buChar char="○"/>
              <a:defRPr sz="16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8pPr>
            <a:lvl9pPr marL="4114800" marR="0" lvl="8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Montserrat Light"/>
              <a:buChar char="■"/>
              <a:defRPr sz="16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3733" b="1" dirty="0">
                <a:solidFill>
                  <a:schemeClr val="tx1"/>
                </a:solidFill>
                <a:latin typeface="Montserrat" panose="02000505000000020004" pitchFamily="2" charset="0"/>
              </a:rPr>
              <a:t>Mathematics I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733" b="1" dirty="0">
                <a:solidFill>
                  <a:schemeClr val="tx1"/>
                </a:solidFill>
                <a:latin typeface="Montserrat" panose="02000505000000020004" pitchFamily="2" charset="0"/>
              </a:rPr>
              <a:t>Differentiation (Ch.2)</a:t>
            </a:r>
          </a:p>
        </p:txBody>
      </p:sp>
      <p:sp>
        <p:nvSpPr>
          <p:cNvPr id="3" name="Google Shape;85;p18">
            <a:extLst>
              <a:ext uri="{FF2B5EF4-FFF2-40B4-BE49-F238E27FC236}">
                <a16:creationId xmlns:a16="http://schemas.microsoft.com/office/drawing/2014/main" id="{DD81CADF-3EB9-485A-8C97-E60C33BE29F6}"/>
              </a:ext>
            </a:extLst>
          </p:cNvPr>
          <p:cNvSpPr txBox="1">
            <a:spLocks/>
          </p:cNvSpPr>
          <p:nvPr/>
        </p:nvSpPr>
        <p:spPr>
          <a:xfrm>
            <a:off x="3798957" y="5271918"/>
            <a:ext cx="4745507" cy="15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302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 Light"/>
              <a:buChar char="╺"/>
              <a:defRPr sz="16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1pPr>
            <a:lvl2pPr marL="914400" marR="0" lvl="1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 Light"/>
              <a:buChar char="-"/>
              <a:defRPr sz="16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2pPr>
            <a:lvl3pPr marL="1371600" marR="0" lvl="2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Montserrat Light"/>
              <a:buChar char="⬞"/>
              <a:defRPr sz="16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3pPr>
            <a:lvl4pPr marL="1828800" marR="0" lvl="3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Montserrat Light"/>
              <a:buChar char="●"/>
              <a:defRPr sz="16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4pPr>
            <a:lvl5pPr marL="2286000" marR="0" lvl="4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Montserrat Light"/>
              <a:buChar char="○"/>
              <a:defRPr sz="16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5pPr>
            <a:lvl6pPr marL="2743200" marR="0" lvl="5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Montserrat Light"/>
              <a:buChar char="■"/>
              <a:defRPr sz="16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6pPr>
            <a:lvl7pPr marL="3200400" marR="0" lvl="6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Montserrat Light"/>
              <a:buChar char="●"/>
              <a:defRPr sz="16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7pPr>
            <a:lvl8pPr marL="3657600" marR="0" lvl="7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Montserrat Light"/>
              <a:buChar char="○"/>
              <a:defRPr sz="16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8pPr>
            <a:lvl9pPr marL="4114800" marR="0" lvl="8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Montserrat Light"/>
              <a:buChar char="■"/>
              <a:defRPr sz="16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fi-FI" sz="3200" dirty="0">
                <a:solidFill>
                  <a:schemeClr val="tx1"/>
                </a:solidFill>
                <a:latin typeface="+mn-lt"/>
              </a:rPr>
              <a:t>Shawnm Mudhafar Saleh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fi-FI" sz="2667" dirty="0">
                <a:solidFill>
                  <a:schemeClr val="tx1"/>
                </a:solidFill>
                <a:latin typeface="+mn-lt"/>
                <a:hlinkClick r:id="rId4"/>
              </a:rPr>
              <a:t>shawnm.saleh@su.edu.krd</a:t>
            </a:r>
            <a:endParaRPr lang="fi-FI" sz="2667" dirty="0">
              <a:solidFill>
                <a:schemeClr val="tx1"/>
              </a:solidFill>
              <a:latin typeface="+mn-lt"/>
            </a:endParaRPr>
          </a:p>
          <a:p>
            <a:pPr marL="0" indent="0" algn="ctr">
              <a:lnSpc>
                <a:spcPct val="100000"/>
              </a:lnSpc>
              <a:buNone/>
            </a:pPr>
            <a:endParaRPr lang="fi-FI" sz="2667" dirty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8E8EC6-D0EC-43E6-8451-D3B7232BF0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921" y="0"/>
            <a:ext cx="10515600" cy="978195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2. Differentiation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id="{01928F24-5995-45B5-919B-41E3DA7F9F7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82772" y="978195"/>
                <a:ext cx="11809228" cy="5879805"/>
              </a:xfrm>
            </p:spPr>
            <p:txBody>
              <a:bodyPr>
                <a:normAutofit fontScale="92500" lnSpcReduction="10000"/>
              </a:bodyPr>
              <a:lstStyle/>
              <a:p>
                <a:pPr algn="just"/>
                <a:r>
                  <a:rPr lang="en-US" sz="2400" dirty="0">
                    <a:solidFill>
                      <a:srgbClr val="00B0F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Derivative</a:t>
                </a:r>
              </a:p>
              <a:p>
                <a:pPr marL="0" indent="0" algn="just">
                  <a:buNone/>
                </a:pPr>
                <a:r>
                  <a:rPr lang="en-US" sz="2400" dirty="0">
                    <a:solidFill>
                      <a:schemeClr val="tx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Definition: The derivative of the function ƒ(x) with respect to the variable x is the function</a:t>
                </a:r>
              </a:p>
              <a:p>
                <a:pPr marL="0" indent="0" algn="just">
                  <a:buNone/>
                </a:pP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𝑓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′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whose value at x is</a:t>
                </a: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pt-B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pt-BR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pt-BR" sz="24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h</m:t>
                              </m:r>
                              <m:r>
                                <a:rPr lang="pt-BR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→</m:t>
                              </m:r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pt-BR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US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h</m:t>
                                  </m:r>
                                </m:e>
                              </m:d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𝑓</m:t>
                              </m:r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(</m:t>
                              </m:r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h</m:t>
                              </m:r>
                            </m:den>
                          </m:f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 </m:t>
                          </m:r>
                        </m:e>
                      </m:func>
                    </m:oMath>
                  </m:oMathPara>
                </a14:m>
                <a:endParaRPr lang="en-US" sz="2400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 algn="just">
                  <a:buNone/>
                </a:pPr>
                <a:r>
                  <a:rPr lang="en-US" sz="2400" dirty="0">
                    <a:solidFill>
                      <a:schemeClr val="tx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Provided the limit exists.</a:t>
                </a:r>
              </a:p>
              <a:p>
                <a:pPr algn="just"/>
                <a:r>
                  <a:rPr lang="en-US" sz="2400" dirty="0">
                    <a:solidFill>
                      <a:srgbClr val="00B0F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Different Rules</a:t>
                </a:r>
              </a:p>
              <a:p>
                <a:pPr marL="457200" indent="-457200" algn="just">
                  <a:buAutoNum type="arabicPeriod"/>
                </a:pPr>
                <a:r>
                  <a:rPr lang="en-US" sz="2400" dirty="0">
                    <a:solidFill>
                      <a:schemeClr val="accent6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Derivative of a constant</a:t>
                </a:r>
              </a:p>
              <a:p>
                <a:pPr marL="0" indent="0" algn="just">
                  <a:buNone/>
                </a:pPr>
                <a:r>
                  <a:rPr lang="en-US" sz="2400" dirty="0">
                    <a:solidFill>
                      <a:schemeClr val="tx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Suppose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 </m:t>
                    </m:r>
                    <m:r>
                      <a:rPr lang="en-US" sz="2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𝑦</m:t>
                    </m:r>
                    <m:r>
                      <a:rPr lang="en-US" sz="2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=</m:t>
                    </m:r>
                    <m:r>
                      <a:rPr lang="en-US" sz="2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𝑐</m:t>
                    </m:r>
                    <m:r>
                      <a:rPr lang="en-US" sz="2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then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𝑦</m:t>
                    </m:r>
                    <m:r>
                      <a:rPr lang="en-US" sz="2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’=</m:t>
                    </m:r>
                    <m:f>
                      <m:fPr>
                        <m:ctrlPr>
                          <a:rPr lang="en-US" sz="24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𝑑</m:t>
                        </m:r>
                        <m:r>
                          <a:rPr lang="en-US" sz="24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𝑦</m:t>
                        </m:r>
                      </m:num>
                      <m:den>
                        <m:r>
                          <a:rPr lang="en-US" sz="2400" i="1" dirty="0" err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𝑑</m:t>
                        </m:r>
                        <m:r>
                          <a:rPr lang="en-US" sz="24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𝑥</m:t>
                        </m:r>
                      </m:den>
                    </m:f>
                    <m:r>
                      <a:rPr lang="en-US" sz="2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=0</m:t>
                    </m:r>
                  </m:oMath>
                </a14:m>
                <a:endParaRPr lang="en-US" sz="2400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algn="just"/>
                <a:r>
                  <a:rPr lang="en-US" sz="2400" dirty="0">
                    <a:solidFill>
                      <a:srgbClr val="FF00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Example: </a:t>
                </a:r>
                <a:r>
                  <a:rPr lang="en-US" sz="2400" dirty="0">
                    <a:solidFill>
                      <a:schemeClr val="tx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find </a:t>
                </a:r>
                <a:r>
                  <a:rPr lang="en-US" sz="2400" i="1" dirty="0">
                    <a:solidFill>
                      <a:schemeClr val="tx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y’</a:t>
                </a:r>
                <a:r>
                  <a:rPr lang="en-US" sz="2400" dirty="0">
                    <a:solidFill>
                      <a:schemeClr val="tx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for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𝑦</m:t>
                    </m:r>
                    <m:r>
                      <a:rPr lang="en-US" sz="2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=5</m:t>
                    </m:r>
                  </m:oMath>
                </a14:m>
                <a:endParaRPr lang="en-US" sz="2400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457200" indent="-457200" algn="just">
                  <a:buAutoNum type="arabicPeriod" startAt="2"/>
                </a:pPr>
                <a:r>
                  <a:rPr lang="en-US" sz="2400" dirty="0">
                    <a:solidFill>
                      <a:schemeClr val="accent6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Integer power of x</a:t>
                </a:r>
              </a:p>
              <a:p>
                <a:pPr marL="0" indent="0" algn="just">
                  <a:buNone/>
                </a:pPr>
                <a:r>
                  <a:rPr lang="en-US" sz="2400" dirty="0">
                    <a:solidFill>
                      <a:schemeClr val="tx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𝑦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(</m:t>
                        </m:r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𝑥</m:t>
                        </m:r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endParaRPr lang="en-US" sz="2400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 algn="just">
                  <a:buNone/>
                </a:pPr>
                <a:r>
                  <a:rPr lang="en-US" sz="2400" dirty="0">
                    <a:solidFill>
                      <a:schemeClr val="tx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Then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𝑛</m:t>
                    </m:r>
                    <m:sSup>
                      <m:sSupPr>
                        <m:ctrlP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(</m:t>
                        </m:r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𝑥</m:t>
                        </m:r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𝑛</m:t>
                        </m:r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endParaRPr lang="en-US" sz="2400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algn="just"/>
                <a:r>
                  <a:rPr lang="en-US" sz="2400" dirty="0">
                    <a:solidFill>
                      <a:srgbClr val="FF00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Example: </a:t>
                </a:r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find y’ for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𝑦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2400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 algn="just">
                  <a:buNone/>
                </a:pPr>
                <a:endParaRPr lang="en-US" sz="2400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algn="just"/>
                <a:endParaRPr lang="en-US" sz="2400" dirty="0">
                  <a:solidFill>
                    <a:srgbClr val="00B0F0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 algn="just">
                  <a:buNone/>
                </a:pPr>
                <a:endParaRPr lang="en-US" sz="2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id="{01928F24-5995-45B5-919B-41E3DA7F9F7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82772" y="978195"/>
                <a:ext cx="11809228" cy="5879805"/>
              </a:xfrm>
              <a:blipFill>
                <a:blip r:embed="rId2"/>
                <a:stretch>
                  <a:fillRect l="-671" t="-17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806393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8E8EC6-D0EC-43E6-8451-D3B7232BF0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921" y="0"/>
            <a:ext cx="10515600" cy="978195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2. Differentiation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id="{01928F24-5995-45B5-919B-41E3DA7F9F7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82772" y="978195"/>
                <a:ext cx="11621386" cy="5879805"/>
              </a:xfrm>
            </p:spPr>
            <p:txBody>
              <a:bodyPr>
                <a:normAutofit/>
              </a:bodyPr>
              <a:lstStyle/>
              <a:p>
                <a:pPr marL="0" indent="0" algn="just">
                  <a:buNone/>
                </a:pPr>
                <a:r>
                  <a:rPr lang="en-US" sz="2400" dirty="0">
                    <a:solidFill>
                      <a:schemeClr val="accent6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3. The constant multiple </a:t>
                </a:r>
              </a:p>
              <a:p>
                <a:pPr marL="0" indent="0" algn="just">
                  <a:buNone/>
                </a:pPr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If u is differentiable function of x and k is constant, then</a:t>
                </a: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𝑘𝑢</m:t>
                          </m:r>
                        </m:e>
                      </m:d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𝑘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.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𝑢</m:t>
                          </m:r>
                        </m:e>
                      </m:d>
                    </m:oMath>
                  </m:oMathPara>
                </a14:m>
                <a:endParaRPr lang="en-US" sz="2400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algn="just"/>
                <a:r>
                  <a:rPr lang="en-US" sz="2400" dirty="0">
                    <a:solidFill>
                      <a:srgbClr val="FF00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Example: </a:t>
                </a:r>
                <a:r>
                  <a:rPr lang="en-US" sz="2400" dirty="0">
                    <a:solidFill>
                      <a:schemeClr val="tx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find </a:t>
                </a:r>
                <a:r>
                  <a:rPr lang="en-US" sz="2400" i="1" dirty="0">
                    <a:solidFill>
                      <a:schemeClr val="tx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y’</a:t>
                </a:r>
                <a:r>
                  <a:rPr lang="en-US" sz="2400" dirty="0">
                    <a:solidFill>
                      <a:schemeClr val="tx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for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𝑦</m:t>
                    </m:r>
                    <m:r>
                      <a:rPr lang="en-US" sz="2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=7</m:t>
                    </m:r>
                    <m:sSup>
                      <m:sSupPr>
                        <m:ctrlPr>
                          <a:rPr lang="en-US" sz="24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4</m:t>
                        </m:r>
                      </m:sup>
                    </m:sSup>
                  </m:oMath>
                </a14:m>
                <a:endParaRPr lang="en-US" sz="2400" b="0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 algn="just">
                  <a:buNone/>
                </a:pPr>
                <a:r>
                  <a:rPr lang="en-US" sz="2400" dirty="0">
                    <a:solidFill>
                      <a:schemeClr val="accent6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4.  The sum and difference</a:t>
                </a:r>
              </a:p>
              <a:p>
                <a:pPr marL="0" indent="0" algn="just">
                  <a:buNone/>
                </a:pPr>
                <a:r>
                  <a:rPr lang="en-US" sz="2400" dirty="0">
                    <a:solidFill>
                      <a:schemeClr val="tx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𝑦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𝑢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±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𝑣</m:t>
                    </m:r>
                  </m:oMath>
                </a14:m>
                <a:endParaRPr lang="en-US" sz="2400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 algn="just">
                  <a:buNone/>
                </a:pPr>
                <a:r>
                  <a:rPr lang="en-US" sz="2400" dirty="0">
                    <a:solidFill>
                      <a:schemeClr val="tx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Then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𝑑𝑢</m:t>
                        </m:r>
                      </m:num>
                      <m:den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±</m:t>
                    </m:r>
                    <m:f>
                      <m:fPr>
                        <m:ctrlP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𝑑𝑣</m:t>
                        </m:r>
                      </m:num>
                      <m:den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𝑑𝑥</m:t>
                        </m:r>
                      </m:den>
                    </m:f>
                  </m:oMath>
                </a14:m>
                <a:endParaRPr lang="en-US" sz="2400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algn="just"/>
                <a:r>
                  <a:rPr lang="en-US" sz="2400" dirty="0">
                    <a:solidFill>
                      <a:srgbClr val="FF00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Example: </a:t>
                </a:r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find y’ for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𝑦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=3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+4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−4</m:t>
                    </m:r>
                  </m:oMath>
                </a14:m>
                <a:endParaRPr lang="en-US" sz="2400" b="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 algn="just">
                  <a:buNone/>
                </a:pPr>
                <a:endParaRPr lang="en-US" sz="2400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 algn="just">
                  <a:buNone/>
                </a:pPr>
                <a:endParaRPr lang="en-US" sz="2400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 algn="just">
                  <a:buNone/>
                </a:pPr>
                <a:endParaRPr lang="en-US" sz="2400" dirty="0">
                  <a:solidFill>
                    <a:srgbClr val="00B0F0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 algn="just">
                  <a:buNone/>
                </a:pPr>
                <a:endParaRPr lang="en-US" sz="2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id="{01928F24-5995-45B5-919B-41E3DA7F9F7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82772" y="978195"/>
                <a:ext cx="11621386" cy="5879805"/>
              </a:xfrm>
              <a:blipFill>
                <a:blip r:embed="rId2"/>
                <a:stretch>
                  <a:fillRect l="-839" t="-14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590098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8E8EC6-D0EC-43E6-8451-D3B7232BF0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921" y="0"/>
            <a:ext cx="10515600" cy="978195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2. Differentiation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id="{01928F24-5995-45B5-919B-41E3DA7F9F7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82772" y="978195"/>
                <a:ext cx="11621386" cy="5879805"/>
              </a:xfrm>
            </p:spPr>
            <p:txBody>
              <a:bodyPr>
                <a:normAutofit/>
              </a:bodyPr>
              <a:lstStyle/>
              <a:p>
                <a:pPr marL="457200" indent="-457200" algn="just">
                  <a:buAutoNum type="arabicPeriod" startAt="5"/>
                </a:pPr>
                <a:r>
                  <a:rPr lang="en-US" sz="2400" dirty="0">
                    <a:solidFill>
                      <a:schemeClr val="accent6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Products</a:t>
                </a:r>
              </a:p>
              <a:p>
                <a:pPr marL="0" indent="0" algn="just">
                  <a:buNone/>
                </a:pPr>
                <a:r>
                  <a:rPr lang="en-US" sz="2400" dirty="0">
                    <a:solidFill>
                      <a:schemeClr val="tx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The p</a:t>
                </a:r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roduct of two differentiable function u and v is differentiable, for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𝑦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=</m:t>
                    </m:r>
                    <m:r>
                      <a:rPr lang="en-US" sz="2400" i="1" dirty="0" err="1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𝑢</m:t>
                    </m:r>
                    <m:r>
                      <a:rPr lang="en-US" sz="2400" i="1" dirty="0" err="1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.</m:t>
                    </m:r>
                    <m:r>
                      <a:rPr lang="en-US" sz="2400" i="1" dirty="0" err="1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𝑣</m:t>
                    </m:r>
                  </m:oMath>
                </a14:m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, then</a:t>
                </a: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𝑢</m:t>
                          </m:r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.</m:t>
                          </m:r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𝑣</m:t>
                          </m:r>
                        </m:e>
                      </m:d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𝑢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.</m:t>
                      </m:r>
                      <m:f>
                        <m:fPr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𝑑𝑣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+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𝑣</m:t>
                      </m:r>
                      <m:f>
                        <m:fPr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𝑑𝑢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𝑑𝑥</m:t>
                          </m:r>
                        </m:den>
                      </m:f>
                    </m:oMath>
                  </m:oMathPara>
                </a14:m>
                <a:endParaRPr lang="en-US" sz="2400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algn="just"/>
                <a:r>
                  <a:rPr lang="en-US" sz="2400" dirty="0">
                    <a:solidFill>
                      <a:srgbClr val="FF00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Example: </a:t>
                </a:r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find y’ for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𝑦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𝑥</m:t>
                        </m:r>
                      </m:den>
                    </m:f>
                    <m:r>
                      <a:rPr lang="en-US" sz="2400" b="0" i="1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𝑥</m:t>
                        </m:r>
                      </m:den>
                    </m:f>
                    <m:r>
                      <a:rPr lang="en-US" sz="2400" b="0" i="1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)</m:t>
                    </m:r>
                  </m:oMath>
                </a14:m>
                <a:endParaRPr lang="en-US" sz="2400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 algn="just">
                  <a:buNone/>
                </a:pPr>
                <a:r>
                  <a:rPr lang="en-US" sz="2400" dirty="0">
                    <a:solidFill>
                      <a:schemeClr val="accent6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6. The quotient</a:t>
                </a:r>
              </a:p>
              <a:p>
                <a:pPr marL="0" indent="0" algn="just">
                  <a:buNone/>
                </a:pPr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If u and v are differentiable at x and if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𝑣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≠0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, then the quotient u/v is differentiable at x, and </a:t>
                </a: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𝑢</m:t>
                              </m:r>
                            </m:num>
                            <m:den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𝑣</m:t>
                              </m:r>
                            </m:den>
                          </m:f>
                        </m:e>
                      </m:d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𝑣</m:t>
                          </m:r>
                          <m:f>
                            <m:fPr>
                              <m:ctrlP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𝑑𝑢</m:t>
                              </m:r>
                            </m:num>
                            <m:den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𝑑𝑥</m:t>
                              </m:r>
                            </m:den>
                          </m:f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−</m:t>
                          </m:r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𝑢</m:t>
                          </m:r>
                          <m:f>
                            <m:fPr>
                              <m:ctrlP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𝑑𝑣</m:t>
                              </m:r>
                            </m:num>
                            <m:den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𝑑𝑥</m:t>
                              </m:r>
                            </m:den>
                          </m:f>
                        </m:num>
                        <m:den>
                          <m:sSup>
                            <m:sSupPr>
                              <m:ctrlP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2400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algn="just"/>
                <a:r>
                  <a:rPr lang="en-US" sz="2400" dirty="0">
                    <a:solidFill>
                      <a:srgbClr val="FF00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Example:</a:t>
                </a:r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Find y’ for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𝑦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  <m:t>𝑡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−1</m:t>
                        </m:r>
                      </m:num>
                      <m:den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  <m:t>𝑡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+1</m:t>
                        </m:r>
                      </m:den>
                    </m:f>
                  </m:oMath>
                </a14:m>
                <a:endParaRPr lang="en-US" sz="2400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 algn="just">
                  <a:buNone/>
                </a:pPr>
                <a:endParaRPr lang="en-US" sz="2400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 algn="just">
                  <a:buNone/>
                </a:pPr>
                <a:endParaRPr lang="en-US" sz="2400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algn="just"/>
                <a:endParaRPr lang="en-US" sz="2400" dirty="0">
                  <a:solidFill>
                    <a:srgbClr val="00B0F0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 algn="just">
                  <a:buNone/>
                </a:pPr>
                <a:endParaRPr lang="en-US" sz="2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id="{01928F24-5995-45B5-919B-41E3DA7F9F7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82772" y="978195"/>
                <a:ext cx="11621386" cy="5879805"/>
              </a:xfrm>
              <a:blipFill>
                <a:blip r:embed="rId2"/>
                <a:stretch>
                  <a:fillRect l="-839" t="-1451" r="-7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683220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8E8EC6-D0EC-43E6-8451-D3B7232BF0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921" y="0"/>
            <a:ext cx="10515600" cy="978195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2. Differentiation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id="{01928F24-5995-45B5-919B-41E3DA7F9F7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82772" y="978195"/>
                <a:ext cx="11621386" cy="5879805"/>
              </a:xfrm>
            </p:spPr>
            <p:txBody>
              <a:bodyPr>
                <a:normAutofit lnSpcReduction="10000"/>
              </a:bodyPr>
              <a:lstStyle/>
              <a:p>
                <a:pPr algn="just"/>
                <a:r>
                  <a:rPr lang="en-US" sz="3200" dirty="0">
                    <a:solidFill>
                      <a:srgbClr val="00B0F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Second and higher order derivatives</a:t>
                </a:r>
              </a:p>
              <a:p>
                <a:pPr marL="0" indent="0" algn="just">
                  <a:buNone/>
                </a:pPr>
                <a:r>
                  <a:rPr lang="en-US" sz="2400" dirty="0">
                    <a:solidFill>
                      <a:schemeClr val="tx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The derivative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𝑦</m:t>
                    </m:r>
                    <m:r>
                      <a:rPr lang="en-US" sz="2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’=</m:t>
                    </m:r>
                    <m:f>
                      <m:fPr>
                        <m:ctrlPr>
                          <a:rPr lang="en-US" sz="24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 dirty="0" err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US" sz="24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𝑑</m:t>
                        </m:r>
                        <m:r>
                          <a:rPr lang="en-US" sz="24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𝑥</m:t>
                        </m:r>
                      </m:den>
                    </m:f>
                    <m:r>
                      <a:rPr lang="en-US" sz="24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is the first derivative of y with respect to x, the first derivative may also be a differentiable function of x, if so its derivative is </a:t>
                </a:r>
                <a:r>
                  <a:rPr lang="en-US" sz="2400" dirty="0">
                    <a:solidFill>
                      <a:srgbClr val="FF00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second derivative</a:t>
                </a:r>
              </a:p>
              <a:p>
                <a:pPr marL="0" indent="0" algn="just">
                  <a:buNone/>
                </a:pPr>
                <a:endParaRPr lang="en-US" sz="2400" dirty="0">
                  <a:solidFill>
                    <a:srgbClr val="FF0000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′′</m:t>
                          </m:r>
                        </m:sup>
                      </m:sSup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e>
                      </m:d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𝑑𝑦</m:t>
                              </m:r>
                            </m:num>
                            <m:den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𝑑𝑥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sz="2400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 algn="just">
                  <a:buNone/>
                </a:pPr>
                <a:endParaRPr lang="en-US" sz="2400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′′</m:t>
                          </m:r>
                        </m:sup>
                      </m:sSup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2400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 algn="just">
                  <a:buNone/>
                </a:pPr>
                <a:endParaRPr lang="en-US" sz="2400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 algn="just">
                  <a:buNone/>
                </a:pPr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Or it may be </a:t>
                </a:r>
                <a:r>
                  <a:rPr lang="en-US" sz="2400" dirty="0">
                    <a:solidFill>
                      <a:srgbClr val="FF00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Third derivative</a:t>
                </a:r>
              </a:p>
              <a:p>
                <a:pPr marL="0" indent="0" algn="just">
                  <a:buNone/>
                </a:pPr>
                <a:endParaRPr lang="en-US" sz="2400" dirty="0">
                  <a:solidFill>
                    <a:srgbClr val="FF0000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′′′</m:t>
                          </m:r>
                        </m:sup>
                      </m:sSup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𝑑</m:t>
                                  </m:r>
                                </m:e>
                                <m:sup>
                                  <m:r>
                                    <a:rPr lang="en-US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𝑦</m:t>
                              </m:r>
                            </m:num>
                            <m:den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𝑑</m:t>
                              </m:r>
                              <m:sSup>
                                <m:sSupPr>
                                  <m:ctrlPr>
                                    <a:rPr lang="en-US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d>
                    </m:oMath>
                  </m:oMathPara>
                </a14:m>
                <a:endParaRPr lang="en-US" sz="2400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 algn="just">
                  <a:buNone/>
                </a:pPr>
                <a:endParaRPr lang="en-US" sz="2400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algn="just"/>
                <a:endParaRPr lang="en-US" sz="2400" dirty="0">
                  <a:solidFill>
                    <a:srgbClr val="00B0F0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 algn="just">
                  <a:buNone/>
                </a:pPr>
                <a:endParaRPr lang="en-US" sz="2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id="{01928F24-5995-45B5-919B-41E3DA7F9F7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82772" y="978195"/>
                <a:ext cx="11621386" cy="5879805"/>
              </a:xfrm>
              <a:blipFill>
                <a:blip r:embed="rId2"/>
                <a:stretch>
                  <a:fillRect l="-1207" t="-3005" r="-7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793445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8E8EC6-D0EC-43E6-8451-D3B7232BF0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921" y="0"/>
            <a:ext cx="10515600" cy="978195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2. Differentiation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id="{01928F24-5995-45B5-919B-41E3DA7F9F7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82772" y="978195"/>
                <a:ext cx="11621386" cy="5879805"/>
              </a:xfrm>
            </p:spPr>
            <p:txBody>
              <a:bodyPr>
                <a:normAutofit lnSpcReduction="10000"/>
              </a:bodyPr>
              <a:lstStyle/>
              <a:p>
                <a:pPr algn="just"/>
                <a:r>
                  <a:rPr lang="en-US" sz="2400" dirty="0">
                    <a:solidFill>
                      <a:srgbClr val="FF00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Example: </a:t>
                </a:r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find the first and second derivatives</a:t>
                </a:r>
              </a:p>
              <a:p>
                <a:pPr marL="457200" indent="-457200" algn="just">
                  <a:buAutoNum type="arabicPeriod"/>
                </a:pP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𝑠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=5</m:t>
                    </m:r>
                    <m:sSup>
                      <m:sSupPr>
                        <m:ctrlP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−3</m:t>
                    </m:r>
                    <m:sSup>
                      <m:sSupPr>
                        <m:ctrlP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5</m:t>
                        </m:r>
                      </m:sup>
                    </m:sSup>
                  </m:oMath>
                </a14:m>
                <a:endParaRPr lang="en-US" sz="2400" b="0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457200" indent="-457200" algn="just">
                  <a:buAutoNum type="arabicPeriod"/>
                </a:pP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𝑤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=3</m:t>
                    </m:r>
                    <m:sSup>
                      <m:sSupPr>
                        <m:ctrlP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𝑧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7</m:t>
                        </m:r>
                      </m:sup>
                    </m:sSup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−7</m:t>
                    </m:r>
                    <m:sSup>
                      <m:sSupPr>
                        <m:ctrlP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𝑧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+21</m:t>
                    </m:r>
                    <m:sSup>
                      <m:sSupPr>
                        <m:ctrlP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𝑧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2400" b="0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457200" indent="-457200" algn="just">
                  <a:buAutoNum type="arabicPeriod"/>
                </a:pP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𝑟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3</m:t>
                        </m:r>
                        <m:sSup>
                          <m:sSupPr>
                            <m:ctrlP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  <m:t>𝑠</m:t>
                            </m:r>
                          </m:e>
                          <m:sup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2</m:t>
                        </m:r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𝑠</m:t>
                        </m:r>
                      </m:den>
                    </m:f>
                  </m:oMath>
                </a14:m>
                <a:endParaRPr lang="en-US" sz="2400" b="0" dirty="0">
                  <a:solidFill>
                    <a:srgbClr val="FF0000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 algn="just">
                  <a:buNone/>
                </a:pPr>
                <a:r>
                  <a:rPr lang="en-US" sz="2400" b="0" dirty="0">
                    <a:solidFill>
                      <a:srgbClr val="FF00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Example: </a:t>
                </a:r>
                <a:r>
                  <a:rPr lang="en-US" sz="2400" b="0" dirty="0">
                    <a:latin typeface="Cambria" panose="02040503050406030204" pitchFamily="18" charset="0"/>
                    <a:ea typeface="Cambria" panose="02040503050406030204" pitchFamily="18" charset="0"/>
                  </a:rPr>
                  <a:t>Find y’ for</a:t>
                </a:r>
              </a:p>
              <a:p>
                <a:pPr marL="457200" indent="-457200" algn="just">
                  <a:buAutoNum type="arabicPeriod"/>
                </a:pP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𝑦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𝑥</m:t>
                        </m:r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  <m:t>𝑥</m:t>
                            </m:r>
                          </m:den>
                        </m:f>
                      </m:e>
                    </m:d>
                    <m:d>
                      <m:dPr>
                        <m:ctrlP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𝑥</m:t>
                        </m:r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  <m:t>𝑥</m:t>
                            </m:r>
                          </m:den>
                        </m:f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+1</m:t>
                        </m:r>
                      </m:e>
                    </m:d>
                  </m:oMath>
                </a14:m>
                <a:endParaRPr lang="en-US" sz="2400" b="0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457200" indent="-457200" algn="just">
                  <a:buAutoNum type="arabicPeriod"/>
                </a:pP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𝑦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(</m:t>
                        </m:r>
                        <m:sSup>
                          <m:sSupPr>
                            <m:ctrlP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−1)(</m:t>
                        </m:r>
                        <m:sSup>
                          <m:sSupPr>
                            <m:ctrlP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+</m:t>
                        </m:r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𝑥</m:t>
                        </m:r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+1)</m:t>
                        </m:r>
                      </m:den>
                    </m:f>
                  </m:oMath>
                </a14:m>
                <a:endParaRPr lang="en-US" sz="2400" b="0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457200" indent="-457200" algn="just">
                  <a:buAutoNum type="arabicPeriod"/>
                </a:pP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𝑟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=2(</m:t>
                    </m:r>
                    <m:f>
                      <m:fPr>
                        <m:ctrlP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𝜃</m:t>
                            </m:r>
                          </m:e>
                        </m:rad>
                      </m:den>
                    </m:f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+</m:t>
                    </m:r>
                    <m:rad>
                      <m:radPr>
                        <m:degHide m:val="on"/>
                        <m:ctrlP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rad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)</m:t>
                    </m:r>
                  </m:oMath>
                </a14:m>
                <a:endParaRPr lang="en-US" sz="2400" b="0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 algn="just">
                  <a:buNone/>
                </a:pPr>
                <a:endParaRPr lang="en-US" sz="2400" dirty="0">
                  <a:solidFill>
                    <a:srgbClr val="FF0000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algn="just"/>
                <a:r>
                  <a:rPr lang="en-US" sz="2400" dirty="0">
                    <a:solidFill>
                      <a:srgbClr val="FF00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Example: </a:t>
                </a:r>
                <a:r>
                  <a:rPr lang="en-US" sz="2400" dirty="0">
                    <a:solidFill>
                      <a:schemeClr val="tx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does the function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𝑦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−2</m:t>
                    </m:r>
                    <m:sSup>
                      <m:sSupPr>
                        <m:ctrlP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+2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have any horizontal tangent? If so, where?</a:t>
                </a:r>
              </a:p>
              <a:p>
                <a:pPr algn="just"/>
                <a:r>
                  <a:rPr lang="en-US" sz="2400" dirty="0">
                    <a:solidFill>
                      <a:srgbClr val="FF00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Example: </a:t>
                </a:r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find the equation of the tangent to the curve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𝑦</m:t>
                    </m:r>
                    <m:r>
                      <a:rPr lang="en-US" sz="2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=</m:t>
                    </m:r>
                    <m:r>
                      <a:rPr lang="en-US" sz="2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𝑥</m:t>
                    </m:r>
                    <m:r>
                      <a:rPr lang="en-US" sz="2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sz="24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24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en-US" sz="2400" dirty="0">
                    <a:solidFill>
                      <a:schemeClr val="tx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at the point (1,3)</a:t>
                </a:r>
              </a:p>
              <a:p>
                <a:pPr algn="just"/>
                <a:endParaRPr lang="en-US" sz="2400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algn="just"/>
                <a:endParaRPr lang="en-US" sz="2400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 algn="just">
                  <a:buNone/>
                </a:pPr>
                <a:endParaRPr lang="en-US" sz="2400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algn="just"/>
                <a:endParaRPr lang="en-US" sz="2400" dirty="0">
                  <a:solidFill>
                    <a:srgbClr val="00B0F0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 algn="just">
                  <a:buNone/>
                </a:pPr>
                <a:endParaRPr lang="en-US" sz="2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id="{01928F24-5995-45B5-919B-41E3DA7F9F7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82772" y="978195"/>
                <a:ext cx="11621386" cy="5879805"/>
              </a:xfrm>
              <a:blipFill>
                <a:blip r:embed="rId2"/>
                <a:stretch>
                  <a:fillRect l="-839" t="-2073" r="-7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293042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A31E6C-1845-BD1E-7C71-692F158386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B0F0"/>
                </a:solidFill>
              </a:rPr>
              <a:t>Activity: find first, second and </a:t>
            </a:r>
            <a:r>
              <a:rPr lang="en-US">
                <a:solidFill>
                  <a:srgbClr val="00B0F0"/>
                </a:solidFill>
              </a:rPr>
              <a:t>third derivatives:</a:t>
            </a:r>
            <a:endParaRPr lang="en-US" dirty="0">
              <a:solidFill>
                <a:srgbClr val="00B0F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5F7EC37-8AC6-0921-C216-5A1839B0D3D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4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</m:num>
                        <m:den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4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US" sz="4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sz="4000" dirty="0"/>
              </a:p>
              <a:p>
                <a:pPr marL="0" indent="0">
                  <a:buNone/>
                </a:pPr>
                <a:endParaRPr lang="en-US" sz="4000" b="0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n-US" sz="4000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4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+5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sSup>
                            <m:sSupPr>
                              <m:ctrlP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40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5F7EC37-8AC6-0921-C216-5A1839B0D3D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599845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3A77A1-3EF0-4EEA-878F-5DFBEA722C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For next lecture we will learn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C0E539-6A65-4FCB-B387-0924069C95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solidFill>
                  <a:srgbClr val="00B0F0"/>
                </a:solidFill>
              </a:rPr>
              <a:t>The derivatives </a:t>
            </a:r>
            <a:r>
              <a:rPr lang="en-US" dirty="0">
                <a:solidFill>
                  <a:srgbClr val="00B0F0"/>
                </a:solidFill>
              </a:rPr>
              <a:t>as a rate of change</a:t>
            </a:r>
          </a:p>
        </p:txBody>
      </p:sp>
    </p:spTree>
    <p:extLst>
      <p:ext uri="{BB962C8B-B14F-4D97-AF65-F5344CB8AC3E}">
        <p14:creationId xmlns:p14="http://schemas.microsoft.com/office/powerpoint/2010/main" val="16678910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1412</TotalTime>
  <Words>490</Words>
  <Application>Microsoft Office PowerPoint</Application>
  <PresentationFormat>Widescreen</PresentationFormat>
  <Paragraphs>76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Calibri</vt:lpstr>
      <vt:lpstr>Calibri Light</vt:lpstr>
      <vt:lpstr>Cambria</vt:lpstr>
      <vt:lpstr>Cambria Math</vt:lpstr>
      <vt:lpstr>Montserrat</vt:lpstr>
      <vt:lpstr>Montserrat Light</vt:lpstr>
      <vt:lpstr>Office Theme</vt:lpstr>
      <vt:lpstr>Salahaddin University-Erbil College of Engineering Department of Water Resources Engineering First Year Students 1st Semester</vt:lpstr>
      <vt:lpstr>2. Differentiation  </vt:lpstr>
      <vt:lpstr>2. Differentiation  </vt:lpstr>
      <vt:lpstr>2. Differentiation  </vt:lpstr>
      <vt:lpstr>2. Differentiation  </vt:lpstr>
      <vt:lpstr>2. Differentiation  </vt:lpstr>
      <vt:lpstr>Activity: find first, second and third derivatives:</vt:lpstr>
      <vt:lpstr>For next lecture we will learn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Function and Graphs</dc:title>
  <dc:creator>Shawnm</dc:creator>
  <cp:lastModifiedBy>Shawnm</cp:lastModifiedBy>
  <cp:revision>80</cp:revision>
  <dcterms:created xsi:type="dcterms:W3CDTF">2021-02-14T18:46:16Z</dcterms:created>
  <dcterms:modified xsi:type="dcterms:W3CDTF">2023-10-28T11:18:19Z</dcterms:modified>
</cp:coreProperties>
</file>