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57" r:id="rId3"/>
    <p:sldId id="265" r:id="rId4"/>
    <p:sldId id="267" r:id="rId5"/>
    <p:sldId id="261" r:id="rId6"/>
    <p:sldId id="262" r:id="rId7"/>
    <p:sldId id="263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4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5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021FB-D08A-436E-8BC7-92ADF19D55E4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B2599-5FE7-44C4-A05E-AEC9D3A3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8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31155-E38A-4A1D-80C9-26AF5A2A3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6D870-2A2C-41FE-B543-A7EC2B95E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7B163-C2FE-4993-AFB2-A983EC912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D9306-398C-4688-BA37-6603FBA30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80513-69C5-4871-B61A-7850B6BC9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2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E9C33-1183-4A11-A5C0-49AB7E45D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B4A4A-0617-425C-A916-746E2BCE1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9DBFE-1A68-4A33-8817-455AED514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2B3AA-7BD1-4B97-9A91-B33A8CAAC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8FE62-206D-45B4-9734-3DED5F87E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5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B11B49-5B4C-4AC8-870A-E52D540DE0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BD02E-5BD3-4F76-89C6-D6BF6DF6F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DDBB1-7800-4F49-AC10-9B337E20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5B4A7-223A-44F0-8894-0B36AE5B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9DD54-234B-41A4-8366-F13BCD2F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68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584967" y="3173600"/>
            <a:ext cx="9022000" cy="224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758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5A2B4-0A57-466B-812C-F89A32235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01161-E8A9-4554-8B9E-E7BA29BE7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48BF3-A5C1-47A0-B15A-A9CCA6518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C2038-10F5-45D8-98A7-DEF3C2E57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02D6F-B2DA-461B-A48E-799072D98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8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8AD34-8FD7-4E02-8A6E-D21548092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C38C6-4BBB-4069-8113-11BBF9FA7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50F2F-488D-4736-B1DE-A74E00E76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06A24-FEBC-41D5-B548-9603CD8AB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25C1F-59EE-4685-A4C4-4DDE2FF1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6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C473A-2FBD-40F4-9450-44CF80C3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63B7A-65DB-4D5E-BAA9-610F4C1CB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127305-B2F7-49D1-ACE2-DD1DDEE42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4B327-7673-474D-9E4D-16C6A8906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77E41-837D-4A42-8B85-E51FCF71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6DF1F8-3C0E-4953-B619-5FF90F93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1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487A8-7B8E-4778-94A5-D78947A92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41C9C-1D79-4772-936F-D871FEDD6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54BD6-3426-400D-B186-43FF4C54E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A8175F-8BCF-41AC-A3A6-8742C4B79A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E80820-3EFB-4F35-B175-E72D5F7673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11F80B-D498-4B4A-97D8-F3F5415E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A61AAB-8127-49A9-BC95-9346926D4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9E13CC-B82A-4039-AE00-B270C8150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3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58162-CBC8-447A-8DDA-7F9C94FB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269FE7-E882-4786-97FD-7002C511B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B8C805-8A67-498A-9E65-15DC79A43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F63B47-3C7A-4941-9BA4-C58856565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7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C31C8F-1418-4D18-B8DB-91FBF4617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ABDB92-8242-41A2-8D39-AF3931228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096B7A-5288-47CC-98D7-BE1E2ECAE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5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00BD2-5C60-429A-809B-AA7EE50B0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7B145-D036-4E11-9E1C-E45B3BCEF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F54916-57F5-4160-8691-2A3B5787E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4130A6-26D6-406C-A5D0-3076327BC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4FFF7-FE46-4492-A816-1C1A8921C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0B766-25CD-426B-B0D4-DDB4A3AD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2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FDF9A-29B6-4C54-8874-49B0CFF45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8BA703-4053-4D65-967E-C39EB23357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4631E-276F-4BF0-AA38-0C12372DE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B7543-3D9C-4C5E-A2DA-6CE516E81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5CA30-C800-4815-B7A2-799E0E176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3ABBB-D459-409B-A982-EA7296FE8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6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47BBB3-4BD9-4FBF-B5E8-FDDD6F630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432A2-6D30-4C34-82AE-F9ADFC96B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C3419-737B-44CB-B130-2800A37CE4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18AB4-69F7-4749-99EC-4D193965D4E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8D4D2-BC35-4770-9E42-7008FF836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5CD20-8DFE-447C-9E44-AE80FA0CAF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7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shawnm.saleh@su.edu.kr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ctrTitle"/>
          </p:nvPr>
        </p:nvSpPr>
        <p:spPr>
          <a:xfrm>
            <a:off x="207027" y="166554"/>
            <a:ext cx="7651692" cy="1811102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Salahaddin University-Erbil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College of Engineering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Department of </a:t>
            </a:r>
            <a:r>
              <a:rPr lang="en-US" sz="2400" b="1">
                <a:latin typeface="Cambria" panose="02040503050406030204" pitchFamily="18" charset="0"/>
                <a:ea typeface="Cambria" panose="02040503050406030204" pitchFamily="18" charset="0"/>
              </a:rPr>
              <a:t>Water Resources 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Engineering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First Year Students</a:t>
            </a:r>
            <a:br>
              <a:rPr lang="en-US" sz="2400" b="1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r>
              <a:rPr lang="en-US" sz="2400" b="1" baseline="30000">
                <a:latin typeface="Cambria" panose="02040503050406030204" pitchFamily="18" charset="0"/>
                <a:ea typeface="Cambria" panose="02040503050406030204" pitchFamily="18" charset="0"/>
              </a:rPr>
              <a:t>st</a:t>
            </a:r>
            <a:r>
              <a:rPr lang="en-US" sz="2400" b="1">
                <a:latin typeface="Cambria" panose="02040503050406030204" pitchFamily="18" charset="0"/>
                <a:ea typeface="Cambria" panose="02040503050406030204" pitchFamily="18" charset="0"/>
              </a:rPr>
              <a:t> Semester</a:t>
            </a:r>
            <a:endParaRPr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285BEE-E50D-416F-9CCF-ED7D544E3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473" y="44472"/>
            <a:ext cx="1933184" cy="1933184"/>
          </a:xfrm>
          <a:prstGeom prst="rect">
            <a:avLst/>
          </a:prstGeom>
        </p:spPr>
      </p:pic>
      <p:sp>
        <p:nvSpPr>
          <p:cNvPr id="4" name="Google Shape;85;p18">
            <a:extLst>
              <a:ext uri="{FF2B5EF4-FFF2-40B4-BE49-F238E27FC236}">
                <a16:creationId xmlns:a16="http://schemas.microsoft.com/office/drawing/2014/main" id="{23466A67-42D8-4931-B4DE-F550C7375F88}"/>
              </a:ext>
            </a:extLst>
          </p:cNvPr>
          <p:cNvSpPr txBox="1">
            <a:spLocks/>
          </p:cNvSpPr>
          <p:nvPr/>
        </p:nvSpPr>
        <p:spPr>
          <a:xfrm>
            <a:off x="2310652" y="2572927"/>
            <a:ext cx="7570696" cy="2391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╺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-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⬞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Mathematics I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The derivative as a rate of change (Ch.2)</a:t>
            </a:r>
          </a:p>
        </p:txBody>
      </p:sp>
      <p:sp>
        <p:nvSpPr>
          <p:cNvPr id="3" name="Google Shape;85;p18">
            <a:extLst>
              <a:ext uri="{FF2B5EF4-FFF2-40B4-BE49-F238E27FC236}">
                <a16:creationId xmlns:a16="http://schemas.microsoft.com/office/drawing/2014/main" id="{DD81CADF-3EB9-485A-8C97-E60C33BE29F6}"/>
              </a:ext>
            </a:extLst>
          </p:cNvPr>
          <p:cNvSpPr txBox="1">
            <a:spLocks/>
          </p:cNvSpPr>
          <p:nvPr/>
        </p:nvSpPr>
        <p:spPr>
          <a:xfrm>
            <a:off x="3798957" y="5271918"/>
            <a:ext cx="4745507" cy="15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╺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-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⬞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fi-FI" sz="3200" dirty="0">
                <a:solidFill>
                  <a:schemeClr val="tx1"/>
                </a:solidFill>
                <a:latin typeface="+mn-lt"/>
              </a:rPr>
              <a:t>Shawnm Mudhafar Saleh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i-FI" sz="2667" dirty="0">
                <a:solidFill>
                  <a:schemeClr val="tx1"/>
                </a:solidFill>
                <a:latin typeface="+mn-lt"/>
                <a:hlinkClick r:id="rId4"/>
              </a:rPr>
              <a:t>shawnm.saleh@su.edu.krd</a:t>
            </a:r>
            <a:endParaRPr lang="fi-FI" sz="2667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fi-FI" sz="2667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2772" y="1"/>
                <a:ext cx="11573254" cy="6858000"/>
              </a:xfrm>
            </p:spPr>
            <p:txBody>
              <a:bodyPr>
                <a:normAutofit lnSpcReduction="10000"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4000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Instantons rates of change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Suppose that an object is moving along a coordinate line (say an s-axis) so that we know its position </a:t>
                </a:r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s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on that line as a function of time t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The displacement of that object over the time interval from </a:t>
                </a:r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to </a:t>
                </a:r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t+∆t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is  </a:t>
                </a:r>
              </a:p>
              <a:p>
                <a:pPr marL="0" indent="0" algn="just">
                  <a:buNone/>
                </a:pPr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+∆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Definition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: the instantaneous rate of change of f with respect to x at x</a:t>
                </a:r>
                <a:r>
                  <a:rPr lang="en-US" sz="2400" baseline="-250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0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is the derivative 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h</m:t>
                              </m:r>
                              <m: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Provided the limit exists.</a:t>
                </a:r>
              </a:p>
              <a:p>
                <a:pPr marL="0" indent="0" algn="just">
                  <a:buNone/>
                </a:pPr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rgbClr val="00B0F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rgbClr val="00B0F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2772" y="1"/>
                <a:ext cx="11573254" cy="6858000"/>
              </a:xfrm>
              <a:blipFill>
                <a:blip r:embed="rId2"/>
                <a:stretch>
                  <a:fillRect l="-1686" r="-790" b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Picture 23">
            <a:extLst>
              <a:ext uri="{FF2B5EF4-FFF2-40B4-BE49-F238E27FC236}">
                <a16:creationId xmlns:a16="http://schemas.microsoft.com/office/drawing/2014/main" id="{438065DC-BE5A-47D7-8F62-031491923E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3736" y="3507282"/>
            <a:ext cx="4398264" cy="14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639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2772" y="180754"/>
                <a:ext cx="11809228" cy="6539024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sz="3100" dirty="0">
                    <a:solidFill>
                      <a:srgbClr val="C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Motion along a line: Displacement, Velocity, Speed, and Acceleration</a:t>
                </a:r>
                <a:r>
                  <a:rPr lang="en-US" sz="3100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  <a:p>
                <a:pPr algn="just"/>
                <a:r>
                  <a:rPr lang="en-US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Velocity</a:t>
                </a:r>
                <a:r>
                  <a:rPr lang="en-US" sz="2400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  <a:p>
                <a:pPr marL="0" indent="0" algn="just">
                  <a:buNone/>
                </a:pPr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Definition: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velocity (instantaneous velocity) is the derivative of position with respect to time. If a body’s position at time t is s=f(t), then the body’s velocity at time t is 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𝑑𝑠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+∆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en-US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Speed </a:t>
                </a:r>
              </a:p>
              <a:p>
                <a:pPr marL="0" indent="0" algn="just">
                  <a:buNone/>
                </a:pPr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Definition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: speed is the absolute value of velocity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𝑠𝑝𝑒𝑒𝑑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𝑣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𝑑𝑠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en-US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Acceleration</a:t>
                </a:r>
                <a:r>
                  <a:rPr lang="en-US" sz="2400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  <a:p>
                <a:pPr marL="0" indent="0" algn="just">
                  <a:buNone/>
                </a:pPr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Definitions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: acceleration is the derivative of velocity with respect to time. If a body’s position at time t is x=f(x), then the body’s acceleration at time t is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𝑠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rgbClr val="00B0F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rgbClr val="00B0F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rgbClr val="00B0F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2772" y="180754"/>
                <a:ext cx="11809228" cy="6539024"/>
              </a:xfrm>
              <a:blipFill>
                <a:blip r:embed="rId2"/>
                <a:stretch>
                  <a:fillRect l="-1136" t="-2052" r="-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8379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2772" y="180754"/>
                <a:ext cx="11809228" cy="6539024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sz="3100" dirty="0">
                    <a:solidFill>
                      <a:srgbClr val="C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Motion along a line: Displacement, Velocity, Speed, and Acceleration</a:t>
                </a:r>
                <a:r>
                  <a:rPr lang="en-US" sz="3100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  <a:p>
                <a:pPr algn="just"/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Near the surface of the earth all bodies fall with the same constant acceleration ( when air resistance is absent and the only force acting on a falling body in the force due to gravity). Galileo’s experiments with free fall lead to the equation</a:t>
                </a:r>
              </a:p>
              <a:p>
                <a:pPr marL="0" indent="0" algn="just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𝑠</m:t>
                      </m:r>
                      <m:r>
                        <a:rPr lang="en-US" sz="4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4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𝑔</m:t>
                      </m:r>
                      <m:sSup>
                        <m:sSupPr>
                          <m:ctrlP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Where	s=distance, g=acceleration and its (32.2ft/sec</a:t>
                </a:r>
                <a:r>
                  <a:rPr lang="en-US" sz="2400" baseline="30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2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 or (9.81m/sec</a:t>
                </a:r>
                <a:r>
                  <a:rPr lang="en-US" sz="2400" baseline="30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2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rgbClr val="00B0F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rgbClr val="00B0F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rgbClr val="00B0F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2772" y="180754"/>
                <a:ext cx="11809228" cy="6539024"/>
              </a:xfrm>
              <a:blipFill>
                <a:blip r:embed="rId2"/>
                <a:stretch>
                  <a:fillRect l="-1136" t="-2052" r="-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6462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EC6-D0EC-43E6-8451-D3B7232B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1" y="0"/>
            <a:ext cx="10515600" cy="97819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Examples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928F24-5995-45B5-919B-41E3DA7F9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772" y="978195"/>
            <a:ext cx="11621386" cy="58798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Example 1: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Modeling free fall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heavy ball fall from rest at time t=0 sec.</a:t>
            </a:r>
          </a:p>
          <a:p>
            <a:pPr marL="457200" indent="-457200" algn="just">
              <a:buAutoNum type="alphaLcParenR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How many meters does the ball fall in the first 2 sec.?</a:t>
            </a:r>
          </a:p>
          <a:p>
            <a:pPr marL="457200" indent="-457200" algn="just">
              <a:buAutoNum type="alphaLcParenR"/>
            </a:pP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What is its velocity, speed, and acceleration then?</a:t>
            </a:r>
          </a:p>
          <a:p>
            <a:pPr marL="0" indent="0" algn="just"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Example 2: 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Modeling vertical motion</a:t>
            </a:r>
          </a:p>
          <a:p>
            <a:pPr marL="0" indent="0" algn="just">
              <a:buNone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 dynamic blast blows a heavy rock straight up with a launch velocity of 160 ft/sec.. It reaches a height of s=160t-16t</a:t>
            </a:r>
            <a:r>
              <a:rPr lang="en-US" sz="24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2 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ft after t sec.</a:t>
            </a:r>
          </a:p>
          <a:p>
            <a:pPr marL="457200" indent="-457200" algn="just">
              <a:buAutoNum type="alphaLcParenR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How high does the rock go?</a:t>
            </a:r>
          </a:p>
          <a:p>
            <a:pPr marL="457200" indent="-457200" algn="just">
              <a:buAutoNum type="alphaLcParenR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What are the velocity and speed of the rock when it is 256ft above the ground on the way up? On the way down?</a:t>
            </a:r>
          </a:p>
          <a:p>
            <a:pPr marL="457200" indent="-457200" algn="just">
              <a:buAutoNum type="alphaLcParenR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What is the acceleration of the rock at any time t during its flight (after the blast)?</a:t>
            </a:r>
          </a:p>
          <a:p>
            <a:pPr marL="457200" indent="-457200" algn="just">
              <a:buAutoNum type="alphaLcParenR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When does the rock hit the ground again?</a:t>
            </a:r>
          </a:p>
          <a:p>
            <a:pPr marL="0" indent="0" algn="just">
              <a:buNone/>
            </a:pPr>
            <a:endParaRPr lang="en-U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endParaRPr lang="en-US" sz="24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009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EC6-D0EC-43E6-8451-D3B7232B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1" y="0"/>
            <a:ext cx="10515600" cy="97819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Derivative of Trigonometric Function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2772" y="978195"/>
                <a:ext cx="11621386" cy="5879805"/>
              </a:xfrm>
            </p:spPr>
            <p:txBody>
              <a:bodyPr>
                <a:normAutofit fontScale="92500" lnSpcReduction="10000"/>
              </a:bodyPr>
              <a:lstStyle/>
              <a:p>
                <a:pPr algn="just"/>
                <a:r>
                  <a:rPr lang="en-US" sz="2400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Rules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𝑠𝑖𝑛</m:t>
                          </m:r>
                        </m:fName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ta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n</m:t>
                              </m:r>
                            </m:fName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𝑐𝑜𝑡</m:t>
                              </m:r>
                            </m:fName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𝑐𝑠𝑐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𝑠𝑒𝑐</m:t>
                              </m:r>
                            </m:fName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.</m:t>
                          </m:r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𝑐𝑠𝑐</m:t>
                              </m:r>
                            </m:fName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csc</m:t>
                          </m:r>
                        </m:fName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.</m:t>
                          </m:r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cot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2400" dirty="0">
                  <a:solidFill>
                    <a:srgbClr val="00B0F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rgbClr val="00B0F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rgbClr val="00B0F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endParaRPr lang="en-US" sz="2400" dirty="0">
                  <a:solidFill>
                    <a:srgbClr val="00B0F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2772" y="978195"/>
                <a:ext cx="11621386" cy="5879805"/>
              </a:xfrm>
              <a:blipFill>
                <a:blip r:embed="rId2"/>
                <a:stretch>
                  <a:fillRect l="-630" t="-1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8322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EC6-D0EC-43E6-8451-D3B7232B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1" y="0"/>
            <a:ext cx="10515600" cy="88490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Examples: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2772" y="757085"/>
                <a:ext cx="11621386" cy="6100916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Ex.1: </a:t>
                </a:r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Find the equation of lines that are tangent and normal to the curve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r>
                      <a:rPr lang="en-US" i="1" dirty="0" err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𝑡𝑎𝑛𝑥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  at  pt(π/4, 1).</a:t>
                </a:r>
              </a:p>
              <a:p>
                <a:pPr marL="0" indent="0" algn="just">
                  <a:buNone/>
                </a:pPr>
                <a:endParaRPr lang="en-US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Ex.:   </a:t>
                </a:r>
                <a:r>
                  <a:rPr lang="en-US" sz="3100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Differentiate the following functions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b="0" dirty="0">
                    <a:solidFill>
                      <a:schemeClr val="tx1"/>
                    </a:solidFill>
                    <a:ea typeface="Cambria" panose="02040503050406030204" pitchFamily="18" charset="0"/>
                  </a:rPr>
                  <a:t>1.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𝑥</m:t>
                            </m:r>
                          </m:e>
                        </m:func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b="0" dirty="0">
                    <a:solidFill>
                      <a:schemeClr val="tx1"/>
                    </a:solidFill>
                    <a:ea typeface="Cambria" panose="02040503050406030204" pitchFamily="18" charset="0"/>
                  </a:rPr>
                  <a:t>2.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  <m:func>
                          <m:func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𝑥</m:t>
                            </m:r>
                          </m:e>
                        </m:func>
                      </m:e>
                    </m:func>
                  </m:oMath>
                </a14:m>
                <a:endPara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b="0" dirty="0">
                    <a:solidFill>
                      <a:schemeClr val="tx1"/>
                    </a:solidFill>
                    <a:ea typeface="Cambria" panose="02040503050406030204" pitchFamily="18" charset="0"/>
                  </a:rPr>
                  <a:t>3.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sec</m:t>
                        </m:r>
                      </m:fName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  <m:func>
                          <m:func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𝑥</m:t>
                            </m:r>
                          </m:e>
                        </m:func>
                      </m:e>
                    </m:func>
                  </m:oMath>
                </a14:m>
                <a:endParaRPr lang="en-US" baseline="30000" dirty="0">
                  <a:solidFill>
                    <a:srgbClr val="00B0F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b="0" dirty="0">
                    <a:solidFill>
                      <a:schemeClr val="tx1"/>
                    </a:solidFill>
                    <a:ea typeface="Cambria" panose="02040503050406030204" pitchFamily="18" charset="0"/>
                  </a:rPr>
                  <a:t>4.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sin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⁡(1+</m:t>
                    </m:r>
                    <m:func>
                      <m:func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b="0" dirty="0">
                    <a:solidFill>
                      <a:schemeClr val="tx1"/>
                    </a:solidFill>
                    <a:ea typeface="Cambria" panose="02040503050406030204" pitchFamily="18" charset="0"/>
                  </a:rPr>
                  <a:t>5.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b="0" dirty="0">
                    <a:solidFill>
                      <a:schemeClr val="tx1"/>
                    </a:solidFill>
                    <a:ea typeface="Cambria" panose="02040503050406030204" pitchFamily="18" charset="0"/>
                  </a:rPr>
                  <a:t>6.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</m:e>
                    </m:func>
                  </m:oMath>
                </a14:m>
                <a:endPara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2772" y="757085"/>
                <a:ext cx="11621386" cy="6100916"/>
              </a:xfrm>
              <a:blipFill>
                <a:blip r:embed="rId2"/>
                <a:stretch>
                  <a:fillRect l="-1102" t="-1698" r="-1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9344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E82BE-8BD6-468F-97D5-4A9C7B92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065" y="119319"/>
            <a:ext cx="10515600" cy="804914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302166A-8D48-431D-92E6-BE74FFE3A0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170039"/>
                <a:ext cx="11088329" cy="5437238"/>
              </a:xfrm>
            </p:spPr>
            <p:txBody>
              <a:bodyPr>
                <a:normAutofit/>
              </a:bodyPr>
              <a:lstStyle/>
              <a:p>
                <a:r>
                  <a:rPr lang="en-US" sz="3600" dirty="0"/>
                  <a:t>Drive the followings:</a:t>
                </a:r>
              </a:p>
              <a:p>
                <a:endParaRPr lang="en-US" sz="3600" dirty="0"/>
              </a:p>
              <a:p>
                <a:r>
                  <a:rPr lang="en-US" sz="3600" b="0" dirty="0"/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6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</m:func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func>
                          <m:func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6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</m:func>
                      </m:den>
                    </m:f>
                  </m:oMath>
                </a14:m>
                <a:endParaRPr lang="en-US" sz="3600" dirty="0"/>
              </a:p>
              <a:p>
                <a:r>
                  <a:rPr lang="en-US" sz="3600" b="0" dirty="0"/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6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6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</m:den>
                    </m:f>
                  </m:oMath>
                </a14:m>
                <a:endParaRPr lang="en-US" sz="3600" b="0" dirty="0">
                  <a:ea typeface="Cambria Math" panose="02040503050406030204" pitchFamily="18" charset="0"/>
                </a:endParaRPr>
              </a:p>
              <a:p>
                <a:r>
                  <a:rPr lang="en-US" sz="3600" b="0" dirty="0"/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=4−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3600" dirty="0"/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=5+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6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cot</m:t>
                            </m:r>
                          </m:fName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</m:func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302166A-8D48-431D-92E6-BE74FFE3A0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170039"/>
                <a:ext cx="11088329" cy="5437238"/>
              </a:xfrm>
              <a:blipFill>
                <a:blip r:embed="rId2"/>
                <a:stretch>
                  <a:fillRect l="-1484" t="-28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7824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2685</TotalTime>
  <Words>619</Words>
  <Application>Microsoft Office PowerPoint</Application>
  <PresentationFormat>Widescreen</PresentationFormat>
  <Paragraphs>85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Cambria Math</vt:lpstr>
      <vt:lpstr>Montserrat</vt:lpstr>
      <vt:lpstr>Montserrat Light</vt:lpstr>
      <vt:lpstr>Office Theme</vt:lpstr>
      <vt:lpstr>Salahaddin University-Erbil College of Engineering Department of Water Resources Engineering First Year Students 1st Semester</vt:lpstr>
      <vt:lpstr>PowerPoint Presentation</vt:lpstr>
      <vt:lpstr>PowerPoint Presentation</vt:lpstr>
      <vt:lpstr>PowerPoint Presentation</vt:lpstr>
      <vt:lpstr>Examples</vt:lpstr>
      <vt:lpstr>Derivative of Trigonometric Function </vt:lpstr>
      <vt:lpstr>Examples: </vt:lpstr>
      <vt:lpstr>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and Graphs</dc:title>
  <dc:creator>Shawnm</dc:creator>
  <cp:lastModifiedBy>Shawnm</cp:lastModifiedBy>
  <cp:revision>112</cp:revision>
  <dcterms:created xsi:type="dcterms:W3CDTF">2021-02-14T18:46:16Z</dcterms:created>
  <dcterms:modified xsi:type="dcterms:W3CDTF">2023-10-30T16:59:59Z</dcterms:modified>
</cp:coreProperties>
</file>