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74" autoAdjust="0"/>
    <p:restoredTop sz="94660"/>
  </p:normalViewPr>
  <p:slideViewPr>
    <p:cSldViewPr snapToGrid="0">
      <p:cViewPr varScale="1">
        <p:scale>
          <a:sx n="78" d="100"/>
          <a:sy n="78" d="100"/>
        </p:scale>
        <p:origin x="965"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021FB-D08A-436E-8BC7-92ADF19D55E4}" type="datetimeFigureOut">
              <a:rPr lang="en-US" smtClean="0"/>
              <a:t>11/11/2023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CB2599-5FE7-44C4-A05E-AEC9D3A3BD04}" type="slidenum">
              <a:rPr lang="en-US" smtClean="0"/>
              <a:t>‹#›</a:t>
            </a:fld>
            <a:endParaRPr lang="en-US"/>
          </a:p>
        </p:txBody>
      </p:sp>
    </p:spTree>
    <p:extLst>
      <p:ext uri="{BB962C8B-B14F-4D97-AF65-F5344CB8AC3E}">
        <p14:creationId xmlns:p14="http://schemas.microsoft.com/office/powerpoint/2010/main" val="325648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31155-E38A-4A1D-80C9-26AF5A2A33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76D870-2A2C-41FE-B543-A7EC2B95E5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37B163-C2FE-4993-AFB2-A983EC912733}"/>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208D9306-398C-4688-BA37-6603FBA30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80513-69C5-4871-B61A-7850B6BC99C4}"/>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303562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E9C33-1183-4A11-A5C0-49AB7E45D3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5B4A4A-0617-425C-A916-746E2BCE10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9DBFE-1A68-4A33-8817-455AED514C2C}"/>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F552B3AA-7BD1-4B97-9A91-B33A8CAAC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8FE62-206D-45B4-9734-3DED5F87EFE8}"/>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65105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B11B49-5B4C-4AC8-870A-E52D540DE0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6BD02E-5BD3-4F76-89C6-D6BF6DF6F9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DDBB1-7800-4F49-AC10-9B337E20CC78}"/>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23C5B4A7-223A-44F0-8894-0B36AE5B9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9DD54-234B-41A4-8366-F13BCD2F1F72}"/>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654668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1584967" y="3173600"/>
            <a:ext cx="9022000" cy="2247600"/>
          </a:xfrm>
          <a:prstGeom prst="rect">
            <a:avLst/>
          </a:prstGeom>
        </p:spPr>
        <p:txBody>
          <a:bodyPr spcFirstLastPara="1" wrap="square" lIns="0" tIns="0" rIns="0" bIns="0" anchor="b" anchorCtr="0">
            <a:noAutofit/>
          </a:bodyPr>
          <a:lstStyle>
            <a:lvl1pPr lvl="0" rtl="0">
              <a:spcBef>
                <a:spcPts val="0"/>
              </a:spcBef>
              <a:spcAft>
                <a:spcPts val="0"/>
              </a:spcAft>
              <a:buSzPts val="6000"/>
              <a:buNone/>
              <a:defRPr sz="8000"/>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endParaRPr/>
          </a:p>
        </p:txBody>
      </p:sp>
    </p:spTree>
    <p:extLst>
      <p:ext uri="{BB962C8B-B14F-4D97-AF65-F5344CB8AC3E}">
        <p14:creationId xmlns:p14="http://schemas.microsoft.com/office/powerpoint/2010/main" val="261758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A2B4-0A57-466B-812C-F89A322357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01161-E8A9-4554-8B9E-E7BA29BE7D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48BF3-A5C1-47A0-B15A-A9CCA65189CA}"/>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DCCC2038-10F5-45D8-98A7-DEF3C2E57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02D6F-B2DA-461B-A48E-799072D98B1B}"/>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21388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AD34-8FD7-4E02-8A6E-D215480929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CC38C6-4BBB-4069-8113-11BBF9FA7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C50F2F-488D-4736-B1DE-A74E00E763EB}"/>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52D06A24-FEBC-41D5-B548-9603CD8AB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25C1F-59EE-4685-A4C4-4DDE2FF1255F}"/>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289176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C473A-2FBD-40F4-9450-44CF80C339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563B7A-65DB-4D5E-BAA9-610F4C1CB6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27305-B2F7-49D1-ACE2-DD1DDEE428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A4B327-7673-474D-9E4D-16C6A8906363}"/>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6" name="Footer Placeholder 5">
            <a:extLst>
              <a:ext uri="{FF2B5EF4-FFF2-40B4-BE49-F238E27FC236}">
                <a16:creationId xmlns:a16="http://schemas.microsoft.com/office/drawing/2014/main" id="{59E77E41-837D-4A42-8B85-E51FCF7107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6DF1F8-3C0E-4953-B619-5FF90F93222D}"/>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73801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87A8-7B8E-4778-94A5-D78947A92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D41C9C-1D79-4772-936F-D871FEDD6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754BD6-3426-400D-B186-43FF4C54E6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A8175F-8BCF-41AC-A3A6-8742C4B79A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E80820-3EFB-4F35-B175-E72D5F7673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11F80B-D498-4B4A-97D8-F3F5415E0B1E}"/>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8" name="Footer Placeholder 7">
            <a:extLst>
              <a:ext uri="{FF2B5EF4-FFF2-40B4-BE49-F238E27FC236}">
                <a16:creationId xmlns:a16="http://schemas.microsoft.com/office/drawing/2014/main" id="{A2A61AAB-8127-49A9-BC95-9346926D43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9E13CC-B82A-4039-AE00-B270C81505B0}"/>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80483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8162-CBC8-447A-8DDA-7F9C94FBB6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269FE7-E882-4786-97FD-7002C511B314}"/>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4" name="Footer Placeholder 3">
            <a:extLst>
              <a:ext uri="{FF2B5EF4-FFF2-40B4-BE49-F238E27FC236}">
                <a16:creationId xmlns:a16="http://schemas.microsoft.com/office/drawing/2014/main" id="{2BB8C805-8A67-498A-9E65-15DC79A436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F63B47-3C7A-4941-9BA4-C58856565ADC}"/>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84087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C31C8F-1418-4D18-B8DB-91FBF4617543}"/>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3" name="Footer Placeholder 2">
            <a:extLst>
              <a:ext uri="{FF2B5EF4-FFF2-40B4-BE49-F238E27FC236}">
                <a16:creationId xmlns:a16="http://schemas.microsoft.com/office/drawing/2014/main" id="{1CABDB92-8242-41A2-8D39-AF39312288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096B7A-5288-47CC-98D7-BE1E2ECAEB0A}"/>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126805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0BD2-5C60-429A-809B-AA7EE50B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A7B145-D036-4E11-9E1C-E45B3BCEF2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F54916-57F5-4160-8691-2A3B5787E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130A6-26D6-406C-A5D0-3076327BCB04}"/>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6" name="Footer Placeholder 5">
            <a:extLst>
              <a:ext uri="{FF2B5EF4-FFF2-40B4-BE49-F238E27FC236}">
                <a16:creationId xmlns:a16="http://schemas.microsoft.com/office/drawing/2014/main" id="{F434FFF7-FE46-4492-A816-1C1A8921CC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D0B766-25CD-426B-B0D4-DDB4A3ADF4F7}"/>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2656229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DF9A-29B6-4C54-8874-49B0CFF45F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8BA703-4053-4D65-967E-C39EB23357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14631E-276F-4BF0-AA38-0C12372DE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9B7543-3D9C-4C5E-A2DA-6CE516E8150D}"/>
              </a:ext>
            </a:extLst>
          </p:cNvPr>
          <p:cNvSpPr>
            <a:spLocks noGrp="1"/>
          </p:cNvSpPr>
          <p:nvPr>
            <p:ph type="dt" sz="half" idx="10"/>
          </p:nvPr>
        </p:nvSpPr>
        <p:spPr/>
        <p:txBody>
          <a:bodyPr/>
          <a:lstStyle/>
          <a:p>
            <a:fld id="{9BD18AB4-69F7-4749-99EC-4D193965D4E3}" type="datetimeFigureOut">
              <a:rPr lang="en-US" smtClean="0"/>
              <a:t>11/11/2023</a:t>
            </a:fld>
            <a:endParaRPr lang="en-US"/>
          </a:p>
        </p:txBody>
      </p:sp>
      <p:sp>
        <p:nvSpPr>
          <p:cNvPr id="6" name="Footer Placeholder 5">
            <a:extLst>
              <a:ext uri="{FF2B5EF4-FFF2-40B4-BE49-F238E27FC236}">
                <a16:creationId xmlns:a16="http://schemas.microsoft.com/office/drawing/2014/main" id="{5875CA30-C800-4815-B7A2-799E0E1767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53ABBB-D459-409B-A982-EA7296FE8802}"/>
              </a:ext>
            </a:extLst>
          </p:cNvPr>
          <p:cNvSpPr>
            <a:spLocks noGrp="1"/>
          </p:cNvSpPr>
          <p:nvPr>
            <p:ph type="sldNum" sz="quarter" idx="12"/>
          </p:nvPr>
        </p:nvSpPr>
        <p:spPr/>
        <p:txBody>
          <a:bodyPr/>
          <a:lstStyle/>
          <a:p>
            <a:fld id="{2B62DC03-6581-41BD-AC79-A74E514C02D1}" type="slidenum">
              <a:rPr lang="en-US" smtClean="0"/>
              <a:t>‹#›</a:t>
            </a:fld>
            <a:endParaRPr lang="en-US"/>
          </a:p>
        </p:txBody>
      </p:sp>
    </p:spTree>
    <p:extLst>
      <p:ext uri="{BB962C8B-B14F-4D97-AF65-F5344CB8AC3E}">
        <p14:creationId xmlns:p14="http://schemas.microsoft.com/office/powerpoint/2010/main" val="267646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47BBB3-4BD9-4FBF-B5E8-FDDD6F6305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0432A2-6D30-4C34-82AE-F9ADFC96B2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FC3419-737B-44CB-B130-2800A37CE4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18AB4-69F7-4749-99EC-4D193965D4E3}" type="datetimeFigureOut">
              <a:rPr lang="en-US" smtClean="0"/>
              <a:t>11/11/2023</a:t>
            </a:fld>
            <a:endParaRPr lang="en-US"/>
          </a:p>
        </p:txBody>
      </p:sp>
      <p:sp>
        <p:nvSpPr>
          <p:cNvPr id="5" name="Footer Placeholder 4">
            <a:extLst>
              <a:ext uri="{FF2B5EF4-FFF2-40B4-BE49-F238E27FC236}">
                <a16:creationId xmlns:a16="http://schemas.microsoft.com/office/drawing/2014/main" id="{14F8D4D2-BC35-4770-9E42-7008FF836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E5CD20-8DFE-447C-9E44-AE80FA0CAF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2DC03-6581-41BD-AC79-A74E514C02D1}" type="slidenum">
              <a:rPr lang="en-US" smtClean="0"/>
              <a:t>‹#›</a:t>
            </a:fld>
            <a:endParaRPr lang="en-US"/>
          </a:p>
        </p:txBody>
      </p:sp>
    </p:spTree>
    <p:extLst>
      <p:ext uri="{BB962C8B-B14F-4D97-AF65-F5344CB8AC3E}">
        <p14:creationId xmlns:p14="http://schemas.microsoft.com/office/powerpoint/2010/main" val="3910976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mailto:shawnm.saleh@su.edu.kr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ctrTitle"/>
          </p:nvPr>
        </p:nvSpPr>
        <p:spPr>
          <a:xfrm>
            <a:off x="207027" y="166554"/>
            <a:ext cx="7651692" cy="1811102"/>
          </a:xfrm>
          <a:prstGeom prst="rect">
            <a:avLst/>
          </a:prstGeom>
        </p:spPr>
        <p:txBody>
          <a:bodyPr spcFirstLastPara="1" vert="horz" wrap="square" lIns="0" tIns="0" rIns="0" bIns="0" rtlCol="0" anchor="b" anchorCtr="0">
            <a:noAutofit/>
          </a:bodyPr>
          <a:lstStyle/>
          <a:p>
            <a:r>
              <a:rPr lang="en-US" sz="2400" b="1" dirty="0">
                <a:latin typeface="Cambria" panose="02040503050406030204" pitchFamily="18" charset="0"/>
                <a:ea typeface="Cambria" panose="02040503050406030204" pitchFamily="18" charset="0"/>
              </a:rPr>
              <a:t>Salahaddin University-Erbil</a:t>
            </a:r>
            <a:br>
              <a:rPr lang="en-US" sz="2400" b="1" dirty="0">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College of Engineering</a:t>
            </a:r>
            <a:br>
              <a:rPr lang="en-US" sz="2400" b="1" dirty="0">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Department of Water Resources Engineering</a:t>
            </a:r>
            <a:br>
              <a:rPr lang="en-US" sz="2400" b="1" dirty="0">
                <a:latin typeface="Cambria" panose="02040503050406030204" pitchFamily="18" charset="0"/>
                <a:ea typeface="Cambria" panose="02040503050406030204" pitchFamily="18" charset="0"/>
              </a:rPr>
            </a:br>
            <a:r>
              <a:rPr lang="en-US" sz="2400" b="1" dirty="0">
                <a:latin typeface="Cambria" panose="02040503050406030204" pitchFamily="18" charset="0"/>
                <a:ea typeface="Cambria" panose="02040503050406030204" pitchFamily="18" charset="0"/>
              </a:rPr>
              <a:t>First Year Students</a:t>
            </a:r>
            <a:br>
              <a:rPr lang="en-US" sz="2400" b="1">
                <a:latin typeface="Cambria" panose="02040503050406030204" pitchFamily="18" charset="0"/>
                <a:ea typeface="Cambria" panose="02040503050406030204" pitchFamily="18" charset="0"/>
              </a:rPr>
            </a:br>
            <a:r>
              <a:rPr lang="en-US" sz="2400" b="1">
                <a:latin typeface="Cambria" panose="02040503050406030204" pitchFamily="18" charset="0"/>
                <a:ea typeface="Cambria" panose="02040503050406030204" pitchFamily="18" charset="0"/>
              </a:rPr>
              <a:t>1</a:t>
            </a:r>
            <a:r>
              <a:rPr lang="en-US" sz="2400" b="1" baseline="30000">
                <a:latin typeface="Cambria" panose="02040503050406030204" pitchFamily="18" charset="0"/>
                <a:ea typeface="Cambria" panose="02040503050406030204" pitchFamily="18" charset="0"/>
              </a:rPr>
              <a:t>st</a:t>
            </a:r>
            <a:r>
              <a:rPr lang="en-US" sz="2400" b="1">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Semester</a:t>
            </a:r>
            <a:endParaRPr sz="2400" b="1" dirty="0">
              <a:latin typeface="Cambria" panose="02040503050406030204" pitchFamily="18" charset="0"/>
              <a:ea typeface="Cambria" panose="02040503050406030204" pitchFamily="18" charset="0"/>
            </a:endParaRPr>
          </a:p>
        </p:txBody>
      </p:sp>
      <p:pic>
        <p:nvPicPr>
          <p:cNvPr id="5" name="Picture 4">
            <a:extLst>
              <a:ext uri="{FF2B5EF4-FFF2-40B4-BE49-F238E27FC236}">
                <a16:creationId xmlns:a16="http://schemas.microsoft.com/office/drawing/2014/main" id="{B2285BEE-E50D-416F-9CCF-ED7D544E30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1473" y="44472"/>
            <a:ext cx="1933184" cy="1933184"/>
          </a:xfrm>
          <a:prstGeom prst="rect">
            <a:avLst/>
          </a:prstGeom>
        </p:spPr>
      </p:pic>
      <p:sp>
        <p:nvSpPr>
          <p:cNvPr id="4" name="Google Shape;85;p18">
            <a:extLst>
              <a:ext uri="{FF2B5EF4-FFF2-40B4-BE49-F238E27FC236}">
                <a16:creationId xmlns:a16="http://schemas.microsoft.com/office/drawing/2014/main" id="{23466A67-42D8-4931-B4DE-F550C7375F88}"/>
              </a:ext>
            </a:extLst>
          </p:cNvPr>
          <p:cNvSpPr txBox="1">
            <a:spLocks/>
          </p:cNvSpPr>
          <p:nvPr/>
        </p:nvSpPr>
        <p:spPr>
          <a:xfrm>
            <a:off x="2310652" y="2572927"/>
            <a:ext cx="7570696" cy="2391923"/>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1pPr>
            <a:lvl2pPr marL="914400" marR="0" lvl="1" indent="-330200" algn="l" rtl="0">
              <a:lnSpc>
                <a:spcPct val="115000"/>
              </a:lnSpc>
              <a:spcBef>
                <a:spcPts val="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2pPr>
            <a:lvl3pPr marL="1371600" marR="0" lvl="2"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3pPr>
            <a:lvl4pPr marL="1828800" marR="0" lvl="3"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4pPr>
            <a:lvl5pPr marL="2286000" marR="0" lvl="4"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5pPr>
            <a:lvl6pPr marL="2743200" marR="0" lvl="5"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6pPr>
            <a:lvl7pPr marL="3200400" marR="0" lvl="6"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7pPr>
            <a:lvl8pPr marL="3657600" marR="0" lvl="7"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8pPr>
            <a:lvl9pPr marL="4114800" marR="0" lvl="8"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9pPr>
          </a:lstStyle>
          <a:p>
            <a:pPr marL="0" indent="0" algn="ctr">
              <a:lnSpc>
                <a:spcPct val="100000"/>
              </a:lnSpc>
              <a:buNone/>
            </a:pPr>
            <a:r>
              <a:rPr lang="en-US" sz="3733" b="1" dirty="0">
                <a:solidFill>
                  <a:schemeClr val="tx1"/>
                </a:solidFill>
                <a:latin typeface="Montserrat" panose="02000505000000020004" pitchFamily="2" charset="0"/>
              </a:rPr>
              <a:t>Mathematics I</a:t>
            </a:r>
          </a:p>
          <a:p>
            <a:pPr marL="0" indent="0" algn="ctr">
              <a:lnSpc>
                <a:spcPct val="100000"/>
              </a:lnSpc>
              <a:buNone/>
            </a:pPr>
            <a:r>
              <a:rPr lang="en-US" sz="3733" b="1" dirty="0">
                <a:solidFill>
                  <a:schemeClr val="tx1"/>
                </a:solidFill>
                <a:latin typeface="Montserrat" panose="02000505000000020004" pitchFamily="2" charset="0"/>
              </a:rPr>
              <a:t>Application of Derivative (Ch.3)</a:t>
            </a:r>
          </a:p>
        </p:txBody>
      </p:sp>
      <p:sp>
        <p:nvSpPr>
          <p:cNvPr id="3" name="Google Shape;85;p18">
            <a:extLst>
              <a:ext uri="{FF2B5EF4-FFF2-40B4-BE49-F238E27FC236}">
                <a16:creationId xmlns:a16="http://schemas.microsoft.com/office/drawing/2014/main" id="{DD81CADF-3EB9-485A-8C97-E60C33BE29F6}"/>
              </a:ext>
            </a:extLst>
          </p:cNvPr>
          <p:cNvSpPr txBox="1">
            <a:spLocks/>
          </p:cNvSpPr>
          <p:nvPr/>
        </p:nvSpPr>
        <p:spPr>
          <a:xfrm>
            <a:off x="3798957" y="5271918"/>
            <a:ext cx="4745507" cy="15004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30200" algn="l" rtl="0">
              <a:lnSpc>
                <a:spcPct val="115000"/>
              </a:lnSpc>
              <a:spcBef>
                <a:spcPts val="60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1pPr>
            <a:lvl2pPr marL="914400" marR="0" lvl="1" indent="-330200" algn="l" rtl="0">
              <a:lnSpc>
                <a:spcPct val="115000"/>
              </a:lnSpc>
              <a:spcBef>
                <a:spcPts val="0"/>
              </a:spcBef>
              <a:spcAft>
                <a:spcPts val="0"/>
              </a:spcAft>
              <a:buClr>
                <a:schemeClr val="dk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2pPr>
            <a:lvl3pPr marL="1371600" marR="0" lvl="2"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3pPr>
            <a:lvl4pPr marL="1828800" marR="0" lvl="3"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4pPr>
            <a:lvl5pPr marL="2286000" marR="0" lvl="4"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5pPr>
            <a:lvl6pPr marL="2743200" marR="0" lvl="5"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6pPr>
            <a:lvl7pPr marL="3200400" marR="0" lvl="6"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7pPr>
            <a:lvl8pPr marL="3657600" marR="0" lvl="7"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8pPr>
            <a:lvl9pPr marL="4114800" marR="0" lvl="8" indent="-330200" algn="l" rtl="0">
              <a:lnSpc>
                <a:spcPct val="115000"/>
              </a:lnSpc>
              <a:spcBef>
                <a:spcPts val="0"/>
              </a:spcBef>
              <a:spcAft>
                <a:spcPts val="0"/>
              </a:spcAft>
              <a:buClr>
                <a:schemeClr val="accent2"/>
              </a:buClr>
              <a:buSzPts val="1600"/>
              <a:buFont typeface="Montserrat Light"/>
              <a:buChar char="■"/>
              <a:defRPr sz="1600" b="0" i="0" u="none" strike="noStrike" cap="none">
                <a:solidFill>
                  <a:schemeClr val="lt1"/>
                </a:solidFill>
                <a:latin typeface="Montserrat Light"/>
                <a:ea typeface="Montserrat Light"/>
                <a:cs typeface="Montserrat Light"/>
                <a:sym typeface="Montserrat Light"/>
              </a:defRPr>
            </a:lvl9pPr>
          </a:lstStyle>
          <a:p>
            <a:pPr marL="0" indent="0" algn="ctr">
              <a:lnSpc>
                <a:spcPct val="100000"/>
              </a:lnSpc>
              <a:buNone/>
            </a:pPr>
            <a:r>
              <a:rPr lang="fi-FI" sz="3200" dirty="0">
                <a:solidFill>
                  <a:schemeClr val="tx1"/>
                </a:solidFill>
                <a:latin typeface="+mn-lt"/>
              </a:rPr>
              <a:t>Shawnm Mudhafar Saleh</a:t>
            </a:r>
          </a:p>
          <a:p>
            <a:pPr marL="0" indent="0" algn="ctr">
              <a:lnSpc>
                <a:spcPct val="100000"/>
              </a:lnSpc>
              <a:buNone/>
            </a:pPr>
            <a:r>
              <a:rPr lang="fi-FI" sz="2667" dirty="0">
                <a:solidFill>
                  <a:schemeClr val="tx1"/>
                </a:solidFill>
                <a:latin typeface="+mn-lt"/>
                <a:hlinkClick r:id="rId4"/>
              </a:rPr>
              <a:t>shawnm.saleh@su.edu.krd</a:t>
            </a:r>
            <a:endParaRPr lang="fi-FI" sz="2667" dirty="0">
              <a:solidFill>
                <a:schemeClr val="tx1"/>
              </a:solidFill>
              <a:latin typeface="+mn-lt"/>
            </a:endParaRPr>
          </a:p>
          <a:p>
            <a:pPr marL="0" indent="0" algn="ctr">
              <a:lnSpc>
                <a:spcPct val="100000"/>
              </a:lnSpc>
              <a:buNone/>
            </a:pPr>
            <a:endParaRPr lang="fi-FI" sz="2667" dirty="0">
              <a:solidFill>
                <a:schemeClr val="tx1"/>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A3E2-2CAE-45AB-8B56-11C05BBF5651}"/>
              </a:ext>
            </a:extLst>
          </p:cNvPr>
          <p:cNvSpPr>
            <a:spLocks noGrp="1"/>
          </p:cNvSpPr>
          <p:nvPr>
            <p:ph type="title"/>
          </p:nvPr>
        </p:nvSpPr>
        <p:spPr>
          <a:xfrm>
            <a:off x="559186" y="254229"/>
            <a:ext cx="10515600" cy="1119429"/>
          </a:xfrm>
        </p:spPr>
        <p:txBody>
          <a:bodyPr>
            <a:normAutofit/>
          </a:bodyPr>
          <a:lstStyle/>
          <a:p>
            <a:r>
              <a:rPr lang="en-US" sz="4800" b="1" dirty="0">
                <a:solidFill>
                  <a:srgbClr val="C00000"/>
                </a:solidFill>
              </a:rPr>
              <a:t>Application of derivatives </a:t>
            </a:r>
          </a:p>
        </p:txBody>
      </p:sp>
      <p:sp>
        <p:nvSpPr>
          <p:cNvPr id="5" name="Content Placeholder 4">
            <a:extLst>
              <a:ext uri="{FF2B5EF4-FFF2-40B4-BE49-F238E27FC236}">
                <a16:creationId xmlns:a16="http://schemas.microsoft.com/office/drawing/2014/main" id="{01928F24-5995-45B5-919B-41E3DA7F9F72}"/>
              </a:ext>
            </a:extLst>
          </p:cNvPr>
          <p:cNvSpPr>
            <a:spLocks noGrp="1"/>
          </p:cNvSpPr>
          <p:nvPr>
            <p:ph idx="1"/>
          </p:nvPr>
        </p:nvSpPr>
        <p:spPr>
          <a:xfrm>
            <a:off x="471948" y="1541720"/>
            <a:ext cx="11298294" cy="5840285"/>
          </a:xfrm>
        </p:spPr>
        <p:txBody>
          <a:bodyPr>
            <a:normAutofit/>
          </a:bodyPr>
          <a:lstStyle/>
          <a:p>
            <a:pPr algn="just"/>
            <a:r>
              <a:rPr lang="en-US" dirty="0">
                <a:latin typeface="Cambria" panose="02040503050406030204" pitchFamily="18" charset="0"/>
                <a:ea typeface="Cambria" panose="02040503050406030204" pitchFamily="18" charset="0"/>
              </a:rPr>
              <a:t>The most important application of derivative it shows how to calculate the:</a:t>
            </a:r>
          </a:p>
          <a:p>
            <a:pPr algn="just"/>
            <a:endParaRPr lang="en-US" dirty="0">
              <a:latin typeface="Cambria" panose="02040503050406030204" pitchFamily="18" charset="0"/>
              <a:ea typeface="Cambria" panose="02040503050406030204" pitchFamily="18" charset="0"/>
            </a:endParaRPr>
          </a:p>
          <a:p>
            <a:pPr marL="457200" indent="-457200" algn="just">
              <a:buAutoNum type="arabicPeriod"/>
            </a:pPr>
            <a:r>
              <a:rPr lang="en-US" dirty="0">
                <a:latin typeface="Cambria" panose="02040503050406030204" pitchFamily="18" charset="0"/>
                <a:ea typeface="Cambria" panose="02040503050406030204" pitchFamily="18" charset="0"/>
              </a:rPr>
              <a:t>Rate of change</a:t>
            </a:r>
          </a:p>
          <a:p>
            <a:pPr marL="457200" indent="-457200" algn="just">
              <a:buAutoNum type="arabicPeriod"/>
            </a:pPr>
            <a:r>
              <a:rPr lang="en-US" dirty="0">
                <a:latin typeface="Cambria" panose="02040503050406030204" pitchFamily="18" charset="0"/>
                <a:ea typeface="Cambria" panose="02040503050406030204" pitchFamily="18" charset="0"/>
              </a:rPr>
              <a:t>How to graph functions</a:t>
            </a:r>
          </a:p>
          <a:p>
            <a:pPr marL="457200" indent="-457200" algn="just">
              <a:buAutoNum type="arabicPeriod"/>
            </a:pPr>
            <a:r>
              <a:rPr lang="en-US" dirty="0">
                <a:latin typeface="Cambria" panose="02040503050406030204" pitchFamily="18" charset="0"/>
                <a:ea typeface="Cambria" panose="02040503050406030204" pitchFamily="18" charset="0"/>
              </a:rPr>
              <a:t>How to find the max. and min. values </a:t>
            </a:r>
          </a:p>
          <a:p>
            <a:pPr marL="457200" indent="-457200" algn="just">
              <a:buAutoNum type="arabicPeriod"/>
            </a:pPr>
            <a:endParaRPr lang="en-US" sz="2400" dirty="0">
              <a:latin typeface="Cambria" panose="02040503050406030204" pitchFamily="18" charset="0"/>
              <a:ea typeface="Cambria" panose="02040503050406030204" pitchFamily="18" charset="0"/>
            </a:endParaRP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80639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A3E2-2CAE-45AB-8B56-11C05BBF5651}"/>
              </a:ext>
            </a:extLst>
          </p:cNvPr>
          <p:cNvSpPr>
            <a:spLocks noGrp="1"/>
          </p:cNvSpPr>
          <p:nvPr>
            <p:ph type="title"/>
          </p:nvPr>
        </p:nvSpPr>
        <p:spPr>
          <a:xfrm>
            <a:off x="244553" y="18255"/>
            <a:ext cx="10515600" cy="1119429"/>
          </a:xfrm>
        </p:spPr>
        <p:txBody>
          <a:bodyPr/>
          <a:lstStyle/>
          <a:p>
            <a:r>
              <a:rPr lang="en-US" dirty="0">
                <a:solidFill>
                  <a:srgbClr val="C00000"/>
                </a:solidFill>
              </a:rPr>
              <a:t>3.1. Related Rate of Change:</a:t>
            </a:r>
          </a:p>
        </p:txBody>
      </p:sp>
      <p:sp>
        <p:nvSpPr>
          <p:cNvPr id="5" name="Content Placeholder 4">
            <a:extLst>
              <a:ext uri="{FF2B5EF4-FFF2-40B4-BE49-F238E27FC236}">
                <a16:creationId xmlns:a16="http://schemas.microsoft.com/office/drawing/2014/main" id="{01928F24-5995-45B5-919B-41E3DA7F9F72}"/>
              </a:ext>
            </a:extLst>
          </p:cNvPr>
          <p:cNvSpPr>
            <a:spLocks noGrp="1"/>
          </p:cNvSpPr>
          <p:nvPr>
            <p:ph idx="1"/>
          </p:nvPr>
        </p:nvSpPr>
        <p:spPr>
          <a:xfrm>
            <a:off x="244553" y="1137684"/>
            <a:ext cx="11525689" cy="6244321"/>
          </a:xfrm>
        </p:spPr>
        <p:txBody>
          <a:bodyPr>
            <a:normAutofit/>
          </a:bodyPr>
          <a:lstStyle/>
          <a:p>
            <a:pPr algn="just"/>
            <a:r>
              <a:rPr lang="en-US" sz="2400" dirty="0">
                <a:latin typeface="Cambria" panose="02040503050406030204" pitchFamily="18" charset="0"/>
                <a:ea typeface="Cambria" panose="02040503050406030204" pitchFamily="18" charset="0"/>
              </a:rPr>
              <a:t>It means to find the rate at which some quantity is changing by relating the quantity to some other quantities where rate is known (such that how water level drops or rises while it pumps or drain.)</a:t>
            </a: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r>
              <a:rPr lang="en-US" sz="2400" dirty="0">
                <a:solidFill>
                  <a:srgbClr val="FF0000"/>
                </a:solidFill>
                <a:latin typeface="Cambria" panose="02040503050406030204" pitchFamily="18" charset="0"/>
                <a:ea typeface="Cambria" panose="02040503050406030204" pitchFamily="18" charset="0"/>
              </a:rPr>
              <a:t>Example</a:t>
            </a:r>
            <a:r>
              <a:rPr lang="en-US" sz="2400" dirty="0">
                <a:latin typeface="Cambria" panose="02040503050406030204" pitchFamily="18" charset="0"/>
                <a:ea typeface="Cambria" panose="02040503050406030204" pitchFamily="18" charset="0"/>
              </a:rPr>
              <a:t>	Pumping Out a Tank</a:t>
            </a:r>
          </a:p>
          <a:p>
            <a:pPr marL="0" indent="0" algn="just">
              <a:buNone/>
            </a:pPr>
            <a:r>
              <a:rPr lang="en-US" sz="2400" dirty="0">
                <a:latin typeface="Cambria" panose="02040503050406030204" pitchFamily="18" charset="0"/>
                <a:ea typeface="Cambria" panose="02040503050406030204" pitchFamily="18" charset="0"/>
              </a:rPr>
              <a:t>How rapidly will the fluid level inside a vertical cylindrical tank drop if we pump the fluid out at the rate of 3000 l/min.?</a:t>
            </a: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r>
              <a:rPr lang="en-US" sz="2400" dirty="0">
                <a:solidFill>
                  <a:srgbClr val="FF0000"/>
                </a:solidFill>
                <a:latin typeface="Cambria" panose="02040503050406030204" pitchFamily="18" charset="0"/>
                <a:ea typeface="Cambria" panose="02040503050406030204" pitchFamily="18" charset="0"/>
              </a:rPr>
              <a:t>Example</a:t>
            </a:r>
            <a:r>
              <a:rPr lang="en-US" sz="2400" dirty="0">
                <a:latin typeface="Cambria" panose="02040503050406030204" pitchFamily="18" charset="0"/>
                <a:ea typeface="Cambria" panose="02040503050406030204" pitchFamily="18" charset="0"/>
              </a:rPr>
              <a:t>	 A rising balloon</a:t>
            </a:r>
          </a:p>
          <a:p>
            <a:pPr marL="0" indent="0" algn="just">
              <a:buNone/>
            </a:pPr>
            <a:r>
              <a:rPr lang="en-US" sz="2400" dirty="0">
                <a:latin typeface="Cambria" panose="02040503050406030204" pitchFamily="18" charset="0"/>
                <a:ea typeface="Cambria" panose="02040503050406030204" pitchFamily="18" charset="0"/>
              </a:rPr>
              <a:t>A hot air balloon rising straight up form a level field is tracked by a range finder 500ft from the liftoff point. At the moment the range finder’s elevation angel is π/4, the angle is increasing at the rate of 0.14 rad/min. how fast is the balloon rising at that moment?</a:t>
            </a:r>
          </a:p>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1700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A3E2-2CAE-45AB-8B56-11C05BBF5651}"/>
              </a:ext>
            </a:extLst>
          </p:cNvPr>
          <p:cNvSpPr>
            <a:spLocks noGrp="1"/>
          </p:cNvSpPr>
          <p:nvPr>
            <p:ph type="title"/>
          </p:nvPr>
        </p:nvSpPr>
        <p:spPr>
          <a:xfrm>
            <a:off x="244553" y="18255"/>
            <a:ext cx="10515600" cy="1119429"/>
          </a:xfrm>
        </p:spPr>
        <p:txBody>
          <a:bodyPr/>
          <a:lstStyle/>
          <a:p>
            <a:r>
              <a:rPr lang="en-US" dirty="0">
                <a:solidFill>
                  <a:srgbClr val="C00000"/>
                </a:solidFill>
              </a:rPr>
              <a:t>3.1. Related Rate of Change:</a:t>
            </a:r>
          </a:p>
        </p:txBody>
      </p:sp>
      <p:sp>
        <p:nvSpPr>
          <p:cNvPr id="5" name="Content Placeholder 4">
            <a:extLst>
              <a:ext uri="{FF2B5EF4-FFF2-40B4-BE49-F238E27FC236}">
                <a16:creationId xmlns:a16="http://schemas.microsoft.com/office/drawing/2014/main" id="{01928F24-5995-45B5-919B-41E3DA7F9F72}"/>
              </a:ext>
            </a:extLst>
          </p:cNvPr>
          <p:cNvSpPr>
            <a:spLocks noGrp="1"/>
          </p:cNvSpPr>
          <p:nvPr>
            <p:ph idx="1"/>
          </p:nvPr>
        </p:nvSpPr>
        <p:spPr>
          <a:xfrm>
            <a:off x="244553" y="1297858"/>
            <a:ext cx="11525689" cy="6084147"/>
          </a:xfrm>
        </p:spPr>
        <p:txBody>
          <a:bodyPr>
            <a:normAutofit/>
          </a:bodyPr>
          <a:lstStyle/>
          <a:p>
            <a:pPr marL="0" indent="0" algn="just">
              <a:buNone/>
            </a:pPr>
            <a:endParaRPr lang="en-US" sz="2400" dirty="0">
              <a:latin typeface="Cambria" panose="02040503050406030204" pitchFamily="18" charset="0"/>
              <a:ea typeface="Cambria" panose="02040503050406030204" pitchFamily="18" charset="0"/>
            </a:endParaRPr>
          </a:p>
          <a:p>
            <a:pPr marL="0" indent="0" algn="just">
              <a:buNone/>
            </a:pPr>
            <a:r>
              <a:rPr lang="en-US" sz="2400" dirty="0">
                <a:solidFill>
                  <a:srgbClr val="FF0000"/>
                </a:solidFill>
                <a:latin typeface="Cambria" panose="02040503050406030204" pitchFamily="18" charset="0"/>
                <a:ea typeface="Cambria" panose="02040503050406030204" pitchFamily="18" charset="0"/>
              </a:rPr>
              <a:t>Example</a:t>
            </a:r>
            <a:r>
              <a:rPr lang="en-US" sz="2400" dirty="0">
                <a:latin typeface="Cambria" panose="02040503050406030204" pitchFamily="18" charset="0"/>
                <a:ea typeface="Cambria" panose="02040503050406030204" pitchFamily="18" charset="0"/>
              </a:rPr>
              <a:t>	Filling a Conical Tank</a:t>
            </a:r>
          </a:p>
          <a:p>
            <a:pPr marL="0" indent="0" algn="just">
              <a:buNone/>
            </a:pPr>
            <a:r>
              <a:rPr lang="en-US" sz="2400" dirty="0">
                <a:latin typeface="Cambria" panose="02040503050406030204" pitchFamily="18" charset="0"/>
                <a:ea typeface="Cambria" panose="02040503050406030204" pitchFamily="18" charset="0"/>
              </a:rPr>
              <a:t>Water runs into a conical tank at the rate of 9 ft</a:t>
            </a:r>
            <a:r>
              <a:rPr lang="en-US" sz="2400" baseline="30000" dirty="0">
                <a:latin typeface="Cambria" panose="02040503050406030204" pitchFamily="18" charset="0"/>
                <a:ea typeface="Cambria" panose="02040503050406030204" pitchFamily="18" charset="0"/>
              </a:rPr>
              <a:t>3</a:t>
            </a:r>
            <a:r>
              <a:rPr lang="en-US" sz="2400" dirty="0">
                <a:latin typeface="Cambria" panose="02040503050406030204" pitchFamily="18" charset="0"/>
                <a:ea typeface="Cambria" panose="02040503050406030204" pitchFamily="18" charset="0"/>
              </a:rPr>
              <a:t>/min. the tank stands point down and has a height of 10 ft and a base radius of 5 ft. how fast is the water level rising when the water is 6 ft deep?</a:t>
            </a:r>
          </a:p>
          <a:p>
            <a:pPr marL="0" indent="0" algn="just">
              <a:buNone/>
            </a:pPr>
            <a:endParaRPr lang="en-US" sz="2400" dirty="0">
              <a:solidFill>
                <a:srgbClr val="00B0F0"/>
              </a:solidFill>
              <a:latin typeface="Cambria" panose="02040503050406030204" pitchFamily="18" charset="0"/>
              <a:ea typeface="Cambria" panose="02040503050406030204" pitchFamily="18" charset="0"/>
            </a:endParaRPr>
          </a:p>
          <a:p>
            <a:pPr marL="0" indent="0" algn="just">
              <a:buNone/>
            </a:pPr>
            <a:r>
              <a:rPr lang="en-US" sz="2400" dirty="0">
                <a:solidFill>
                  <a:srgbClr val="FF0000"/>
                </a:solidFill>
                <a:latin typeface="Cambria" panose="02040503050406030204" pitchFamily="18" charset="0"/>
                <a:ea typeface="Cambria" panose="02040503050406030204" pitchFamily="18" charset="0"/>
              </a:rPr>
              <a:t>Example</a:t>
            </a:r>
          </a:p>
          <a:p>
            <a:pPr marL="0" indent="0" algn="just">
              <a:buNone/>
            </a:pPr>
            <a:r>
              <a:rPr lang="en-US" sz="2400" dirty="0">
                <a:latin typeface="Cambria" panose="02040503050406030204" pitchFamily="18" charset="0"/>
                <a:ea typeface="Cambria" panose="02040503050406030204" pitchFamily="18" charset="0"/>
              </a:rPr>
              <a:t>Track A traveling east at 40 km/</a:t>
            </a:r>
            <a:r>
              <a:rPr lang="en-US" sz="2400" dirty="0" err="1">
                <a:latin typeface="Cambria" panose="02040503050406030204" pitchFamily="18" charset="0"/>
                <a:ea typeface="Cambria" panose="02040503050406030204" pitchFamily="18" charset="0"/>
              </a:rPr>
              <a:t>hr</a:t>
            </a:r>
            <a:r>
              <a:rPr lang="en-US" sz="2400" dirty="0">
                <a:latin typeface="Cambria" panose="02040503050406030204" pitchFamily="18" charset="0"/>
                <a:ea typeface="Cambria" panose="02040503050406030204" pitchFamily="18" charset="0"/>
              </a:rPr>
              <a:t> and track B traveling north at 30 km/hr. how fast is the distance between tracks changing when A is 4 km from point of intersection and B is 3 km from the same point?</a:t>
            </a:r>
          </a:p>
        </p:txBody>
      </p:sp>
    </p:spTree>
    <p:extLst>
      <p:ext uri="{BB962C8B-B14F-4D97-AF65-F5344CB8AC3E}">
        <p14:creationId xmlns:p14="http://schemas.microsoft.com/office/powerpoint/2010/main" val="3547679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2004</TotalTime>
  <Words>329</Words>
  <Application>Microsoft Office PowerPoint</Application>
  <PresentationFormat>Widescreen</PresentationFormat>
  <Paragraphs>32</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Cambria</vt:lpstr>
      <vt:lpstr>Montserrat</vt:lpstr>
      <vt:lpstr>Montserrat Light</vt:lpstr>
      <vt:lpstr>Office Theme</vt:lpstr>
      <vt:lpstr>Salahaddin University-Erbil College of Engineering Department of Water Resources Engineering First Year Students 1st  Semester</vt:lpstr>
      <vt:lpstr>Application of derivatives </vt:lpstr>
      <vt:lpstr>3.1. Related Rate of Change:</vt:lpstr>
      <vt:lpstr>3.1. Related Rate of Change: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 and Graphs</dc:title>
  <dc:creator>Shawnm</dc:creator>
  <cp:lastModifiedBy>Shawnm</cp:lastModifiedBy>
  <cp:revision>112</cp:revision>
  <dcterms:created xsi:type="dcterms:W3CDTF">2021-02-14T18:46:16Z</dcterms:created>
  <dcterms:modified xsi:type="dcterms:W3CDTF">2023-11-11T19:14:53Z</dcterms:modified>
</cp:coreProperties>
</file>