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10/26/2021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1752600"/>
            <a:ext cx="8610600" cy="4720941"/>
          </a:xfrm>
        </p:spPr>
      </p:pic>
      <p:sp>
        <p:nvSpPr>
          <p:cNvPr id="2" name="Title 1"/>
          <p:cNvSpPr>
            <a:spLocks noGrp="1"/>
          </p:cNvSpPr>
          <p:nvPr>
            <p:ph type="title"/>
          </p:nvPr>
        </p:nvSpPr>
        <p:spPr>
          <a:xfrm>
            <a:off x="152400" y="76200"/>
            <a:ext cx="8534400" cy="1600200"/>
          </a:xfrm>
        </p:spPr>
        <p:txBody>
          <a:bodyPr>
            <a:normAutofit/>
          </a:bodyPr>
          <a:lstStyle/>
          <a:p>
            <a:r>
              <a:rPr lang="en-US" sz="4800" b="1" dirty="0" smtClean="0"/>
              <a:t>The Importance of Media in Language Learning </a:t>
            </a:r>
            <a:endParaRPr lang="en-US" sz="4800" b="1" dirty="0"/>
          </a:p>
        </p:txBody>
      </p:sp>
    </p:spTree>
    <p:extLst>
      <p:ext uri="{BB962C8B-B14F-4D97-AF65-F5344CB8AC3E}">
        <p14:creationId xmlns:p14="http://schemas.microsoft.com/office/powerpoint/2010/main" val="2340678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305799" cy="5029200"/>
          </a:xfrm>
        </p:spPr>
        <p:txBody>
          <a:bodyPr/>
          <a:lstStyle/>
          <a:p>
            <a:r>
              <a:rPr lang="en-US" dirty="0"/>
              <a:t> </a:t>
            </a:r>
            <a:r>
              <a:rPr lang="en-US" dirty="0" smtClean="0"/>
              <a:t>Raise </a:t>
            </a:r>
            <a:r>
              <a:rPr lang="en-US" dirty="0"/>
              <a:t>the consciousness of </a:t>
            </a:r>
            <a:r>
              <a:rPr lang="en-US" dirty="0" smtClean="0"/>
              <a:t>the students(anyone) </a:t>
            </a:r>
            <a:r>
              <a:rPr lang="en-US" dirty="0"/>
              <a:t>toward the ideology lying behind the linguistic </a:t>
            </a:r>
            <a:r>
              <a:rPr lang="en-US" dirty="0" smtClean="0"/>
              <a:t>structures.</a:t>
            </a:r>
          </a:p>
          <a:p>
            <a:endParaRPr lang="en-US" dirty="0" smtClean="0"/>
          </a:p>
          <a:p>
            <a:r>
              <a:rPr lang="en-US" dirty="0" smtClean="0"/>
              <a:t>Media </a:t>
            </a:r>
            <a:r>
              <a:rPr lang="en-US" dirty="0"/>
              <a:t>language is true to life and is an important source to get information about the society and culture of target language </a:t>
            </a:r>
            <a:r>
              <a:rPr lang="en-US" dirty="0" smtClean="0"/>
              <a:t>.</a:t>
            </a:r>
          </a:p>
          <a:p>
            <a:endParaRPr lang="en-US" dirty="0" smtClean="0"/>
          </a:p>
          <a:p>
            <a:r>
              <a:rPr lang="en-US" dirty="0" smtClean="0"/>
              <a:t>According </a:t>
            </a:r>
            <a:r>
              <a:rPr lang="en-US" dirty="0"/>
              <a:t>to Bell (1995), there are four practical and principled reasons for why media language has always attracted the attention of linguists, particularly applied linguists and sociolinguists. </a:t>
            </a:r>
          </a:p>
        </p:txBody>
      </p:sp>
      <p:sp>
        <p:nvSpPr>
          <p:cNvPr id="2" name="Title 1"/>
          <p:cNvSpPr>
            <a:spLocks noGrp="1"/>
          </p:cNvSpPr>
          <p:nvPr>
            <p:ph type="title"/>
          </p:nvPr>
        </p:nvSpPr>
        <p:spPr/>
        <p:txBody>
          <a:bodyPr/>
          <a:lstStyle/>
          <a:p>
            <a:r>
              <a:rPr lang="en-US" dirty="0" smtClean="0"/>
              <a:t>Media </a:t>
            </a:r>
            <a:endParaRPr lang="en-US" dirty="0"/>
          </a:p>
        </p:txBody>
      </p:sp>
    </p:spTree>
    <p:extLst>
      <p:ext uri="{BB962C8B-B14F-4D97-AF65-F5344CB8AC3E}">
        <p14:creationId xmlns:p14="http://schemas.microsoft.com/office/powerpoint/2010/main" val="1533253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457200"/>
            <a:ext cx="8458199" cy="6172200"/>
          </a:xfrm>
        </p:spPr>
        <p:txBody>
          <a:bodyPr/>
          <a:lstStyle/>
          <a:p>
            <a:endParaRPr lang="en-US" dirty="0" smtClean="0"/>
          </a:p>
          <a:p>
            <a:r>
              <a:rPr lang="en-US" dirty="0" smtClean="0"/>
              <a:t>1-the </a:t>
            </a:r>
            <a:r>
              <a:rPr lang="en-US" dirty="0"/>
              <a:t>media provide an </a:t>
            </a:r>
            <a:r>
              <a:rPr lang="en-US" dirty="0">
                <a:solidFill>
                  <a:srgbClr val="FF0000"/>
                </a:solidFill>
              </a:rPr>
              <a:t>easily accessible source </a:t>
            </a:r>
            <a:r>
              <a:rPr lang="en-US" dirty="0"/>
              <a:t>of language data for research and teaching purpose. </a:t>
            </a:r>
            <a:endParaRPr lang="en-US" dirty="0" smtClean="0"/>
          </a:p>
          <a:p>
            <a:endParaRPr lang="en-US" dirty="0" smtClean="0"/>
          </a:p>
          <a:p>
            <a:endParaRPr lang="en-US" dirty="0"/>
          </a:p>
          <a:p>
            <a:r>
              <a:rPr lang="en-US" dirty="0" smtClean="0"/>
              <a:t>2-the </a:t>
            </a:r>
            <a:r>
              <a:rPr lang="en-US" dirty="0"/>
              <a:t>media are important </a:t>
            </a:r>
            <a:r>
              <a:rPr lang="en-US" dirty="0">
                <a:solidFill>
                  <a:srgbClr val="FF0000"/>
                </a:solidFill>
              </a:rPr>
              <a:t>linguistic institutions</a:t>
            </a:r>
            <a:r>
              <a:rPr lang="en-US" dirty="0"/>
              <a:t>. Their output makes up a large proportion of the language that people hear and read every day. Media usage reflects and shapes both language use and attitudes in a speech </a:t>
            </a:r>
            <a:r>
              <a:rPr lang="en-US" dirty="0" smtClean="0"/>
              <a:t>community.</a:t>
            </a:r>
          </a:p>
        </p:txBody>
      </p:sp>
    </p:spTree>
    <p:extLst>
      <p:ext uri="{BB962C8B-B14F-4D97-AF65-F5344CB8AC3E}">
        <p14:creationId xmlns:p14="http://schemas.microsoft.com/office/powerpoint/2010/main" val="72291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534399" cy="6248400"/>
          </a:xfrm>
        </p:spPr>
        <p:txBody>
          <a:bodyPr/>
          <a:lstStyle/>
          <a:p>
            <a:endParaRPr lang="en-US" dirty="0" smtClean="0"/>
          </a:p>
          <a:p>
            <a:endParaRPr lang="en-US" dirty="0"/>
          </a:p>
          <a:p>
            <a:r>
              <a:rPr lang="en-US" dirty="0" smtClean="0">
                <a:solidFill>
                  <a:srgbClr val="C00000"/>
                </a:solidFill>
              </a:rPr>
              <a:t>3-the </a:t>
            </a:r>
            <a:r>
              <a:rPr lang="en-US" dirty="0">
                <a:solidFill>
                  <a:srgbClr val="C00000"/>
                </a:solidFill>
              </a:rPr>
              <a:t>ways in which the media use language </a:t>
            </a:r>
            <a:r>
              <a:rPr lang="en-US" dirty="0"/>
              <a:t>are interesting linguistically in their own right. These include how different dialects and language are used in ads , or how radio personalities use language to construct their own images and their relationships to an unseen, unknown audience. </a:t>
            </a:r>
          </a:p>
          <a:p>
            <a:endParaRPr lang="en-US" dirty="0" smtClean="0"/>
          </a:p>
          <a:p>
            <a:endParaRPr lang="en-US" dirty="0"/>
          </a:p>
          <a:p>
            <a:r>
              <a:rPr lang="en-US" dirty="0" smtClean="0"/>
              <a:t>4-the </a:t>
            </a:r>
            <a:r>
              <a:rPr lang="en-US" dirty="0"/>
              <a:t>media are important </a:t>
            </a:r>
            <a:r>
              <a:rPr lang="en-US" dirty="0">
                <a:solidFill>
                  <a:schemeClr val="accent5">
                    <a:lumMod val="50000"/>
                  </a:schemeClr>
                </a:solidFill>
              </a:rPr>
              <a:t>social institutions</a:t>
            </a:r>
            <a:r>
              <a:rPr lang="en-US" dirty="0"/>
              <a:t>. They are crucial presenters of culture, politics, and social life, shaping as well as reflecting how these are formed and expressed. Media discourse is important both for what it reveals about a society and for what it contribute to the character of society. </a:t>
            </a:r>
          </a:p>
          <a:p>
            <a:endParaRPr lang="en-US" dirty="0"/>
          </a:p>
        </p:txBody>
      </p:sp>
    </p:spTree>
    <p:extLst>
      <p:ext uri="{BB962C8B-B14F-4D97-AF65-F5344CB8AC3E}">
        <p14:creationId xmlns:p14="http://schemas.microsoft.com/office/powerpoint/2010/main" val="373819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057400"/>
            <a:ext cx="7747000" cy="4068763"/>
          </a:xfrm>
        </p:spPr>
        <p:txBody>
          <a:bodyPr/>
          <a:lstStyle/>
          <a:p>
            <a:r>
              <a:rPr lang="en-US" dirty="0" smtClean="0"/>
              <a:t>Media is  a great opportunity for SLL to learn a language due to globalization via it.</a:t>
            </a:r>
          </a:p>
          <a:p>
            <a:endParaRPr lang="en-US" dirty="0"/>
          </a:p>
          <a:p>
            <a:r>
              <a:rPr lang="en-US" dirty="0" smtClean="0"/>
              <a:t>It should be guided to get positive influence.</a:t>
            </a:r>
          </a:p>
          <a:p>
            <a:r>
              <a:rPr lang="en-US" dirty="0" smtClean="0"/>
              <a:t>Learning terms that are not available in textbooks.</a:t>
            </a:r>
          </a:p>
          <a:p>
            <a:r>
              <a:rPr lang="en-US" dirty="0" smtClean="0"/>
              <a:t>Engaging with native people and creating target environment.</a:t>
            </a:r>
          </a:p>
          <a:p>
            <a:r>
              <a:rPr lang="en-US" dirty="0" smtClean="0"/>
              <a:t>Gives options for choosing any media according to </a:t>
            </a:r>
            <a:r>
              <a:rPr lang="en-US" smtClean="0"/>
              <a:t>ones preference. </a:t>
            </a:r>
            <a:endParaRPr lang="en-US" dirty="0" smtClean="0"/>
          </a:p>
        </p:txBody>
      </p:sp>
      <p:sp>
        <p:nvSpPr>
          <p:cNvPr id="3" name="Title 2"/>
          <p:cNvSpPr>
            <a:spLocks noGrp="1"/>
          </p:cNvSpPr>
          <p:nvPr>
            <p:ph type="title"/>
          </p:nvPr>
        </p:nvSpPr>
        <p:spPr/>
        <p:txBody>
          <a:bodyPr/>
          <a:lstStyle/>
          <a:p>
            <a:r>
              <a:rPr lang="en-US" dirty="0" smtClean="0"/>
              <a:t>Outcome </a:t>
            </a:r>
            <a:endParaRPr lang="en-US" dirty="0"/>
          </a:p>
        </p:txBody>
      </p:sp>
    </p:spTree>
    <p:extLst>
      <p:ext uri="{BB962C8B-B14F-4D97-AF65-F5344CB8AC3E}">
        <p14:creationId xmlns:p14="http://schemas.microsoft.com/office/powerpoint/2010/main" val="3725961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360</TotalTime>
  <Words>295</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The Importance of Media in Language Learning </vt:lpstr>
      <vt:lpstr>Media </vt:lpstr>
      <vt:lpstr>PowerPoint Presentation</vt:lpstr>
      <vt:lpstr>PowerPoint Presentation</vt:lpstr>
      <vt:lpstr>Outcome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Media in Language Learning </dc:title>
  <dc:creator>didam</dc:creator>
  <cp:lastModifiedBy>didam</cp:lastModifiedBy>
  <cp:revision>8</cp:revision>
  <dcterms:created xsi:type="dcterms:W3CDTF">2006-08-16T00:00:00Z</dcterms:created>
  <dcterms:modified xsi:type="dcterms:W3CDTF">2021-10-26T19:58:24Z</dcterms:modified>
</cp:coreProperties>
</file>