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76" r:id="rId1"/>
  </p:sldMasterIdLst>
  <p:notesMasterIdLst>
    <p:notesMasterId r:id="rId141"/>
  </p:notesMasterIdLst>
  <p:sldIdLst>
    <p:sldId id="256" r:id="rId2"/>
    <p:sldId id="257" r:id="rId3"/>
    <p:sldId id="258" r:id="rId4"/>
    <p:sldId id="259" r:id="rId5"/>
    <p:sldId id="262" r:id="rId6"/>
    <p:sldId id="261"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69" r:id="rId90"/>
    <p:sldId id="345" r:id="rId91"/>
    <p:sldId id="346" r:id="rId92"/>
    <p:sldId id="347" r:id="rId93"/>
    <p:sldId id="348" r:id="rId94"/>
    <p:sldId id="349" r:id="rId95"/>
    <p:sldId id="350" r:id="rId96"/>
    <p:sldId id="370" r:id="rId97"/>
    <p:sldId id="351" r:id="rId98"/>
    <p:sldId id="353" r:id="rId99"/>
    <p:sldId id="354" r:id="rId100"/>
    <p:sldId id="372" r:id="rId101"/>
    <p:sldId id="355" r:id="rId102"/>
    <p:sldId id="356" r:id="rId103"/>
    <p:sldId id="371" r:id="rId104"/>
    <p:sldId id="373" r:id="rId105"/>
    <p:sldId id="374" r:id="rId106"/>
    <p:sldId id="357" r:id="rId107"/>
    <p:sldId id="358" r:id="rId108"/>
    <p:sldId id="359" r:id="rId109"/>
    <p:sldId id="360" r:id="rId110"/>
    <p:sldId id="361" r:id="rId111"/>
    <p:sldId id="362" r:id="rId112"/>
    <p:sldId id="363" r:id="rId113"/>
    <p:sldId id="375" r:id="rId114"/>
    <p:sldId id="376" r:id="rId115"/>
    <p:sldId id="377" r:id="rId116"/>
    <p:sldId id="364" r:id="rId117"/>
    <p:sldId id="365" r:id="rId118"/>
    <p:sldId id="366" r:id="rId119"/>
    <p:sldId id="367" r:id="rId120"/>
    <p:sldId id="368"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1" r:id="rId134"/>
    <p:sldId id="392" r:id="rId135"/>
    <p:sldId id="393" r:id="rId136"/>
    <p:sldId id="394" r:id="rId137"/>
    <p:sldId id="395" r:id="rId138"/>
    <p:sldId id="396" r:id="rId139"/>
    <p:sldId id="397" r:id="rId14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466" autoAdjust="0"/>
    <p:restoredTop sz="87567" autoAdjust="0"/>
  </p:normalViewPr>
  <p:slideViewPr>
    <p:cSldViewPr>
      <p:cViewPr>
        <p:scale>
          <a:sx n="95" d="100"/>
          <a:sy n="95" d="100"/>
        </p:scale>
        <p:origin x="-462" y="139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D3E2F-BF19-4E55-829F-703E4E3E144D}" type="datetimeFigureOut">
              <a:rPr lang="en-US" smtClean="0"/>
              <a:t>6/9/2022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620813-3AA5-4743-AAD9-42288BB901B0}" type="slidenum">
              <a:rPr lang="en-US" smtClean="0"/>
              <a:t>‹#›</a:t>
            </a:fld>
            <a:endParaRPr lang="en-US"/>
          </a:p>
        </p:txBody>
      </p:sp>
    </p:spTree>
    <p:extLst>
      <p:ext uri="{BB962C8B-B14F-4D97-AF65-F5344CB8AC3E}">
        <p14:creationId xmlns:p14="http://schemas.microsoft.com/office/powerpoint/2010/main" val="1981859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20813-3AA5-4743-AAD9-42288BB901B0}" type="slidenum">
              <a:rPr lang="en-US" smtClean="0"/>
              <a:t>2</a:t>
            </a:fld>
            <a:endParaRPr lang="en-US"/>
          </a:p>
        </p:txBody>
      </p:sp>
    </p:spTree>
    <p:extLst>
      <p:ext uri="{BB962C8B-B14F-4D97-AF65-F5344CB8AC3E}">
        <p14:creationId xmlns:p14="http://schemas.microsoft.com/office/powerpoint/2010/main" val="3085496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20813-3AA5-4743-AAD9-42288BB901B0}" type="slidenum">
              <a:rPr lang="en-US" smtClean="0"/>
              <a:t>6</a:t>
            </a:fld>
            <a:endParaRPr lang="en-US"/>
          </a:p>
        </p:txBody>
      </p:sp>
    </p:spTree>
    <p:extLst>
      <p:ext uri="{BB962C8B-B14F-4D97-AF65-F5344CB8AC3E}">
        <p14:creationId xmlns:p14="http://schemas.microsoft.com/office/powerpoint/2010/main" val="640245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20813-3AA5-4743-AAD9-42288BB901B0}" type="slidenum">
              <a:rPr lang="en-US" smtClean="0"/>
              <a:t>121</a:t>
            </a:fld>
            <a:endParaRPr lang="en-US"/>
          </a:p>
        </p:txBody>
      </p:sp>
    </p:spTree>
    <p:extLst>
      <p:ext uri="{BB962C8B-B14F-4D97-AF65-F5344CB8AC3E}">
        <p14:creationId xmlns:p14="http://schemas.microsoft.com/office/powerpoint/2010/main" val="23955621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DECE23F-9CA9-404B-832F-0920922BEA3E}" type="datetime1">
              <a:rPr lang="ar-SA" smtClean="0"/>
              <a:t>10/11/1443</a:t>
            </a:fld>
            <a:endParaRPr lang="ar-S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S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139541B-01E3-42E3-B184-EC845DCB5D0B}" type="datetime1">
              <a:rPr lang="ar-SA" smtClean="0"/>
              <a:t>10/11/1443</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395923C-F7AE-46AD-B1C0-1E041D7F1537}" type="datetime1">
              <a:rPr lang="ar-SA" smtClean="0"/>
              <a:t>10/11/1443</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34293E4-0518-459F-B243-A373329B3E92}" type="datetime1">
              <a:rPr lang="ar-SA" smtClean="0"/>
              <a:t>10/11/1443</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2497E3A-3890-48A0-A782-4D931974B031}" type="datetime1">
              <a:rPr lang="ar-SA" smtClean="0"/>
              <a:t>10/11/1443</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1A51421-00C8-4684-960A-30371C62B870}" type="datetime1">
              <a:rPr lang="ar-SA" smtClean="0"/>
              <a:t>10/11/1443</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C666357-5F44-48CD-91A1-F32D34DB4596}" type="datetime1">
              <a:rPr lang="ar-SA" smtClean="0"/>
              <a:t>10/11/1443</a:t>
            </a:fld>
            <a:endParaRPr lang="ar-SA"/>
          </a:p>
        </p:txBody>
      </p:sp>
      <p:sp>
        <p:nvSpPr>
          <p:cNvPr id="8" name="Footer Placeholder 7"/>
          <p:cNvSpPr>
            <a:spLocks noGrp="1"/>
          </p:cNvSpPr>
          <p:nvPr>
            <p:ph type="ftr" sz="quarter" idx="11"/>
          </p:nvPr>
        </p:nvSpPr>
        <p:spPr/>
        <p:txBody>
          <a:bodyPr/>
          <a:lstStyle>
            <a:extLst/>
          </a:lstStyle>
          <a:p>
            <a:endParaRPr lang="ar-SA"/>
          </a:p>
        </p:txBody>
      </p:sp>
      <p:sp>
        <p:nvSpPr>
          <p:cNvPr id="9" name="Slide Number Placeholder 8"/>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77BA613-2BBA-4119-A67E-09E3622C61DB}" type="datetime1">
              <a:rPr lang="ar-SA" smtClean="0"/>
              <a:t>10/11/1443</a:t>
            </a:fld>
            <a:endParaRPr lang="ar-SA"/>
          </a:p>
        </p:txBody>
      </p:sp>
      <p:sp>
        <p:nvSpPr>
          <p:cNvPr id="4" name="Footer Placeholder 3"/>
          <p:cNvSpPr>
            <a:spLocks noGrp="1"/>
          </p:cNvSpPr>
          <p:nvPr>
            <p:ph type="ftr" sz="quarter" idx="11"/>
          </p:nvPr>
        </p:nvSpPr>
        <p:spPr/>
        <p:txBody>
          <a:bodyPr/>
          <a:lstStyle>
            <a:extLst/>
          </a:lstStyle>
          <a:p>
            <a:endParaRPr lang="ar-SA"/>
          </a:p>
        </p:txBody>
      </p:sp>
      <p:sp>
        <p:nvSpPr>
          <p:cNvPr id="5" name="Slide Number Placeholder 4"/>
          <p:cNvSpPr>
            <a:spLocks noGrp="1"/>
          </p:cNvSpPr>
          <p:nvPr>
            <p:ph type="sldNum" sz="quarter" idx="12"/>
          </p:nvPr>
        </p:nvSpPr>
        <p:spPr/>
        <p:txBody>
          <a:bodyPr/>
          <a:lstStyle>
            <a:extLst/>
          </a:lstStyle>
          <a:p>
            <a:fld id="{0B34F065-1154-456A-91E3-76DE8E75E17B}" type="slidenum">
              <a:rPr lang="ar-SA" smtClean="0"/>
              <a:t>‹#›</a:t>
            </a:fld>
            <a:endParaRPr lang="ar-S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8A9DC66-0499-424F-8B14-F02C77622388}" type="datetime1">
              <a:rPr lang="ar-SA" smtClean="0"/>
              <a:t>10/11/1443</a:t>
            </a:fld>
            <a:endParaRPr lang="ar-SA"/>
          </a:p>
        </p:txBody>
      </p:sp>
      <p:sp>
        <p:nvSpPr>
          <p:cNvPr id="3" name="Footer Placeholder 2"/>
          <p:cNvSpPr>
            <a:spLocks noGrp="1"/>
          </p:cNvSpPr>
          <p:nvPr>
            <p:ph type="ftr" sz="quarter" idx="11"/>
          </p:nvPr>
        </p:nvSpPr>
        <p:spPr/>
        <p:txBody>
          <a:bodyPr/>
          <a:lstStyle>
            <a:extLst/>
          </a:lstStyle>
          <a:p>
            <a:endParaRPr lang="ar-SA"/>
          </a:p>
        </p:txBody>
      </p:sp>
      <p:sp>
        <p:nvSpPr>
          <p:cNvPr id="4" name="Slide Number Placeholder 3"/>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4105C9D-4C7F-4EC0-8E23-642F025AB390}" type="datetime1">
              <a:rPr lang="ar-SA" smtClean="0"/>
              <a:t>10/11/1443</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8BD0DB1-EA50-46CA-8F9D-7D8E3BBBDDE3}" type="datetime1">
              <a:rPr lang="ar-SA" smtClean="0"/>
              <a:t>10/11/1443</a:t>
            </a:fld>
            <a:endParaRPr lang="ar-S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S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B34F065-1154-456A-91E3-76DE8E75E17B}" type="slidenum">
              <a:rPr lang="ar-SA" smtClean="0"/>
              <a:t>‹#›</a:t>
            </a:fld>
            <a:endParaRPr lang="ar-S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0692257-47C6-4AC4-8F3E-A31FDC5B61ED}" type="datetime1">
              <a:rPr lang="ar-SA" smtClean="0"/>
              <a:t>10/11/1443</a:t>
            </a:fld>
            <a:endParaRPr lang="ar-S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S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1052736"/>
            <a:ext cx="7920880" cy="4708981"/>
          </a:xfrm>
          <a:prstGeom prst="rect">
            <a:avLst/>
          </a:prstGeom>
        </p:spPr>
        <p:txBody>
          <a:bodyPr wrap="square">
            <a:spAutoFit/>
          </a:bodyPr>
          <a:lstStyle/>
          <a:p>
            <a:pPr algn="ctr"/>
            <a:r>
              <a:rPr lang="ar-IQ" sz="4400" dirty="0" smtClean="0">
                <a:cs typeface="Ali-A-Samik" pitchFamily="2" charset="-78"/>
              </a:rPr>
              <a:t>قانون </a:t>
            </a:r>
            <a:r>
              <a:rPr lang="ar-IQ" sz="4400" dirty="0">
                <a:cs typeface="Ali-A-Samik" pitchFamily="2" charset="-78"/>
              </a:rPr>
              <a:t>الأحوال الشخصية العراقي وتعديلاته</a:t>
            </a:r>
          </a:p>
          <a:p>
            <a:pPr algn="ctr"/>
            <a:r>
              <a:rPr lang="ar-IQ" sz="4400" dirty="0">
                <a:cs typeface="Ali-A-Samik" pitchFamily="2" charset="-78"/>
              </a:rPr>
              <a:t>رقم </a:t>
            </a:r>
            <a:r>
              <a:rPr lang="ar-IQ" sz="4400" dirty="0" smtClean="0">
                <a:cs typeface="Ali-A-Samik" pitchFamily="2" charset="-78"/>
              </a:rPr>
              <a:t>(</a:t>
            </a:r>
            <a:r>
              <a:rPr lang="en-US" sz="4400" dirty="0" smtClean="0">
                <a:cs typeface="Ali-A-Samik" pitchFamily="2" charset="-78"/>
              </a:rPr>
              <a:t>188</a:t>
            </a:r>
            <a:r>
              <a:rPr lang="ar-IQ" sz="4400" dirty="0" smtClean="0">
                <a:cs typeface="Ali-A-Samik" pitchFamily="2" charset="-78"/>
              </a:rPr>
              <a:t>) </a:t>
            </a:r>
            <a:r>
              <a:rPr lang="ar-IQ" sz="4400" dirty="0">
                <a:cs typeface="Ali-A-Samik" pitchFamily="2" charset="-78"/>
              </a:rPr>
              <a:t>لسنة </a:t>
            </a:r>
            <a:r>
              <a:rPr lang="en-US" sz="4400" dirty="0" smtClean="0">
                <a:cs typeface="Ali-A-Samik" pitchFamily="2" charset="-78"/>
              </a:rPr>
              <a:t>1959</a:t>
            </a:r>
            <a:r>
              <a:rPr lang="ar-IQ" sz="4400" dirty="0" smtClean="0">
                <a:cs typeface="Ali-A-Samik" pitchFamily="2" charset="-78"/>
              </a:rPr>
              <a:t> </a:t>
            </a:r>
            <a:endParaRPr lang="ar-IQ" sz="4400" dirty="0">
              <a:cs typeface="Ali-A-Samik" pitchFamily="2" charset="-78"/>
            </a:endParaRPr>
          </a:p>
          <a:p>
            <a:pPr algn="ctr"/>
            <a:r>
              <a:rPr lang="ar-IQ" sz="4400" dirty="0">
                <a:cs typeface="Ali-A-Samik" pitchFamily="2" charset="-78"/>
              </a:rPr>
              <a:t>( الزواج والطلاق) </a:t>
            </a:r>
          </a:p>
          <a:p>
            <a:pPr algn="ctr"/>
            <a:r>
              <a:rPr lang="ar-IQ" sz="4400" dirty="0">
                <a:cs typeface="Ali-A-Samik" pitchFamily="2" charset="-78"/>
              </a:rPr>
              <a:t>المرحلة </a:t>
            </a:r>
            <a:r>
              <a:rPr lang="ar-IQ" sz="4400" dirty="0" smtClean="0">
                <a:cs typeface="Ali-A-Samik" pitchFamily="2" charset="-78"/>
              </a:rPr>
              <a:t>الثالثة</a:t>
            </a:r>
            <a:endParaRPr lang="en-US" sz="4400" dirty="0" smtClean="0">
              <a:cs typeface="Ali-A-Samik" pitchFamily="2" charset="-78"/>
            </a:endParaRPr>
          </a:p>
          <a:p>
            <a:pPr algn="ctr"/>
            <a:r>
              <a:rPr lang="ar-IQ" sz="4400" dirty="0" err="1" smtClean="0">
                <a:cs typeface="Ali-A-Samik" pitchFamily="2" charset="-78"/>
              </a:rPr>
              <a:t>م.م</a:t>
            </a:r>
            <a:r>
              <a:rPr lang="ar-IQ" sz="4400" dirty="0" smtClean="0">
                <a:cs typeface="Ali-A-Samik" pitchFamily="2" charset="-78"/>
              </a:rPr>
              <a:t>. شيماء روستم خورشيد</a:t>
            </a:r>
            <a:endParaRPr lang="ar-IQ" sz="4400" dirty="0">
              <a:cs typeface="Ali-A-Samik" pitchFamily="2" charset="-78"/>
            </a:endParaRPr>
          </a:p>
          <a:p>
            <a:pPr algn="ctr"/>
            <a:r>
              <a:rPr lang="en-US" sz="4400" dirty="0" smtClean="0">
                <a:cs typeface="Ali-A-Samik" pitchFamily="2" charset="-78"/>
              </a:rPr>
              <a:t>2021</a:t>
            </a:r>
            <a:r>
              <a:rPr lang="ar-IQ" sz="4400" dirty="0" smtClean="0">
                <a:cs typeface="Ali-A-Samik" pitchFamily="2" charset="-78"/>
              </a:rPr>
              <a:t>-2022</a:t>
            </a:r>
          </a:p>
          <a:p>
            <a:pPr algn="ctr"/>
            <a:r>
              <a:rPr lang="en-US" sz="3600" dirty="0" smtClean="0">
                <a:cs typeface="Ali-A-Samik" pitchFamily="2" charset="-78"/>
              </a:rPr>
              <a:t>shayma.khorsheed@su.edu.krd</a:t>
            </a:r>
            <a:endParaRPr lang="ar-IQ" sz="4400" dirty="0">
              <a:cs typeface="Ali-A-Samik" pitchFamily="2" charset="-78"/>
            </a:endParaRPr>
          </a:p>
        </p:txBody>
      </p:sp>
      <p:sp>
        <p:nvSpPr>
          <p:cNvPr id="2" name="Slide Number Placeholder 1"/>
          <p:cNvSpPr>
            <a:spLocks noGrp="1"/>
          </p:cNvSpPr>
          <p:nvPr>
            <p:ph type="sldNum" sz="quarter" idx="12"/>
          </p:nvPr>
        </p:nvSpPr>
        <p:spPr/>
        <p:txBody>
          <a:bodyPr/>
          <a:lstStyle/>
          <a:p>
            <a:fld id="{0B34F065-1154-456A-91E3-76DE8E75E17B}" type="slidenum">
              <a:rPr lang="ar-SA" smtClean="0"/>
              <a:t>1</a:t>
            </a:fld>
            <a:endParaRPr lang="ar-SA"/>
          </a:p>
        </p:txBody>
      </p:sp>
    </p:spTree>
    <p:extLst>
      <p:ext uri="{BB962C8B-B14F-4D97-AF65-F5344CB8AC3E}">
        <p14:creationId xmlns:p14="http://schemas.microsoft.com/office/powerpoint/2010/main" val="2709726671"/>
      </p:ext>
    </p:extLst>
  </p:cSld>
  <p:clrMapOvr>
    <a:masterClrMapping/>
  </p:clrMapOvr>
  <mc:AlternateContent xmlns:mc="http://schemas.openxmlformats.org/markup-compatibility/2006" xmlns:p14="http://schemas.microsoft.com/office/powerpoint/2010/main">
    <mc:Choice Requires="p14">
      <p:transition spd="slow" p14:dur="2000" advTm="47267"/>
    </mc:Choice>
    <mc:Fallback xmlns="">
      <p:transition spd="slow" advTm="4726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2296" indent="0" algn="r">
              <a:buNone/>
            </a:pPr>
            <a:r>
              <a:rPr lang="ar-IQ" dirty="0"/>
              <a:t>أ. حكم المهر:</a:t>
            </a:r>
          </a:p>
          <a:p>
            <a:pPr marL="82296" indent="0" algn="r">
              <a:buNone/>
            </a:pPr>
            <a:r>
              <a:rPr lang="ar-IQ" dirty="0"/>
              <a:t>إذا قدم الخاطب لخطيبته أو لمن يمثلها المهر كله أو بعضه ثم فسخت الخطوبة كان للخاطب الحق في </a:t>
            </a:r>
            <a:r>
              <a:rPr lang="ar-IQ" dirty="0" err="1"/>
              <a:t>إسترداد</a:t>
            </a:r>
            <a:r>
              <a:rPr lang="ar-IQ" dirty="0"/>
              <a:t> ما دفعه بعينه إن كان باقيا، و أما إذا كان هالكا أو مستهلكا فيجب رد مثله إن كان مثليا، و قيمته إن كان قيميا.</a:t>
            </a:r>
          </a:p>
          <a:p>
            <a:pPr marL="82296" indent="0" algn="r">
              <a:buNone/>
            </a:pPr>
            <a:endParaRPr lang="en-US" dirty="0"/>
          </a:p>
        </p:txBody>
      </p:sp>
      <p:sp>
        <p:nvSpPr>
          <p:cNvPr id="4" name="Slide Number Placeholder 3"/>
          <p:cNvSpPr>
            <a:spLocks noGrp="1"/>
          </p:cNvSpPr>
          <p:nvPr>
            <p:ph type="sldNum" sz="quarter" idx="12"/>
          </p:nvPr>
        </p:nvSpPr>
        <p:spPr/>
        <p:txBody>
          <a:bodyPr/>
          <a:lstStyle/>
          <a:p>
            <a:fld id="{0B34F065-1154-456A-91E3-76DE8E75E17B}" type="slidenum">
              <a:rPr lang="ar-SA" smtClean="0"/>
              <a:t>10</a:t>
            </a:fld>
            <a:endParaRPr lang="ar-SA"/>
          </a:p>
        </p:txBody>
      </p:sp>
      <p:sp>
        <p:nvSpPr>
          <p:cNvPr id="2" name="Title 1"/>
          <p:cNvSpPr>
            <a:spLocks noGrp="1"/>
          </p:cNvSpPr>
          <p:nvPr>
            <p:ph type="title"/>
          </p:nvPr>
        </p:nvSpPr>
        <p:spPr/>
        <p:txBody>
          <a:bodyPr/>
          <a:lstStyle/>
          <a:p>
            <a:pPr algn="r"/>
            <a:r>
              <a:rPr lang="ar-IQ" dirty="0"/>
              <a:t>2. اَثار العدول عن الخطبة</a:t>
            </a:r>
            <a:endParaRPr lang="en-US" dirty="0"/>
          </a:p>
        </p:txBody>
      </p:sp>
    </p:spTree>
    <p:extLst>
      <p:ext uri="{BB962C8B-B14F-4D97-AF65-F5344CB8AC3E}">
        <p14:creationId xmlns:p14="http://schemas.microsoft.com/office/powerpoint/2010/main" val="38564399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B34F065-1154-456A-91E3-76DE8E75E17B}" type="slidenum">
              <a:rPr lang="ar-SA" smtClean="0"/>
              <a:t>100</a:t>
            </a:fld>
            <a:endParaRPr lang="ar-SA"/>
          </a:p>
        </p:txBody>
      </p:sp>
      <p:pic>
        <p:nvPicPr>
          <p:cNvPr id="1026" name="Picture 2" descr="C:\Users\hp\Desktop\الاحوال الشخصیه‌\viber_image_2021-12-15_00-08-46-32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692696"/>
            <a:ext cx="8229600"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03658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fontScale="85000" lnSpcReduction="20000"/>
          </a:bodyPr>
          <a:lstStyle/>
          <a:p>
            <a:pPr marL="109728" indent="0" algn="r">
              <a:buNone/>
            </a:pPr>
            <a:r>
              <a:rPr lang="ar-IQ" sz="2800" dirty="0">
                <a:solidFill>
                  <a:srgbClr val="FF0000"/>
                </a:solidFill>
              </a:rPr>
              <a:t>الحالات التي لا تستحق الزوجة فيها مهرا</a:t>
            </a:r>
            <a:r>
              <a:rPr lang="ar-IQ" dirty="0"/>
              <a:t>:</a:t>
            </a:r>
          </a:p>
          <a:p>
            <a:pPr marL="109728" indent="0" algn="r">
              <a:buNone/>
            </a:pPr>
            <a:r>
              <a:rPr lang="ar-IQ" dirty="0"/>
              <a:t>1. في حالة يسقط المهر و تكون زوجة بدل و يكون يسمى بدل متعة. (إذا كان الطلاق قبل الدخول من عقد صحيح و لم يكن للزوجة مهر مسمى أو كانت التسمية غير صحيحة). </a:t>
            </a:r>
          </a:p>
          <a:p>
            <a:pPr marL="109728" indent="0" algn="r">
              <a:buNone/>
            </a:pPr>
            <a:r>
              <a:rPr lang="ar-IQ" dirty="0"/>
              <a:t>المتعة: مال يجب على الزوج دفعه </a:t>
            </a:r>
            <a:r>
              <a:rPr lang="ar-IQ" dirty="0" err="1"/>
              <a:t>لإمرأته</a:t>
            </a:r>
            <a:r>
              <a:rPr lang="ar-IQ" dirty="0"/>
              <a:t> المفارقة في الحياة بطلاق و ما في معناه، أو المال الذي يعطيه الزوج لمطلقته زيادة على المهر، </a:t>
            </a:r>
            <a:r>
              <a:rPr lang="ar-IQ" dirty="0" err="1"/>
              <a:t>لتطييب</a:t>
            </a:r>
            <a:r>
              <a:rPr lang="ar-IQ" dirty="0"/>
              <a:t> نفسها و تعويضها عن الألم الذي لحقها بسبب الفراق. </a:t>
            </a:r>
          </a:p>
          <a:p>
            <a:pPr marL="109728" indent="0" algn="r">
              <a:buNone/>
            </a:pPr>
            <a:r>
              <a:rPr lang="ar-IQ" dirty="0">
                <a:solidFill>
                  <a:srgbClr val="FF0000"/>
                </a:solidFill>
              </a:rPr>
              <a:t>ملاحظة/ المتعة الواجبة سواء كانت نقدا أم عينا يجب ألا تتجاوز نصف مهر المثل.</a:t>
            </a:r>
          </a:p>
          <a:p>
            <a:pPr marL="109728" indent="0" algn="r">
              <a:buNone/>
            </a:pPr>
            <a:r>
              <a:rPr lang="ar-IQ" dirty="0"/>
              <a:t>2. يسقط مهر المرأة و </a:t>
            </a:r>
            <a:r>
              <a:rPr lang="ar-IQ" dirty="0" err="1"/>
              <a:t>لاتكون</a:t>
            </a:r>
            <a:r>
              <a:rPr lang="ar-IQ" dirty="0"/>
              <a:t> المرأة حق في بدل(المتعة). </a:t>
            </a:r>
          </a:p>
          <a:p>
            <a:pPr marL="109728" indent="0" algn="r">
              <a:buNone/>
            </a:pPr>
            <a:r>
              <a:rPr lang="ar-IQ" dirty="0"/>
              <a:t>أ. إذا حصلت الفرقة قبل الدخول من جانب الزوج أو الزوجة نتيجة </a:t>
            </a:r>
            <a:r>
              <a:rPr lang="ar-IQ" dirty="0" err="1"/>
              <a:t>لإستعمال</a:t>
            </a:r>
            <a:r>
              <a:rPr lang="ar-IQ" dirty="0"/>
              <a:t> حق شرعي يلغي العقد من أساسه كالفسخ بخيار البلوغ أو خيار الإفاقة.</a:t>
            </a:r>
          </a:p>
          <a:p>
            <a:pPr marL="109728" indent="0" algn="r">
              <a:buNone/>
            </a:pPr>
            <a:r>
              <a:rPr lang="ar-IQ" dirty="0"/>
              <a:t>ب. إذا كانت الفرقة من جانب الزوجة و كانت بمعصية منها كردتها أو مقاربتها لأحد فروع الزوج مقاربة توجب حرمة المصاهرة.</a:t>
            </a:r>
          </a:p>
          <a:p>
            <a:pPr marL="109728" indent="0" algn="r">
              <a:buNone/>
            </a:pPr>
            <a:r>
              <a:rPr lang="ar-IQ" dirty="0"/>
              <a:t>ج. إذا حصلت الفرقة قبل الدخول عقب عقد غير صحيح. </a:t>
            </a:r>
          </a:p>
          <a:p>
            <a:pPr marL="109728" indent="0" algn="r">
              <a:buNone/>
            </a:pPr>
            <a:endParaRPr lang="ar-IQ" dirty="0"/>
          </a:p>
          <a:p>
            <a:pPr marL="109728" indent="0" algn="r">
              <a:buNone/>
            </a:pPr>
            <a:r>
              <a:rPr lang="ar-IQ" dirty="0"/>
              <a:t>المهر عقب عقد غير صحيح فقد نصت المادة 22على </a:t>
            </a:r>
            <a:r>
              <a:rPr lang="ar-IQ" dirty="0" err="1"/>
              <a:t>أنه"إذا</a:t>
            </a:r>
            <a:r>
              <a:rPr lang="ar-IQ" dirty="0"/>
              <a:t> وقعت الفرقة بعد الدخول في عقد غير صحيح فإن كان المهر مسمى فيلزم أقل المهرين من المسمى و المثلي وإن لم يسم فيلزم مهر المثل".</a:t>
            </a:r>
          </a:p>
          <a:p>
            <a:pPr marL="109728" indent="0" algn="r">
              <a:buNone/>
            </a:pP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101</a:t>
            </a:fld>
            <a:endParaRPr lang="ar-SA"/>
          </a:p>
        </p:txBody>
      </p:sp>
    </p:spTree>
    <p:extLst>
      <p:ext uri="{BB962C8B-B14F-4D97-AF65-F5344CB8AC3E}">
        <p14:creationId xmlns:p14="http://schemas.microsoft.com/office/powerpoint/2010/main" val="291297215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lstStyle/>
          <a:p>
            <a:pPr marL="109728" indent="0" algn="r">
              <a:buNone/>
            </a:pPr>
            <a:r>
              <a:rPr lang="ar-IQ" dirty="0">
                <a:solidFill>
                  <a:srgbClr val="FF0000"/>
                </a:solidFill>
              </a:rPr>
              <a:t>الزيادة في المهر و الحط عنه:</a:t>
            </a:r>
          </a:p>
          <a:p>
            <a:pPr marL="109728" indent="0" algn="r">
              <a:buNone/>
            </a:pPr>
            <a:r>
              <a:rPr lang="ar-IQ" dirty="0"/>
              <a:t>- يجوز للزوج أثناء قيام الزوجية أن يزيد في مهر زوجته شريطة أن يكون كامل الأهلية، و أن تكون الزيادة معلومة و أن تقبل الزوجة هذه الزيادة لأنها هبة و الهبة تحتاج إلى قبول الموهب له. </a:t>
            </a:r>
          </a:p>
          <a:p>
            <a:pPr marL="109728" indent="0" algn="r">
              <a:buNone/>
            </a:pPr>
            <a:r>
              <a:rPr lang="ar-IQ" dirty="0"/>
              <a:t>- إذا كان الزوج مريضا مرض الموت و في أثناء ذلك طلب زيادة المهر لزوجته فإن الزيادة يجب ألا تتجاوز ثلث تركته.</a:t>
            </a:r>
          </a:p>
          <a:p>
            <a:pPr marL="109728" indent="0" algn="r">
              <a:buNone/>
            </a:pPr>
            <a:r>
              <a:rPr lang="ar-IQ" dirty="0"/>
              <a:t>- للزوجة الحق في التصرف في مهرها ان تقوم بإبراء زوجها من المهر أو الحط من مهرها إذا كانت كامل الأهلية أما إذا كانت قاصرة فإن تنازلها أو تنازل وليها عن مهرها لا يكون ملزما لها. </a:t>
            </a:r>
          </a:p>
        </p:txBody>
      </p:sp>
      <p:sp>
        <p:nvSpPr>
          <p:cNvPr id="3" name="Slide Number Placeholder 2"/>
          <p:cNvSpPr>
            <a:spLocks noGrp="1"/>
          </p:cNvSpPr>
          <p:nvPr>
            <p:ph type="sldNum" sz="quarter" idx="12"/>
          </p:nvPr>
        </p:nvSpPr>
        <p:spPr/>
        <p:txBody>
          <a:bodyPr/>
          <a:lstStyle/>
          <a:p>
            <a:fld id="{0B34F065-1154-456A-91E3-76DE8E75E17B}" type="slidenum">
              <a:rPr lang="ar-SA" smtClean="0"/>
              <a:t>102</a:t>
            </a:fld>
            <a:endParaRPr lang="ar-SA"/>
          </a:p>
        </p:txBody>
      </p:sp>
    </p:spTree>
    <p:extLst>
      <p:ext uri="{BB962C8B-B14F-4D97-AF65-F5344CB8AC3E}">
        <p14:creationId xmlns:p14="http://schemas.microsoft.com/office/powerpoint/2010/main" val="344210960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t>103</a:t>
            </a:fld>
            <a:endParaRPr lang="ar-SA"/>
          </a:p>
        </p:txBody>
      </p:sp>
      <p:pic>
        <p:nvPicPr>
          <p:cNvPr id="2051" name="Picture 3" descr="C:\Users\hp\Desktop\الاحوال الشخصیه‌\viber_image_2021-12-08_23-40-40-3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041" y="188640"/>
            <a:ext cx="6264696"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10300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B34F065-1154-456A-91E3-76DE8E75E17B}" type="slidenum">
              <a:rPr lang="ar-SA" smtClean="0"/>
              <a:t>104</a:t>
            </a:fld>
            <a:endParaRPr lang="ar-SA"/>
          </a:p>
        </p:txBody>
      </p:sp>
      <p:pic>
        <p:nvPicPr>
          <p:cNvPr id="3074" name="Picture 2" descr="C:\Users\hp\Desktop\الاحوال الشخصیه‌\viber_image_2021-12-15_00-08-46-12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980728"/>
            <a:ext cx="8229600"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77122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B34F065-1154-456A-91E3-76DE8E75E17B}" type="slidenum">
              <a:rPr lang="ar-SA" smtClean="0"/>
              <a:t>105</a:t>
            </a:fld>
            <a:endParaRPr lang="ar-SA"/>
          </a:p>
        </p:txBody>
      </p:sp>
      <p:pic>
        <p:nvPicPr>
          <p:cNvPr id="4098" name="Picture 2" descr="C:\Users\hp\Desktop\الاحوال الشخصیه‌\viber_image_2021-12-15_00-08-46-25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8229600" cy="4236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20496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fontScale="92500" lnSpcReduction="10000"/>
          </a:bodyPr>
          <a:lstStyle/>
          <a:p>
            <a:pPr marL="109728" indent="0" algn="r">
              <a:buNone/>
            </a:pPr>
            <a:r>
              <a:rPr lang="ar-IQ" dirty="0">
                <a:solidFill>
                  <a:srgbClr val="FF0000"/>
                </a:solidFill>
              </a:rPr>
              <a:t>نفقة الزوجة </a:t>
            </a:r>
          </a:p>
          <a:p>
            <a:pPr marL="109728" indent="0" algn="r">
              <a:buNone/>
            </a:pPr>
            <a:r>
              <a:rPr lang="ar-IQ" dirty="0"/>
              <a:t>نفقة الزوجة: </a:t>
            </a:r>
            <a:r>
              <a:rPr lang="ar-IQ" dirty="0" err="1"/>
              <a:t>إسم</a:t>
            </a:r>
            <a:r>
              <a:rPr lang="ar-IQ" dirty="0"/>
              <a:t> لما يصرفه الزوج على زوجته.</a:t>
            </a:r>
          </a:p>
          <a:p>
            <a:pPr marL="109728" indent="0" algn="r">
              <a:buNone/>
            </a:pPr>
            <a:r>
              <a:rPr lang="ar-IQ" dirty="0"/>
              <a:t>حكم النفقة: لا خلاف بين الفقهاء في أن نفقة الزوجة واجبة على زوجها. وهذا ما نصت عليه المادة 58 من القانون الأحوال الشخصي العراقي:</a:t>
            </a:r>
          </a:p>
          <a:p>
            <a:pPr marL="109728" indent="0" algn="r">
              <a:buNone/>
            </a:pPr>
            <a:r>
              <a:rPr lang="ar-IQ" dirty="0"/>
              <a:t>"نفقة كل انسان من ماله إلا الزوجة فنفقتها على زوجها من حين العقد الصحيح".</a:t>
            </a:r>
          </a:p>
          <a:p>
            <a:pPr marL="109728" indent="0" algn="r">
              <a:buNone/>
            </a:pPr>
            <a:r>
              <a:rPr lang="ar-IQ" dirty="0"/>
              <a:t>س/ متى تجب النفقة على الزوج؟</a:t>
            </a:r>
          </a:p>
          <a:p>
            <a:pPr marL="109728" indent="0" algn="r">
              <a:buNone/>
            </a:pPr>
            <a:r>
              <a:rPr lang="ar-IQ" dirty="0"/>
              <a:t>العقد الصحيح هو سبب وجوب النفقة، ولا نفقة في العقد الفاسد، و الزوجة تستحق النفقة مسلمة كانت أو كتابية.</a:t>
            </a:r>
          </a:p>
          <a:p>
            <a:pPr marL="109728" indent="0" algn="r">
              <a:buNone/>
            </a:pPr>
            <a:endParaRPr lang="ar-IQ" dirty="0"/>
          </a:p>
          <a:p>
            <a:pPr marL="109728" indent="0" algn="r">
              <a:buNone/>
            </a:pPr>
            <a:r>
              <a:rPr lang="ar-IQ" dirty="0"/>
              <a:t>بالنسبة إلى قانون التعديل في اقليم كوردستان فقد أوجب النفقة على الزوج لزوجته، و إذا كانت الزوجة ذات يسار ورضيت بالمشاركة حينئذ تتوزع مسؤولية الإنفاق على الزوجين. و هذا ما نصت عليه المادة 23: </a:t>
            </a:r>
          </a:p>
          <a:p>
            <a:pPr marL="109728" indent="0" algn="r">
              <a:buNone/>
            </a:pPr>
            <a:r>
              <a:rPr lang="ar-IQ" dirty="0"/>
              <a:t>"تجب نفقة الزوجة على الزوج في حالة يسار الزوجة تكون المسؤولية مشتركة إن رضيت بها".</a:t>
            </a:r>
          </a:p>
        </p:txBody>
      </p:sp>
      <p:sp>
        <p:nvSpPr>
          <p:cNvPr id="3" name="Slide Number Placeholder 2"/>
          <p:cNvSpPr>
            <a:spLocks noGrp="1"/>
          </p:cNvSpPr>
          <p:nvPr>
            <p:ph type="sldNum" sz="quarter" idx="12"/>
          </p:nvPr>
        </p:nvSpPr>
        <p:spPr/>
        <p:txBody>
          <a:bodyPr/>
          <a:lstStyle/>
          <a:p>
            <a:fld id="{0B34F065-1154-456A-91E3-76DE8E75E17B}" type="slidenum">
              <a:rPr lang="ar-SA" smtClean="0"/>
              <a:t>106</a:t>
            </a:fld>
            <a:endParaRPr lang="ar-SA"/>
          </a:p>
        </p:txBody>
      </p:sp>
    </p:spTree>
    <p:extLst>
      <p:ext uri="{BB962C8B-B14F-4D97-AF65-F5344CB8AC3E}">
        <p14:creationId xmlns:p14="http://schemas.microsoft.com/office/powerpoint/2010/main" val="244746745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lnSpcReduction="10000"/>
          </a:bodyPr>
          <a:lstStyle/>
          <a:p>
            <a:pPr marL="109728" indent="0" algn="r">
              <a:buNone/>
            </a:pPr>
            <a:r>
              <a:rPr lang="ar-IQ" dirty="0">
                <a:solidFill>
                  <a:srgbClr val="FF0000"/>
                </a:solidFill>
              </a:rPr>
              <a:t>الحكم الشرعي لمشاركة الزوجة في الإنفاق:  </a:t>
            </a:r>
          </a:p>
          <a:p>
            <a:pPr marL="109728" indent="0" algn="r">
              <a:buNone/>
            </a:pPr>
            <a:r>
              <a:rPr lang="ar-IQ" dirty="0"/>
              <a:t>مشاركة الزوجة في مسؤولية الإنفاق إن رضيت بها، حكم جديد فلم يذهب أحد من الفقهاء الفقه الإسلامي إلى هذا الرأي وفي نفس الوقت لا يوجد دليل شرعي صريح يمنع ذلك. </a:t>
            </a:r>
          </a:p>
          <a:p>
            <a:pPr marL="109728" indent="0" algn="r">
              <a:buNone/>
            </a:pPr>
            <a:r>
              <a:rPr lang="ar-IQ" dirty="0"/>
              <a:t>مشاركة في الأنفاق تعاون و التعاون مرغوب و مطلوب شرعا. وهذه المشاركة يمكن تكييفها شرعا بأنها تنازل للزوجة عن حقها في النفقة مادامت واجبة في الأصل على الزوج أو قد يكون إبراء للزوج من نفقتها.</a:t>
            </a:r>
          </a:p>
          <a:p>
            <a:pPr marL="109728" indent="0" algn="r">
              <a:buNone/>
            </a:pPr>
            <a:r>
              <a:rPr lang="ar-IQ" dirty="0">
                <a:solidFill>
                  <a:srgbClr val="FF0000"/>
                </a:solidFill>
              </a:rPr>
              <a:t>هل يجوز للزوجة إبراء الزوج من النفقة؟</a:t>
            </a:r>
          </a:p>
          <a:p>
            <a:pPr marL="109728" indent="0" algn="r">
              <a:buNone/>
            </a:pPr>
            <a:r>
              <a:rPr lang="ar-IQ" dirty="0"/>
              <a:t>إذا كانت النفقة قد ثبت في الماضي بأن كانت مفروضة بقضاء القاضي أو اتفق عليها الزوجان جاز للزوجة أن تبرئ ذمة زوجها منها لأن النفقة الماضية دين ثابت في ذمة الزوج ولا خلاف في ذلك بين الفقهاء. </a:t>
            </a:r>
          </a:p>
          <a:p>
            <a:pPr marL="109728" indent="0" algn="r">
              <a:buNone/>
            </a:pPr>
            <a:r>
              <a:rPr lang="ar-IQ" dirty="0"/>
              <a:t>اما إذا كانت النفقة الماضية غير مفروضة بقضاء أو تراض فقد ذهب الجمهور الى جواز ابراء الزوجة زوجها لتلك النفقة. و ذهب الحنفية الى عدم جواز ذلك لأن النفقة لم تثبت دينا في ذمة الزوج. </a:t>
            </a:r>
          </a:p>
          <a:p>
            <a:pPr marL="109728" indent="0" algn="r">
              <a:buNone/>
            </a:pPr>
            <a:endParaRPr lang="ar-IQ" dirty="0"/>
          </a:p>
          <a:p>
            <a:pPr marL="109728" indent="0" algn="r">
              <a:buNone/>
            </a:pPr>
            <a:endParaRPr lang="ar-IQ" dirty="0"/>
          </a:p>
          <a:p>
            <a:pPr marL="109728" indent="0" algn="r">
              <a:buNone/>
            </a:pP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107</a:t>
            </a:fld>
            <a:endParaRPr lang="ar-SA"/>
          </a:p>
        </p:txBody>
      </p:sp>
    </p:spTree>
    <p:extLst>
      <p:ext uri="{BB962C8B-B14F-4D97-AF65-F5344CB8AC3E}">
        <p14:creationId xmlns:p14="http://schemas.microsoft.com/office/powerpoint/2010/main" val="183306078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a:bodyPr>
          <a:lstStyle/>
          <a:p>
            <a:pPr marL="109728" indent="0" algn="r">
              <a:buNone/>
            </a:pPr>
            <a:r>
              <a:rPr lang="ar-IQ" dirty="0"/>
              <a:t>أما بالنسبة </a:t>
            </a:r>
            <a:r>
              <a:rPr lang="ar-IQ" dirty="0">
                <a:solidFill>
                  <a:srgbClr val="FF0000"/>
                </a:solidFill>
              </a:rPr>
              <a:t>للنفقة المستقبلية </a:t>
            </a:r>
            <a:r>
              <a:rPr lang="ar-IQ" dirty="0"/>
              <a:t>فإن جمهور الفقهاء لم يجيزوا إبراء الزوجة لزوجها لأن الإبراء اسقاط ليدين وجب الوفاء به، و النفقة المستقبلية لم تجب بعد فلا تكون دينا و من ثم لا تقبل الإبراء.</a:t>
            </a:r>
          </a:p>
          <a:p>
            <a:pPr marL="109728" indent="0" algn="r">
              <a:buNone/>
            </a:pPr>
            <a:r>
              <a:rPr lang="ar-IQ" dirty="0"/>
              <a:t>اما ذهب الحنفية إلى جواز ذلك في حالتين حصرا:</a:t>
            </a:r>
          </a:p>
          <a:p>
            <a:pPr marL="109728" indent="0" algn="r">
              <a:buNone/>
            </a:pPr>
            <a:r>
              <a:rPr lang="ar-IQ" dirty="0"/>
              <a:t>- إذا كانت هنالك مدة محددة بالقضاء أو التراضي.</a:t>
            </a:r>
          </a:p>
          <a:p>
            <a:pPr marL="109728" indent="0" algn="r">
              <a:buNone/>
            </a:pPr>
            <a:r>
              <a:rPr lang="ar-IQ" dirty="0"/>
              <a:t>- الإبراء من نفقة العدة في مقابل الخلع او الطلاق.</a:t>
            </a:r>
          </a:p>
          <a:p>
            <a:pPr marL="109728" indent="0" algn="r">
              <a:buNone/>
            </a:pPr>
            <a:endParaRPr lang="ar-IQ" dirty="0"/>
          </a:p>
          <a:p>
            <a:pPr marL="109728" indent="0" algn="r">
              <a:buNone/>
            </a:pPr>
            <a:r>
              <a:rPr lang="ar-IQ" dirty="0"/>
              <a:t>إذا أسقطت حقها كليا أو جزئيا في النفقة فهل لها الحق في الرجوع؟</a:t>
            </a:r>
          </a:p>
          <a:p>
            <a:pPr marL="109728" indent="0" algn="r">
              <a:buNone/>
            </a:pPr>
            <a:r>
              <a:rPr lang="ar-IQ" dirty="0"/>
              <a:t>للزوجة حق الرجوع لأن القانون علق مشاركتها بإرادتها برضاها، و بالتالي لها الرجوع عن ذلك و المطالبة بحقها في النفقة.</a:t>
            </a:r>
          </a:p>
          <a:p>
            <a:pPr marL="109728" indent="0" algn="r">
              <a:buNone/>
            </a:pP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108</a:t>
            </a:fld>
            <a:endParaRPr lang="ar-SA"/>
          </a:p>
        </p:txBody>
      </p:sp>
    </p:spTree>
    <p:extLst>
      <p:ext uri="{BB962C8B-B14F-4D97-AF65-F5344CB8AC3E}">
        <p14:creationId xmlns:p14="http://schemas.microsoft.com/office/powerpoint/2010/main" val="79631433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normAutofit fontScale="70000" lnSpcReduction="20000"/>
          </a:bodyPr>
          <a:lstStyle/>
          <a:p>
            <a:pPr marL="109728" indent="0" algn="r">
              <a:buNone/>
            </a:pPr>
            <a:r>
              <a:rPr lang="ar-IQ" sz="3400" dirty="0">
                <a:solidFill>
                  <a:srgbClr val="FF0000"/>
                </a:solidFill>
              </a:rPr>
              <a:t>أسس تقدير النفقة</a:t>
            </a:r>
          </a:p>
          <a:p>
            <a:pPr marL="109728" indent="0" algn="r">
              <a:buNone/>
            </a:pPr>
            <a:r>
              <a:rPr lang="ar-IQ" sz="2900" b="1" dirty="0"/>
              <a:t>أولا: عناصر النفقة ( مكونات النفقة) </a:t>
            </a:r>
          </a:p>
          <a:p>
            <a:pPr marL="109728" indent="0" algn="r">
              <a:buNone/>
            </a:pPr>
            <a:r>
              <a:rPr lang="ar-IQ" dirty="0"/>
              <a:t>حددت الفقرة(2) من المادة (24) هذه العناصر و نصها:</a:t>
            </a:r>
          </a:p>
          <a:p>
            <a:pPr marL="109728" indent="0" algn="r">
              <a:buNone/>
            </a:pPr>
            <a:r>
              <a:rPr lang="ar-IQ" dirty="0"/>
              <a:t>"تشمل النفقة الطعام و الكسوة و السكن و لوازمها و أجرة التطبيب بالقدر المعروف و خدمة الزوجة التي يكون لأمثالها معين".</a:t>
            </a:r>
          </a:p>
          <a:p>
            <a:pPr marL="109728" indent="0" algn="r">
              <a:buNone/>
            </a:pPr>
            <a:r>
              <a:rPr lang="ar-IQ" dirty="0"/>
              <a:t>جاءت مشتملات النفقة و مكوناتها في هذه المادة على سبيل الحصر.</a:t>
            </a:r>
          </a:p>
          <a:p>
            <a:pPr marL="109728" indent="0" algn="r">
              <a:buNone/>
            </a:pPr>
            <a:r>
              <a:rPr lang="ar-IQ" dirty="0"/>
              <a:t>1. الطعام</a:t>
            </a:r>
          </a:p>
          <a:p>
            <a:pPr marL="109728" indent="0" algn="r">
              <a:buNone/>
            </a:pPr>
            <a:r>
              <a:rPr lang="ar-IQ" dirty="0"/>
              <a:t>2. الكساء</a:t>
            </a:r>
          </a:p>
          <a:p>
            <a:pPr marL="109728" indent="0" algn="r">
              <a:buNone/>
            </a:pPr>
            <a:r>
              <a:rPr lang="ar-IQ" dirty="0"/>
              <a:t>3. السكن</a:t>
            </a:r>
          </a:p>
          <a:p>
            <a:pPr marL="109728" indent="0" algn="r">
              <a:buNone/>
            </a:pPr>
            <a:r>
              <a:rPr lang="ar-IQ" dirty="0"/>
              <a:t>4. أجرة التطبيب</a:t>
            </a:r>
          </a:p>
          <a:p>
            <a:pPr marL="109728" indent="0" algn="r">
              <a:buNone/>
            </a:pPr>
            <a:r>
              <a:rPr lang="ar-IQ" dirty="0"/>
              <a:t>5. خدمة الزوجة</a:t>
            </a:r>
          </a:p>
          <a:p>
            <a:pPr marL="109728" indent="0" algn="r">
              <a:buNone/>
            </a:pPr>
            <a:endParaRPr lang="ar-IQ" dirty="0"/>
          </a:p>
          <a:p>
            <a:pPr marL="109728" indent="0" algn="r">
              <a:buNone/>
            </a:pPr>
            <a:r>
              <a:rPr lang="ar-IQ" sz="2900" b="1" dirty="0"/>
              <a:t>ثانيا: تقدير النفقة </a:t>
            </a:r>
          </a:p>
          <a:p>
            <a:pPr marL="109728" indent="0" algn="r">
              <a:buNone/>
            </a:pPr>
            <a:r>
              <a:rPr lang="ar-IQ" dirty="0"/>
              <a:t>هل تقدر النفقة بحسب حال الزوج من اليسار و الإعسار؟ أم بحال الزوجة من اليسار و الإعسار؟ أم بحالهما معا؟</a:t>
            </a:r>
          </a:p>
          <a:p>
            <a:pPr marL="109728" indent="0" algn="r">
              <a:buNone/>
            </a:pPr>
            <a:r>
              <a:rPr lang="ar-IQ" dirty="0"/>
              <a:t>النفقة تقدر بحسب حال الزوجين معا من اليسار و </a:t>
            </a:r>
            <a:r>
              <a:rPr lang="ar-IQ" dirty="0" err="1"/>
              <a:t>الإسعار</a:t>
            </a:r>
            <a:r>
              <a:rPr lang="ar-IQ" dirty="0"/>
              <a:t>، فإن كانا موسرين وجبت لها نفقة اليسار و إن كانا معسرين وجبت لها نفقة الإعسار وإن كانا متوسطي الحال أو أحدها معسرا و الأخر موسرا وجبت نفقة الوسط و نصت المادة (27) على أنه:</a:t>
            </a:r>
          </a:p>
          <a:p>
            <a:pPr marL="109728" indent="0" algn="r">
              <a:buNone/>
            </a:pPr>
            <a:r>
              <a:rPr lang="ar-IQ" dirty="0"/>
              <a:t>"تقدر النفقة للزوجة على زوجها بحسب حالتيهما يسرا و عسرا".</a:t>
            </a:r>
          </a:p>
          <a:p>
            <a:pPr marL="109728" indent="0" algn="r">
              <a:buNone/>
            </a:pP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109</a:t>
            </a:fld>
            <a:endParaRPr lang="ar-SA"/>
          </a:p>
        </p:txBody>
      </p:sp>
    </p:spTree>
    <p:extLst>
      <p:ext uri="{BB962C8B-B14F-4D97-AF65-F5344CB8AC3E}">
        <p14:creationId xmlns:p14="http://schemas.microsoft.com/office/powerpoint/2010/main" val="605497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60648"/>
            <a:ext cx="7498080" cy="5987752"/>
          </a:xfrm>
        </p:spPr>
        <p:txBody>
          <a:bodyPr>
            <a:normAutofit fontScale="92500" lnSpcReduction="20000"/>
          </a:bodyPr>
          <a:lstStyle/>
          <a:p>
            <a:pPr marL="82296" indent="0" algn="r">
              <a:buNone/>
            </a:pPr>
            <a:r>
              <a:rPr lang="ar-IQ" b="1" dirty="0"/>
              <a:t>ب. حكم الهدايا: </a:t>
            </a:r>
          </a:p>
          <a:p>
            <a:pPr marL="82296" indent="0" algn="r">
              <a:buNone/>
            </a:pPr>
            <a:r>
              <a:rPr lang="ar-IQ" dirty="0" err="1"/>
              <a:t>إختلفت</a:t>
            </a:r>
            <a:r>
              <a:rPr lang="ar-IQ" dirty="0"/>
              <a:t> المذاهب الفقهية في حكم الهدايا التي تقدم في فترة الخطوبة ولهم بهذا الصدد اَراء على النحو </a:t>
            </a:r>
            <a:r>
              <a:rPr lang="ar-IQ" dirty="0" err="1"/>
              <a:t>الأتي</a:t>
            </a:r>
            <a:r>
              <a:rPr lang="ar-IQ" dirty="0"/>
              <a:t>:</a:t>
            </a:r>
          </a:p>
          <a:p>
            <a:pPr marL="82296" indent="0" algn="r">
              <a:buNone/>
            </a:pPr>
            <a:r>
              <a:rPr lang="ar-IQ" dirty="0"/>
              <a:t>الرأي الأول:</a:t>
            </a:r>
          </a:p>
          <a:p>
            <a:pPr marL="82296" indent="0" algn="r">
              <a:buNone/>
            </a:pPr>
            <a:r>
              <a:rPr lang="ar-IQ" dirty="0"/>
              <a:t> إذا أهدى الخاطب أثناء الخطبة شيئا لخطيبته كهدية ثم عدل عن خطوبته فبإمكانه </a:t>
            </a:r>
            <a:r>
              <a:rPr lang="ar-IQ" dirty="0" err="1"/>
              <a:t>إسترداد</a:t>
            </a:r>
            <a:r>
              <a:rPr lang="ar-IQ" dirty="0"/>
              <a:t> هديته بعينها إذا كانت قائمة و بدلها إذا كانت مستهلكة. وهذا ما ذهب إليه فقهاء المذهب الشافعي.</a:t>
            </a:r>
          </a:p>
          <a:p>
            <a:pPr marL="82296" indent="0" algn="r">
              <a:buNone/>
            </a:pPr>
            <a:r>
              <a:rPr lang="ar-IQ" dirty="0"/>
              <a:t>الرأي الثاني: </a:t>
            </a:r>
          </a:p>
          <a:p>
            <a:pPr marL="82296" indent="0" algn="r">
              <a:buNone/>
            </a:pPr>
            <a:r>
              <a:rPr lang="ar-IQ" dirty="0" err="1"/>
              <a:t>لايجوز</a:t>
            </a:r>
            <a:r>
              <a:rPr lang="ar-IQ" dirty="0"/>
              <a:t> لأي من الخطيبين </a:t>
            </a:r>
            <a:r>
              <a:rPr lang="ar-IQ" dirty="0" err="1"/>
              <a:t>إسترداد</a:t>
            </a:r>
            <a:r>
              <a:rPr lang="ar-IQ" dirty="0"/>
              <a:t> ما أعطاه كهدية سواء كانت قائمة أو مستهلكة و سواء حصل العدول من الخاطب أو المخطوبة ،و هذا مذهب الحنابلة.</a:t>
            </a:r>
          </a:p>
          <a:p>
            <a:pPr marL="82296" indent="0" algn="r">
              <a:buNone/>
            </a:pPr>
            <a:r>
              <a:rPr lang="ar-IQ" dirty="0"/>
              <a:t>الرأي ثالث: </a:t>
            </a:r>
          </a:p>
          <a:p>
            <a:pPr marL="82296" indent="0" algn="r">
              <a:buNone/>
            </a:pPr>
            <a:r>
              <a:rPr lang="ar-IQ" dirty="0"/>
              <a:t>إذا كان العدول من الخاطب فليس له المطالبة </a:t>
            </a:r>
            <a:r>
              <a:rPr lang="ar-IQ" dirty="0" err="1"/>
              <a:t>بإسترداد</a:t>
            </a:r>
            <a:r>
              <a:rPr lang="ar-IQ" dirty="0"/>
              <a:t> ما أهداه للمخطوبة و ولو كانت باقية في يدها و ذلك لكيلا يجتمع عليها ألمان ، ألم الرجوع، و ألم </a:t>
            </a:r>
            <a:r>
              <a:rPr lang="ar-IQ" dirty="0" err="1"/>
              <a:t>سترداد</a:t>
            </a:r>
            <a:r>
              <a:rPr lang="ar-IQ" dirty="0"/>
              <a:t> الهدايا وأما ذا كان العدول من المخطوبة فمن حق الخاطب </a:t>
            </a:r>
            <a:r>
              <a:rPr lang="ar-IQ" dirty="0" err="1"/>
              <a:t>إسترداد</a:t>
            </a:r>
            <a:r>
              <a:rPr lang="ar-IQ" dirty="0"/>
              <a:t> ما أهداه بعينها أو بدلها مالم يكن هنالك شرط أو عرف يقضي بغير ذلك.  وهذا مذهب إليه المالكية.</a:t>
            </a:r>
          </a:p>
          <a:p>
            <a:pPr marL="82296" indent="0" algn="r">
              <a:buNone/>
            </a:pPr>
            <a:endParaRPr lang="ar-IQ" dirty="0"/>
          </a:p>
          <a:p>
            <a:pPr marL="82296" indent="0" algn="r">
              <a:buNone/>
            </a:pPr>
            <a:endParaRPr lang="en-US" dirty="0"/>
          </a:p>
        </p:txBody>
      </p:sp>
      <p:sp>
        <p:nvSpPr>
          <p:cNvPr id="4" name="Slide Number Placeholder 3"/>
          <p:cNvSpPr>
            <a:spLocks noGrp="1"/>
          </p:cNvSpPr>
          <p:nvPr>
            <p:ph type="sldNum" sz="quarter" idx="12"/>
          </p:nvPr>
        </p:nvSpPr>
        <p:spPr/>
        <p:txBody>
          <a:bodyPr/>
          <a:lstStyle/>
          <a:p>
            <a:fld id="{0B34F065-1154-456A-91E3-76DE8E75E17B}" type="slidenum">
              <a:rPr lang="ar-SA" smtClean="0"/>
              <a:t>11</a:t>
            </a:fld>
            <a:endParaRPr lang="ar-SA"/>
          </a:p>
        </p:txBody>
      </p:sp>
    </p:spTree>
    <p:extLst>
      <p:ext uri="{BB962C8B-B14F-4D97-AF65-F5344CB8AC3E}">
        <p14:creationId xmlns:p14="http://schemas.microsoft.com/office/powerpoint/2010/main" val="367000720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88640"/>
            <a:ext cx="8229600" cy="5822107"/>
          </a:xfrm>
        </p:spPr>
        <p:txBody>
          <a:bodyPr>
            <a:normAutofit lnSpcReduction="10000"/>
          </a:bodyPr>
          <a:lstStyle/>
          <a:p>
            <a:pPr marL="109728" indent="0" algn="r">
              <a:buNone/>
            </a:pPr>
            <a:r>
              <a:rPr lang="ar-IQ" b="1" dirty="0"/>
              <a:t>ثالثا: الزيادة و النقص في النفقة</a:t>
            </a:r>
          </a:p>
          <a:p>
            <a:pPr marL="109728" indent="0" algn="r">
              <a:buNone/>
            </a:pPr>
            <a:r>
              <a:rPr lang="ar-IQ" dirty="0"/>
              <a:t>إن فرض النفقة من قبل المحكمة لا يمنع من زيادتها أو نقصها تبعا لحال الأسعار غلاء و رخصا و تغير حال كل من الزوجين و قد نصت على ذلك المادة ( 28 ) على أنه: </a:t>
            </a:r>
          </a:p>
          <a:p>
            <a:pPr marL="109728" indent="0" algn="r">
              <a:buNone/>
            </a:pPr>
            <a:r>
              <a:rPr lang="ar-IQ" dirty="0"/>
              <a:t>"1. تجوز زيادة النفقة و نقصها بتبدل حالة الزوجين المالية و أسعار البلد. 2. تقبل دعوى الزيادة أو النقص في النفقة المفروضة عند حدوث طوارئ تقتضي ذلك".</a:t>
            </a:r>
          </a:p>
          <a:p>
            <a:pPr marL="109728" indent="0" algn="r">
              <a:buNone/>
            </a:pPr>
            <a:endParaRPr lang="ar-IQ" dirty="0"/>
          </a:p>
          <a:p>
            <a:pPr marL="109728" indent="0" algn="r">
              <a:buNone/>
            </a:pPr>
            <a:r>
              <a:rPr lang="ar-IQ" dirty="0"/>
              <a:t>وقد ذهب القضاء إلى أن دعوى زيادة النفقة لا تقبل إذا أقيمت قبل أقل من سنة من تأريخ صدور الحكم بالنفقة إلا إذا أثبت المدعي أن واردات المدعى عليه قد </a:t>
            </a:r>
            <a:r>
              <a:rPr lang="ar-IQ" dirty="0" err="1"/>
              <a:t>إزدادات</a:t>
            </a:r>
            <a:r>
              <a:rPr lang="ar-IQ" dirty="0"/>
              <a:t> عما كان يحصل عليه بتأريخ فرض النفقة.</a:t>
            </a:r>
          </a:p>
          <a:p>
            <a:pPr marL="109728" indent="0" algn="r">
              <a:buNone/>
            </a:pPr>
            <a:endParaRPr lang="ar-IQ" dirty="0"/>
          </a:p>
          <a:p>
            <a:pPr marL="109728" indent="0" algn="r">
              <a:buNone/>
            </a:pPr>
            <a:r>
              <a:rPr lang="ar-IQ" dirty="0"/>
              <a:t>ملاحظة/ المقصود بالطوارئ زيادة دخل من عليه الإنفاق أو نقصه كأن يكون من عليه النفقة موظفا و يحال على التعاقد.</a:t>
            </a:r>
          </a:p>
        </p:txBody>
      </p:sp>
      <p:sp>
        <p:nvSpPr>
          <p:cNvPr id="3" name="Slide Number Placeholder 2"/>
          <p:cNvSpPr>
            <a:spLocks noGrp="1"/>
          </p:cNvSpPr>
          <p:nvPr>
            <p:ph type="sldNum" sz="quarter" idx="12"/>
          </p:nvPr>
        </p:nvSpPr>
        <p:spPr/>
        <p:txBody>
          <a:bodyPr/>
          <a:lstStyle/>
          <a:p>
            <a:fld id="{0B34F065-1154-456A-91E3-76DE8E75E17B}" type="slidenum">
              <a:rPr lang="ar-SA" smtClean="0"/>
              <a:t>110</a:t>
            </a:fld>
            <a:endParaRPr lang="ar-SA"/>
          </a:p>
        </p:txBody>
      </p:sp>
    </p:spTree>
    <p:extLst>
      <p:ext uri="{BB962C8B-B14F-4D97-AF65-F5344CB8AC3E}">
        <p14:creationId xmlns:p14="http://schemas.microsoft.com/office/powerpoint/2010/main" val="59238591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60648"/>
            <a:ext cx="8229600" cy="5822107"/>
          </a:xfrm>
        </p:spPr>
        <p:txBody>
          <a:bodyPr>
            <a:normAutofit lnSpcReduction="10000"/>
          </a:bodyPr>
          <a:lstStyle/>
          <a:p>
            <a:pPr marL="109728" indent="0" algn="r">
              <a:buNone/>
            </a:pPr>
            <a:r>
              <a:rPr lang="ar-IQ" b="1" dirty="0"/>
              <a:t>سقوط النفقة بالنشوز و إلزام الزوجة بالمطاوعة</a:t>
            </a:r>
          </a:p>
          <a:p>
            <a:pPr marL="109728" indent="0" algn="r">
              <a:buNone/>
            </a:pPr>
            <a:r>
              <a:rPr lang="ar-IQ" dirty="0">
                <a:solidFill>
                  <a:srgbClr val="FF0000"/>
                </a:solidFill>
              </a:rPr>
              <a:t>النشوز</a:t>
            </a:r>
          </a:p>
          <a:p>
            <a:pPr marL="109728" indent="0" algn="r">
              <a:buNone/>
            </a:pPr>
            <a:endParaRPr lang="ar-IQ" dirty="0"/>
          </a:p>
          <a:p>
            <a:pPr marL="109728" indent="0" algn="r">
              <a:buNone/>
            </a:pPr>
            <a:r>
              <a:rPr lang="ar-IQ" dirty="0"/>
              <a:t>قانون الاحوال الشخصية للإقليم قد عرف النشوز في المادة (25) كما يأتي:</a:t>
            </a:r>
          </a:p>
          <a:p>
            <a:pPr marL="109728" indent="0" algn="r">
              <a:buNone/>
            </a:pPr>
            <a:r>
              <a:rPr lang="ar-IQ" dirty="0"/>
              <a:t>"النشوز هو تعالي أحد الزوجين على الاخر كما في الحالات الاتية: </a:t>
            </a:r>
          </a:p>
          <a:p>
            <a:pPr marL="109728" indent="0" algn="r">
              <a:buNone/>
            </a:pPr>
            <a:r>
              <a:rPr lang="ar-IQ" dirty="0"/>
              <a:t>1. هجر الزوج أو ترك الزوجة بيت الزوجية بلا إذن و بغير وجه شرعي.</a:t>
            </a:r>
          </a:p>
          <a:p>
            <a:pPr marL="109728" indent="0" algn="r">
              <a:buNone/>
            </a:pPr>
            <a:r>
              <a:rPr lang="ar-IQ" dirty="0"/>
              <a:t>2. تعسف أي من الزوجين في أداء الواجبات الزوجية أو الإخلال بها قاصدا الإضرار بالزوج الاخر.</a:t>
            </a:r>
          </a:p>
          <a:p>
            <a:pPr marL="109728" indent="0" algn="r">
              <a:buNone/>
            </a:pPr>
            <a:r>
              <a:rPr lang="ar-IQ" dirty="0"/>
              <a:t>3. عدم تهيئة الزوج لزوجته البيت الشرعي المناسب لحالتهما الاجتماعية و </a:t>
            </a:r>
            <a:r>
              <a:rPr lang="ar-IQ" dirty="0" err="1"/>
              <a:t>الإقتصادية</a:t>
            </a:r>
            <a:r>
              <a:rPr lang="ar-IQ" dirty="0"/>
              <a:t>.</a:t>
            </a:r>
          </a:p>
          <a:p>
            <a:pPr marL="109728" indent="0" algn="r">
              <a:buNone/>
            </a:pPr>
            <a:r>
              <a:rPr lang="ar-IQ" dirty="0"/>
              <a:t>4. منع الزوج أو الزوجة من الدخول إلى البيت دون عذر شرعي.</a:t>
            </a:r>
          </a:p>
          <a:p>
            <a:pPr marL="109728" indent="0" algn="r">
              <a:buNone/>
            </a:pP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111</a:t>
            </a:fld>
            <a:endParaRPr lang="ar-SA"/>
          </a:p>
        </p:txBody>
      </p:sp>
    </p:spTree>
    <p:extLst>
      <p:ext uri="{BB962C8B-B14F-4D97-AF65-F5344CB8AC3E}">
        <p14:creationId xmlns:p14="http://schemas.microsoft.com/office/powerpoint/2010/main" val="61895592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fontScale="92500" lnSpcReduction="20000"/>
          </a:bodyPr>
          <a:lstStyle/>
          <a:p>
            <a:pPr marL="109728" indent="0" algn="r">
              <a:buNone/>
            </a:pPr>
            <a:r>
              <a:rPr lang="ar-IQ" dirty="0">
                <a:solidFill>
                  <a:srgbClr val="FF0000"/>
                </a:solidFill>
              </a:rPr>
              <a:t>ملاحظات</a:t>
            </a:r>
          </a:p>
          <a:p>
            <a:pPr marL="109728" indent="0" algn="r">
              <a:buNone/>
            </a:pPr>
            <a:r>
              <a:rPr lang="ar-IQ" dirty="0"/>
              <a:t>- فعبارة النشوز اطلقت لكل من الزوج و الزوجة.</a:t>
            </a:r>
          </a:p>
          <a:p>
            <a:pPr marL="109728" indent="0" algn="r">
              <a:buNone/>
            </a:pPr>
            <a:r>
              <a:rPr lang="ar-IQ" dirty="0"/>
              <a:t>- عبارة التعالي لم يوضع أي إطار يجعل القاضي قادرا على الاطاحة به، وما ذكر من حالات جاءت بعد صيغة (كما) واردة على سبيل المثال و ليس على سبيل الحصر.</a:t>
            </a:r>
          </a:p>
          <a:p>
            <a:pPr marL="109728" indent="0" algn="r">
              <a:buNone/>
            </a:pPr>
            <a:r>
              <a:rPr lang="ar-IQ" dirty="0"/>
              <a:t>- لم ينص القانون على سقوط النفقة في الحالات التي نصت عليها المادة (25) و لكن المفهوم المخالف لما ورد في الفقرة (1) من المادة (24) تدل على ذلك و </a:t>
            </a:r>
            <a:r>
              <a:rPr lang="ar-IQ" dirty="0" err="1"/>
              <a:t>كالأتي</a:t>
            </a:r>
            <a:r>
              <a:rPr lang="ar-IQ" dirty="0"/>
              <a:t>: </a:t>
            </a:r>
          </a:p>
          <a:p>
            <a:pPr marL="109728" indent="0" algn="r">
              <a:buNone/>
            </a:pPr>
            <a:r>
              <a:rPr lang="ar-IQ" dirty="0"/>
              <a:t>" تعتبر نفقة الزوجة غير المخلة </a:t>
            </a:r>
            <a:r>
              <a:rPr lang="ar-IQ" dirty="0" err="1"/>
              <a:t>بالإلتزامات</a:t>
            </a:r>
            <a:r>
              <a:rPr lang="ar-IQ" dirty="0"/>
              <a:t> الزوجية الواردة في هذا القانون دينا في ذمة زوجها من وقت </a:t>
            </a:r>
            <a:r>
              <a:rPr lang="ar-IQ" dirty="0" err="1"/>
              <a:t>إمتناع</a:t>
            </a:r>
            <a:r>
              <a:rPr lang="ar-IQ" dirty="0"/>
              <a:t> الزوج عن الإنفاق".</a:t>
            </a:r>
          </a:p>
          <a:p>
            <a:pPr marL="109728" indent="0" algn="r">
              <a:buNone/>
            </a:pPr>
            <a:r>
              <a:rPr lang="ar-IQ" dirty="0"/>
              <a:t>أي أن النفقة لا تجب على الزوج في مدة إخلال الزوجة بهذه </a:t>
            </a:r>
            <a:r>
              <a:rPr lang="ar-IQ" dirty="0" err="1"/>
              <a:t>الإلتزامات</a:t>
            </a:r>
            <a:r>
              <a:rPr lang="ar-IQ" dirty="0"/>
              <a:t> بسبب نشوزها.</a:t>
            </a:r>
          </a:p>
          <a:p>
            <a:pPr marL="109728" indent="0" algn="r">
              <a:buNone/>
            </a:pPr>
            <a:r>
              <a:rPr lang="ar-IQ" dirty="0"/>
              <a:t>- أن القانون منع أيا من الزوجين من مطالبة الأخر بالطاعة في أي أمر مخالف لأحكام الشريعة و القانون، كما و نصت المادة (33) على أنه:</a:t>
            </a:r>
          </a:p>
          <a:p>
            <a:pPr marL="109728" indent="0" algn="r">
              <a:buNone/>
            </a:pPr>
            <a:r>
              <a:rPr lang="ar-IQ" dirty="0"/>
              <a:t>"لا طاعة للزوج على زوجته و لا للزوجة على زوجها في كل امر مخالف لأحكام الشريعة و القانون".</a:t>
            </a:r>
          </a:p>
          <a:p>
            <a:pPr marL="109728" indent="0" algn="r">
              <a:buNone/>
            </a:pP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112</a:t>
            </a:fld>
            <a:endParaRPr lang="ar-SA"/>
          </a:p>
        </p:txBody>
      </p:sp>
    </p:spTree>
    <p:extLst>
      <p:ext uri="{BB962C8B-B14F-4D97-AF65-F5344CB8AC3E}">
        <p14:creationId xmlns:p14="http://schemas.microsoft.com/office/powerpoint/2010/main" val="43110825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t>113</a:t>
            </a:fld>
            <a:endParaRPr lang="ar-SA"/>
          </a:p>
        </p:txBody>
      </p:sp>
      <p:pic>
        <p:nvPicPr>
          <p:cNvPr id="1026" name="Picture 2" descr="C:\Users\hp\Desktop\الاحوال الشخصیه‌\viber_image_2022-01-05_22-24-47-1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568952"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85374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t>114</a:t>
            </a:fld>
            <a:endParaRPr lang="ar-SA"/>
          </a:p>
        </p:txBody>
      </p:sp>
      <p:pic>
        <p:nvPicPr>
          <p:cNvPr id="2050" name="Picture 2" descr="C:\Users\hp\Desktop\الاحوال الشخصیه‌\viber_image_2022-01-05_22-25-46-6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0"/>
            <a:ext cx="8310636" cy="6799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44762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t>115</a:t>
            </a:fld>
            <a:endParaRPr lang="ar-SA"/>
          </a:p>
        </p:txBody>
      </p:sp>
      <p:pic>
        <p:nvPicPr>
          <p:cNvPr id="3074" name="Picture 2" descr="C:\Users\hp\Desktop\الاحوال الشخصیه‌\viber_image_2022-01-05_22-36-16-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5598"/>
            <a:ext cx="8239844" cy="645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02076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normAutofit fontScale="85000" lnSpcReduction="20000"/>
          </a:bodyPr>
          <a:lstStyle/>
          <a:p>
            <a:pPr marL="109728" indent="0" algn="r">
              <a:buNone/>
            </a:pPr>
            <a:r>
              <a:rPr lang="ar-IQ" sz="2800" dirty="0">
                <a:solidFill>
                  <a:srgbClr val="FF0000"/>
                </a:solidFill>
              </a:rPr>
              <a:t>اثار النشوز</a:t>
            </a:r>
          </a:p>
          <a:p>
            <a:pPr marL="109728" indent="0" algn="r">
              <a:buNone/>
            </a:pPr>
            <a:endParaRPr lang="ar-IQ" dirty="0"/>
          </a:p>
          <a:p>
            <a:pPr marL="109728" indent="0" algn="r">
              <a:buNone/>
            </a:pPr>
            <a:r>
              <a:rPr lang="ar-IQ" dirty="0"/>
              <a:t>نصت الفقرة 2 من المادة 25 على أنه: </a:t>
            </a:r>
          </a:p>
          <a:p>
            <a:pPr marL="109728" indent="0" algn="r">
              <a:buNone/>
            </a:pPr>
            <a:r>
              <a:rPr lang="ar-IQ" dirty="0"/>
              <a:t>" على المحكمة أن تتريث في إصدار الحكم بنشوز أحد الزوجين حتى تقف على أسباب النشوز و أن تستنفذ جميع مساعيها في إزالة تلك الأسباب التي تحول دون ذلك".</a:t>
            </a:r>
          </a:p>
          <a:p>
            <a:pPr marL="109728" indent="0" algn="r">
              <a:buNone/>
            </a:pPr>
            <a:r>
              <a:rPr lang="ar-IQ" dirty="0"/>
              <a:t>إذا صدرت المحكمة الحكم بالنشوز تترتب على حكمها ما </a:t>
            </a:r>
            <a:r>
              <a:rPr lang="ar-IQ" dirty="0" err="1"/>
              <a:t>ياتي</a:t>
            </a:r>
            <a:r>
              <a:rPr lang="ar-IQ" dirty="0"/>
              <a:t>:</a:t>
            </a:r>
          </a:p>
          <a:p>
            <a:pPr marL="109728" indent="0" algn="r">
              <a:buNone/>
            </a:pPr>
            <a:r>
              <a:rPr lang="ar-IQ" dirty="0"/>
              <a:t>1. سقوط نفقة الزوجة فور صدور الحكم بالنشوز إذا كانت هي الناشز، أما اذا كان الزوج هو الناشز و كانت الزوجة موسرة مشاركة له في الإنفاق فان المبلغ الذي كانت تنفقه يسقط و يتحمل الزوج كل النفقة.</a:t>
            </a:r>
          </a:p>
          <a:p>
            <a:pPr marL="109728" indent="0" algn="r">
              <a:buNone/>
            </a:pPr>
            <a:r>
              <a:rPr lang="ar-IQ" dirty="0"/>
              <a:t>2. نصت الفقرة 3 من المادة 25 على أنه: "يعتبر النشوز سببا في أسباب التفريق بعد مرور 6 </a:t>
            </a:r>
            <a:r>
              <a:rPr lang="ar-IQ" dirty="0" err="1"/>
              <a:t>أشهرعلى</a:t>
            </a:r>
            <a:r>
              <a:rPr lang="ar-IQ" dirty="0"/>
              <a:t> </a:t>
            </a:r>
            <a:r>
              <a:rPr lang="ar-IQ" dirty="0" err="1"/>
              <a:t>إكتساب</a:t>
            </a:r>
            <a:r>
              <a:rPr lang="ar-IQ" dirty="0"/>
              <a:t> حكم النشوز درجة البتات وعلى الوجه الَاتي:</a:t>
            </a:r>
          </a:p>
          <a:p>
            <a:pPr marL="109728" indent="0" algn="r">
              <a:buNone/>
            </a:pPr>
            <a:r>
              <a:rPr lang="ar-IQ" dirty="0"/>
              <a:t>1. إذا كان الزوج هو الناشز :</a:t>
            </a:r>
          </a:p>
          <a:p>
            <a:pPr marL="109728" indent="0" algn="r">
              <a:buNone/>
            </a:pPr>
            <a:r>
              <a:rPr lang="ar-IQ" dirty="0"/>
              <a:t>- يستمر  في الإنفاق </a:t>
            </a:r>
          </a:p>
          <a:p>
            <a:pPr marL="109728" indent="0" algn="r">
              <a:buNone/>
            </a:pPr>
            <a:r>
              <a:rPr lang="ar-IQ" dirty="0"/>
              <a:t>- عند التفريق يجب عليه دفع كل ما تبقى من المهر </a:t>
            </a:r>
          </a:p>
          <a:p>
            <a:pPr marL="109728" indent="0" algn="r">
              <a:buNone/>
            </a:pPr>
            <a:r>
              <a:rPr lang="ar-IQ" dirty="0"/>
              <a:t>- عليه النفقة في فترة العدة</a:t>
            </a:r>
          </a:p>
          <a:p>
            <a:pPr marL="109728" indent="0" algn="r">
              <a:buNone/>
            </a:pPr>
            <a:r>
              <a:rPr lang="ar-IQ" dirty="0"/>
              <a:t>- للزوجة المطالبة بالتعويض اذا أصابها ضرر</a:t>
            </a:r>
          </a:p>
        </p:txBody>
      </p:sp>
      <p:sp>
        <p:nvSpPr>
          <p:cNvPr id="3" name="Slide Number Placeholder 2"/>
          <p:cNvSpPr>
            <a:spLocks noGrp="1"/>
          </p:cNvSpPr>
          <p:nvPr>
            <p:ph type="sldNum" sz="quarter" idx="12"/>
          </p:nvPr>
        </p:nvSpPr>
        <p:spPr/>
        <p:txBody>
          <a:bodyPr/>
          <a:lstStyle/>
          <a:p>
            <a:fld id="{0B34F065-1154-456A-91E3-76DE8E75E17B}" type="slidenum">
              <a:rPr lang="ar-SA" smtClean="0"/>
              <a:t>116</a:t>
            </a:fld>
            <a:endParaRPr lang="ar-SA"/>
          </a:p>
        </p:txBody>
      </p:sp>
    </p:spTree>
    <p:extLst>
      <p:ext uri="{BB962C8B-B14F-4D97-AF65-F5344CB8AC3E}">
        <p14:creationId xmlns:p14="http://schemas.microsoft.com/office/powerpoint/2010/main" val="392923663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lstStyle/>
          <a:p>
            <a:pPr marL="109728" indent="0" algn="r">
              <a:buNone/>
            </a:pPr>
            <a:r>
              <a:rPr lang="ar-IQ" dirty="0"/>
              <a:t>2. إذا كانت الزوجة هي </a:t>
            </a:r>
            <a:r>
              <a:rPr lang="ar-IQ" dirty="0" err="1"/>
              <a:t>الناشزا</a:t>
            </a:r>
            <a:r>
              <a:rPr lang="ar-IQ" dirty="0"/>
              <a:t>:</a:t>
            </a:r>
          </a:p>
          <a:p>
            <a:pPr marL="109728" indent="0" algn="r">
              <a:buNone/>
            </a:pPr>
            <a:r>
              <a:rPr lang="ar-IQ" dirty="0"/>
              <a:t>- تسقط  نفقتها </a:t>
            </a:r>
          </a:p>
          <a:p>
            <a:pPr marL="109728" indent="0" algn="r">
              <a:buNone/>
            </a:pPr>
            <a:r>
              <a:rPr lang="ar-IQ" dirty="0"/>
              <a:t>- بعد التفريق قبل الدخول لا تستحق شيئا من المهر</a:t>
            </a:r>
          </a:p>
          <a:p>
            <a:pPr marL="109728" indent="0" algn="r">
              <a:buNone/>
            </a:pPr>
            <a:r>
              <a:rPr lang="ar-IQ" dirty="0"/>
              <a:t>- التفريق بعد الدخول تأخذ نصف المهر</a:t>
            </a:r>
          </a:p>
          <a:p>
            <a:pPr marL="109728" indent="0" algn="r">
              <a:buNone/>
            </a:pPr>
            <a:endParaRPr lang="ar-IQ" dirty="0"/>
          </a:p>
          <a:p>
            <a:pPr marL="109728" indent="0" algn="r">
              <a:buNone/>
            </a:pPr>
            <a:r>
              <a:rPr lang="ar-IQ" dirty="0"/>
              <a:t>ملاحظة/ الطلاق الواقع جراء النشوز يعد طلاقا بائنا بينونة صغرى</a:t>
            </a:r>
          </a:p>
        </p:txBody>
      </p:sp>
      <p:sp>
        <p:nvSpPr>
          <p:cNvPr id="3" name="Slide Number Placeholder 2"/>
          <p:cNvSpPr>
            <a:spLocks noGrp="1"/>
          </p:cNvSpPr>
          <p:nvPr>
            <p:ph type="sldNum" sz="quarter" idx="12"/>
          </p:nvPr>
        </p:nvSpPr>
        <p:spPr/>
        <p:txBody>
          <a:bodyPr/>
          <a:lstStyle/>
          <a:p>
            <a:fld id="{0B34F065-1154-456A-91E3-76DE8E75E17B}" type="slidenum">
              <a:rPr lang="ar-SA" smtClean="0"/>
              <a:t>117</a:t>
            </a:fld>
            <a:endParaRPr lang="ar-SA"/>
          </a:p>
        </p:txBody>
      </p:sp>
    </p:spTree>
    <p:extLst>
      <p:ext uri="{BB962C8B-B14F-4D97-AF65-F5344CB8AC3E}">
        <p14:creationId xmlns:p14="http://schemas.microsoft.com/office/powerpoint/2010/main" val="423913150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lstStyle/>
          <a:p>
            <a:pPr marL="109728" indent="0" algn="r">
              <a:buNone/>
            </a:pPr>
            <a:r>
              <a:rPr lang="ar-IQ" dirty="0">
                <a:solidFill>
                  <a:srgbClr val="FF0000"/>
                </a:solidFill>
              </a:rPr>
              <a:t>نفقة زوجة الغائب</a:t>
            </a:r>
          </a:p>
          <a:p>
            <a:pPr marL="109728" indent="0" algn="r">
              <a:buNone/>
            </a:pPr>
            <a:r>
              <a:rPr lang="ar-IQ" dirty="0"/>
              <a:t>نصت المادة (29) على أنه: </a:t>
            </a:r>
          </a:p>
          <a:p>
            <a:pPr marL="109728" indent="0" algn="r">
              <a:buNone/>
            </a:pPr>
            <a:r>
              <a:rPr lang="ar-IQ" dirty="0"/>
              <a:t>"اذا ترك الزوج زوجته بلا نفقة و اختفى أو تغيب أو فقد أو سجن حكم القاضي لها بالنفقة من تأريخ الترك و يقوم صندوق الرعاِية </a:t>
            </a:r>
            <a:r>
              <a:rPr lang="ar-IQ" dirty="0" err="1"/>
              <a:t>الإجتماعية</a:t>
            </a:r>
            <a:r>
              <a:rPr lang="ar-IQ" dirty="0"/>
              <a:t> بصرف النفقة المقدرة". </a:t>
            </a:r>
          </a:p>
          <a:p>
            <a:pPr marL="109728" indent="0" algn="r">
              <a:buNone/>
            </a:pPr>
            <a:endParaRPr lang="ar-IQ" dirty="0"/>
          </a:p>
          <a:p>
            <a:pPr marL="109728" indent="0" algn="r">
              <a:buNone/>
            </a:pPr>
            <a:r>
              <a:rPr lang="ar-IQ" dirty="0"/>
              <a:t>وما يدفعه صندوق الرعاية الاجتماعية في هذه الحالة دين في ذمة الزوج اذا ظهر.</a:t>
            </a:r>
          </a:p>
          <a:p>
            <a:pPr marL="109728" indent="0" algn="r">
              <a:buNone/>
            </a:pPr>
            <a:r>
              <a:rPr lang="ar-IQ" dirty="0"/>
              <a:t>وقد كان القانون قبل التعديل يأذن للزوجة </a:t>
            </a:r>
            <a:r>
              <a:rPr lang="ar-IQ" dirty="0" err="1"/>
              <a:t>بالإستدانة</a:t>
            </a:r>
            <a:r>
              <a:rPr lang="ar-IQ" dirty="0"/>
              <a:t> باسم الزوج فيما اذا لم يكن هنالك للزوج مال ظاهر تستطيع الإنفاق منه، و اذا لم يكن لها قريب أو وجد لكنه كان معسرا و لم تستطيع أن تستدين التزمت الدولة بالإنفاق. </a:t>
            </a:r>
          </a:p>
        </p:txBody>
      </p:sp>
      <p:sp>
        <p:nvSpPr>
          <p:cNvPr id="3" name="Slide Number Placeholder 2"/>
          <p:cNvSpPr>
            <a:spLocks noGrp="1"/>
          </p:cNvSpPr>
          <p:nvPr>
            <p:ph type="sldNum" sz="quarter" idx="12"/>
          </p:nvPr>
        </p:nvSpPr>
        <p:spPr/>
        <p:txBody>
          <a:bodyPr/>
          <a:lstStyle/>
          <a:p>
            <a:fld id="{0B34F065-1154-456A-91E3-76DE8E75E17B}" type="slidenum">
              <a:rPr lang="ar-SA" smtClean="0"/>
              <a:t>118</a:t>
            </a:fld>
            <a:endParaRPr lang="ar-SA"/>
          </a:p>
        </p:txBody>
      </p:sp>
    </p:spTree>
    <p:extLst>
      <p:ext uri="{BB962C8B-B14F-4D97-AF65-F5344CB8AC3E}">
        <p14:creationId xmlns:p14="http://schemas.microsoft.com/office/powerpoint/2010/main" val="30902616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normAutofit fontScale="92500" lnSpcReduction="20000"/>
          </a:bodyPr>
          <a:lstStyle/>
          <a:p>
            <a:pPr marL="109728" indent="0" algn="r">
              <a:buNone/>
            </a:pPr>
            <a:r>
              <a:rPr lang="ar-IQ" b="1" dirty="0" smtClean="0"/>
              <a:t>حكم دين النفقة و النفقة المؤقتة</a:t>
            </a:r>
          </a:p>
          <a:p>
            <a:pPr marL="109728" indent="0" algn="r">
              <a:buNone/>
            </a:pPr>
            <a:r>
              <a:rPr lang="ar-IQ" dirty="0" smtClean="0">
                <a:solidFill>
                  <a:srgbClr val="FF0000"/>
                </a:solidFill>
              </a:rPr>
              <a:t>دين النفقة</a:t>
            </a:r>
            <a:r>
              <a:rPr lang="ar-IQ" dirty="0" smtClean="0"/>
              <a:t> </a:t>
            </a:r>
          </a:p>
          <a:p>
            <a:pPr marL="109728" indent="0" algn="r">
              <a:buNone/>
            </a:pPr>
            <a:r>
              <a:rPr lang="ar-IQ" dirty="0" smtClean="0"/>
              <a:t>متى </a:t>
            </a:r>
            <a:r>
              <a:rPr lang="ar-IQ" dirty="0"/>
              <a:t>تصبح النفقة دينا في ذمة الزوج؟</a:t>
            </a:r>
          </a:p>
          <a:p>
            <a:pPr marL="109728" indent="0" algn="r">
              <a:buNone/>
            </a:pPr>
            <a:r>
              <a:rPr lang="ar-IQ" dirty="0"/>
              <a:t>اختلف الفقهاء في الوقت اعتبار النفقة دينا في ذمة الزوج على رأيين ولكن القانون نص في المادة (24) على انه: </a:t>
            </a:r>
          </a:p>
          <a:p>
            <a:pPr marL="109728" indent="0" algn="r">
              <a:buNone/>
            </a:pPr>
            <a:r>
              <a:rPr lang="ar-IQ" dirty="0"/>
              <a:t>"تعتبر نفقة الزوجة غير المخلة بالالتزامات الزوجية دينا في ذمة زوجها من وقت </a:t>
            </a:r>
            <a:r>
              <a:rPr lang="ar-IQ" dirty="0" err="1"/>
              <a:t>إمتناع</a:t>
            </a:r>
            <a:r>
              <a:rPr lang="ar-IQ" dirty="0"/>
              <a:t> الزوج عن الإنفاق".</a:t>
            </a:r>
          </a:p>
          <a:p>
            <a:pPr marL="109728" indent="0" algn="r">
              <a:buNone/>
            </a:pPr>
            <a:endParaRPr lang="ar-IQ" dirty="0"/>
          </a:p>
          <a:p>
            <a:pPr marL="109728" indent="0" algn="r">
              <a:buNone/>
            </a:pPr>
            <a:r>
              <a:rPr lang="ar-IQ" dirty="0"/>
              <a:t>- وإذا صارت النفقة دينا و امتنع الزوج عن دفعها لزوجته أجبر ذلك عن طريق التنفيذ الجبري و يجوز لها أن تطلب حبسه إذا لم يكن له مال ظاهر، غير أن هذا الحبس لا يسقط الدين لأنه ليس عوضا بل هو وسيلة يلجأ إليها لحمله على إظهار ماله، و إذا كان الزوج معسرا فإن لها </a:t>
            </a:r>
            <a:r>
              <a:rPr lang="ar-IQ" dirty="0" err="1"/>
              <a:t>الإستدانة</a:t>
            </a:r>
            <a:r>
              <a:rPr lang="ar-IQ" dirty="0"/>
              <a:t> </a:t>
            </a:r>
            <a:r>
              <a:rPr lang="ar-IQ" dirty="0" err="1"/>
              <a:t>بإسمه</a:t>
            </a:r>
            <a:r>
              <a:rPr lang="ar-IQ" dirty="0"/>
              <a:t> كما يجوز لها أخذ كفيل بالنفقة المتجمدة.</a:t>
            </a:r>
          </a:p>
          <a:p>
            <a:pPr marL="109728" indent="0" algn="r">
              <a:buNone/>
            </a:pPr>
            <a:r>
              <a:rPr lang="ar-IQ" dirty="0"/>
              <a:t>- وإذا مات الزوج 	و لم يكن قد سدد ما عليه من دين النفقة فإن من حق الزوجة أن تقيم الدعوى على ورثة زوجها بنفقتها الماضية المترتبة بذمة الزوج.</a:t>
            </a:r>
          </a:p>
          <a:p>
            <a:pPr marL="109728" indent="0" algn="r">
              <a:buNone/>
            </a:pPr>
            <a:r>
              <a:rPr lang="ar-IQ" dirty="0"/>
              <a:t>"لا تسقط المقدار المتراكم من النفقة بالطلاق أو بوفاة أحد الزوجين" المادة (32)</a:t>
            </a:r>
          </a:p>
        </p:txBody>
      </p:sp>
      <p:sp>
        <p:nvSpPr>
          <p:cNvPr id="3" name="Slide Number Placeholder 2"/>
          <p:cNvSpPr>
            <a:spLocks noGrp="1"/>
          </p:cNvSpPr>
          <p:nvPr>
            <p:ph type="sldNum" sz="quarter" idx="12"/>
          </p:nvPr>
        </p:nvSpPr>
        <p:spPr/>
        <p:txBody>
          <a:bodyPr/>
          <a:lstStyle/>
          <a:p>
            <a:fld id="{0B34F065-1154-456A-91E3-76DE8E75E17B}" type="slidenum">
              <a:rPr lang="ar-SA" smtClean="0"/>
              <a:t>119</a:t>
            </a:fld>
            <a:endParaRPr lang="ar-SA"/>
          </a:p>
        </p:txBody>
      </p:sp>
    </p:spTree>
    <p:extLst>
      <p:ext uri="{BB962C8B-B14F-4D97-AF65-F5344CB8AC3E}">
        <p14:creationId xmlns:p14="http://schemas.microsoft.com/office/powerpoint/2010/main" val="405175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332656"/>
            <a:ext cx="7498080" cy="5915744"/>
          </a:xfrm>
        </p:spPr>
        <p:txBody>
          <a:bodyPr>
            <a:normAutofit lnSpcReduction="10000"/>
          </a:bodyPr>
          <a:lstStyle/>
          <a:p>
            <a:pPr marL="82296" indent="0" algn="r">
              <a:buNone/>
            </a:pPr>
            <a:r>
              <a:rPr lang="ar-IQ" dirty="0"/>
              <a:t>الرأي الرابع:</a:t>
            </a:r>
          </a:p>
          <a:p>
            <a:pPr marL="82296" indent="0" algn="r">
              <a:buNone/>
            </a:pPr>
            <a:r>
              <a:rPr lang="ar-IQ" dirty="0"/>
              <a:t> فقال </a:t>
            </a:r>
            <a:r>
              <a:rPr lang="ar-IQ" dirty="0" err="1"/>
              <a:t>الأحناف</a:t>
            </a:r>
            <a:r>
              <a:rPr lang="ar-IQ" dirty="0"/>
              <a:t> إن للخاطب حق استردادها ما دامت باقية بعينها، فإن هلكت أو استهلكت، أو مانع من موانع الرجوع في الهبة، فليس للخاطب حق استردادها.</a:t>
            </a:r>
          </a:p>
          <a:p>
            <a:pPr marL="82296" indent="0" algn="r">
              <a:buNone/>
            </a:pPr>
            <a:r>
              <a:rPr lang="ar-IQ" dirty="0"/>
              <a:t>وقد أحال المشرع العراقي القاضي إلى قواعد القانون المدني عندما نص في الفقرة الثالثة من المادة التاسعة عشر من قانون الأحوال الشخصي على أنه </a:t>
            </a:r>
          </a:p>
          <a:p>
            <a:pPr marL="82296" indent="0" algn="r">
              <a:buNone/>
            </a:pPr>
            <a:r>
              <a:rPr lang="ar-IQ" dirty="0"/>
              <a:t>« تسري على الهدايا أحكام الهبة».</a:t>
            </a:r>
          </a:p>
          <a:p>
            <a:pPr marL="82296" indent="0" algn="r">
              <a:buNone/>
            </a:pPr>
            <a:endParaRPr lang="ar-IQ" dirty="0"/>
          </a:p>
          <a:p>
            <a:pPr marL="82296" indent="0" algn="r">
              <a:buNone/>
            </a:pPr>
            <a:r>
              <a:rPr lang="ar-IQ" dirty="0"/>
              <a:t>وبالرجوع إلى أحكام الهبة نجد أن القانون المدني في المادة (612) أجاز الرجوع و نصها: « الهبات و الهدايا التي تقدم في الخطبة من أحد الخطيبين للأخر أو من أجنبي عنهما لأحدهما أو لهما معا، يجب أن يردها الموهب له للواهب إذا فسخت الخطبة و طلب الواهب الرد مادام الموهب قائما و ممكنا رده بالذات».</a:t>
            </a:r>
          </a:p>
        </p:txBody>
      </p:sp>
      <p:sp>
        <p:nvSpPr>
          <p:cNvPr id="4" name="Slide Number Placeholder 3"/>
          <p:cNvSpPr>
            <a:spLocks noGrp="1"/>
          </p:cNvSpPr>
          <p:nvPr>
            <p:ph type="sldNum" sz="quarter" idx="12"/>
          </p:nvPr>
        </p:nvSpPr>
        <p:spPr/>
        <p:txBody>
          <a:bodyPr/>
          <a:lstStyle/>
          <a:p>
            <a:fld id="{0B34F065-1154-456A-91E3-76DE8E75E17B}" type="slidenum">
              <a:rPr lang="ar-SA" smtClean="0"/>
              <a:t>12</a:t>
            </a:fld>
            <a:endParaRPr lang="ar-SA"/>
          </a:p>
        </p:txBody>
      </p:sp>
    </p:spTree>
    <p:extLst>
      <p:ext uri="{BB962C8B-B14F-4D97-AF65-F5344CB8AC3E}">
        <p14:creationId xmlns:p14="http://schemas.microsoft.com/office/powerpoint/2010/main" val="69454943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458611"/>
          </a:xfrm>
        </p:spPr>
        <p:txBody>
          <a:bodyPr/>
          <a:lstStyle/>
          <a:p>
            <a:pPr marL="109728" indent="0" algn="r">
              <a:buNone/>
            </a:pPr>
            <a:r>
              <a:rPr lang="ar-IQ" dirty="0">
                <a:solidFill>
                  <a:srgbClr val="FF0000"/>
                </a:solidFill>
              </a:rPr>
              <a:t>النفقة المؤقتة </a:t>
            </a:r>
          </a:p>
          <a:p>
            <a:pPr marL="109728" indent="0" algn="r">
              <a:buNone/>
            </a:pPr>
            <a:r>
              <a:rPr lang="ar-IQ" dirty="0"/>
              <a:t>تنص المادة (31) على أن:</a:t>
            </a:r>
          </a:p>
          <a:p>
            <a:pPr marL="109728" indent="0" algn="r">
              <a:buNone/>
            </a:pPr>
            <a:r>
              <a:rPr lang="ar-IQ" dirty="0"/>
              <a:t>1. للقاضي أثناء النظر في دعوى النفقة أن يقر تقدير نفقة مؤقتة للزوجة على زوجها و يكون هذا القرار قابلا للتنفيذ.</a:t>
            </a:r>
          </a:p>
          <a:p>
            <a:pPr marL="109728" indent="0" algn="r">
              <a:buNone/>
            </a:pPr>
            <a:r>
              <a:rPr lang="ar-IQ" dirty="0"/>
              <a:t>2. يكون القرار المذكور تابعا لنتيجة الحكم الأصلي من حيث </a:t>
            </a:r>
            <a:r>
              <a:rPr lang="ar-IQ" dirty="0" err="1"/>
              <a:t>إحتسابه</a:t>
            </a:r>
            <a:r>
              <a:rPr lang="ar-IQ" dirty="0"/>
              <a:t> أو رده.</a:t>
            </a:r>
          </a:p>
          <a:p>
            <a:pPr marL="109728" indent="0" algn="r">
              <a:buNone/>
            </a:pPr>
            <a:endParaRPr lang="ar-IQ" dirty="0"/>
          </a:p>
          <a:p>
            <a:pPr marL="109728" indent="0" algn="r">
              <a:buNone/>
            </a:pPr>
            <a:r>
              <a:rPr lang="ar-IQ" dirty="0"/>
              <a:t>تستهدف تقدير النفقة المؤقتة للزوجة الى ايجاد حل عاجل للزوجة ريثما تنتهي اجراءات الدعوى التي قد تطول أحيانا إلى درجة تتضرر فيها الزوجة المعسرة إلى حد كبير. </a:t>
            </a:r>
          </a:p>
        </p:txBody>
      </p:sp>
      <p:sp>
        <p:nvSpPr>
          <p:cNvPr id="3" name="Slide Number Placeholder 2"/>
          <p:cNvSpPr>
            <a:spLocks noGrp="1"/>
          </p:cNvSpPr>
          <p:nvPr>
            <p:ph type="sldNum" sz="quarter" idx="12"/>
          </p:nvPr>
        </p:nvSpPr>
        <p:spPr/>
        <p:txBody>
          <a:bodyPr/>
          <a:lstStyle/>
          <a:p>
            <a:fld id="{0B34F065-1154-456A-91E3-76DE8E75E17B}" type="slidenum">
              <a:rPr lang="ar-SA" smtClean="0"/>
              <a:t>120</a:t>
            </a:fld>
            <a:endParaRPr lang="ar-SA"/>
          </a:p>
        </p:txBody>
      </p:sp>
    </p:spTree>
    <p:extLst>
      <p:ext uri="{BB962C8B-B14F-4D97-AF65-F5344CB8AC3E}">
        <p14:creationId xmlns:p14="http://schemas.microsoft.com/office/powerpoint/2010/main" val="371120415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indent="0" algn="ctr">
              <a:buClr>
                <a:schemeClr val="accent3"/>
              </a:buClr>
              <a:buNone/>
              <a:defRPr/>
            </a:pPr>
            <a:r>
              <a:rPr lang="ar-IQ" sz="4000" dirty="0">
                <a:solidFill>
                  <a:srgbClr val="C00000"/>
                </a:solidFill>
              </a:rPr>
              <a:t>الطــــلاق</a:t>
            </a:r>
          </a:p>
          <a:p>
            <a:pPr marL="0" indent="0" algn="r">
              <a:buClr>
                <a:schemeClr val="accent3"/>
              </a:buClr>
              <a:buNone/>
              <a:defRPr/>
            </a:pPr>
            <a:r>
              <a:rPr lang="ar-IQ" sz="2800" dirty="0">
                <a:solidFill>
                  <a:srgbClr val="C00000"/>
                </a:solidFill>
              </a:rPr>
              <a:t>تعريف الطلاق:</a:t>
            </a:r>
          </a:p>
          <a:p>
            <a:pPr marL="0" indent="0" algn="r">
              <a:buClr>
                <a:schemeClr val="accent3"/>
              </a:buClr>
              <a:buNone/>
              <a:defRPr/>
            </a:pPr>
            <a:r>
              <a:rPr lang="ar-IQ" sz="2800" dirty="0"/>
              <a:t>الطلاق لغة: رفع القيد حسيا أو معنويا. </a:t>
            </a:r>
          </a:p>
          <a:p>
            <a:pPr marL="0" indent="0" algn="r">
              <a:buClr>
                <a:schemeClr val="accent3"/>
              </a:buClr>
              <a:buNone/>
              <a:defRPr/>
            </a:pPr>
            <a:r>
              <a:rPr lang="ar-IQ" sz="2800" dirty="0"/>
              <a:t>الطلاق شرعا: هو رفع قيد النكاح في الحال أو المآل بلفظ مخصوص. </a:t>
            </a:r>
          </a:p>
          <a:p>
            <a:pPr marL="0" indent="0" algn="r">
              <a:buClr>
                <a:schemeClr val="accent3"/>
              </a:buClr>
              <a:buNone/>
              <a:defRPr/>
            </a:pPr>
            <a:r>
              <a:rPr lang="ar-IQ" sz="2800" dirty="0"/>
              <a:t>المقصود </a:t>
            </a:r>
            <a:r>
              <a:rPr lang="ar-IQ" sz="2800" dirty="0">
                <a:solidFill>
                  <a:srgbClr val="C00000"/>
                </a:solidFill>
              </a:rPr>
              <a:t>بالنكاح</a:t>
            </a:r>
            <a:r>
              <a:rPr lang="ar-IQ" sz="2800" dirty="0"/>
              <a:t> هنا يقصد بها النكاح الصحيح بمعنى عقد الزواج الصحيح.</a:t>
            </a:r>
          </a:p>
          <a:p>
            <a:pPr marL="0" indent="0" algn="r">
              <a:buClr>
                <a:schemeClr val="accent3"/>
              </a:buClr>
              <a:buNone/>
              <a:defRPr/>
            </a:pPr>
            <a:r>
              <a:rPr lang="ar-IQ" sz="2800" dirty="0"/>
              <a:t> ** أما اذا لم يكن عقد الزواج صحيحا وفيه خلل فان انهاءه يكون بالفسخ. </a:t>
            </a:r>
          </a:p>
          <a:p>
            <a:pPr marL="0" indent="0" algn="r">
              <a:buClr>
                <a:schemeClr val="accent3"/>
              </a:buClr>
              <a:buNone/>
              <a:defRPr/>
            </a:pPr>
            <a:r>
              <a:rPr lang="ar-IQ" sz="2800" dirty="0"/>
              <a:t>** واذا كان فاسدا أو باطلا فان انهاءه يكون بالمتاركة.</a:t>
            </a:r>
          </a:p>
          <a:p>
            <a:pPr marL="0" indent="0" algn="r">
              <a:buClr>
                <a:schemeClr val="accent3"/>
              </a:buClr>
              <a:buNone/>
              <a:defRPr/>
            </a:pPr>
            <a:r>
              <a:rPr lang="ar-IQ" sz="2800" dirty="0"/>
              <a:t>** العقد اذا لم يكن صحيحا فلا يعد قيدا حتى يرفع. </a:t>
            </a:r>
          </a:p>
          <a:p>
            <a:pPr marL="0" indent="0" algn="r">
              <a:buClr>
                <a:schemeClr val="accent3"/>
              </a:buClr>
              <a:buNone/>
              <a:defRPr/>
            </a:pPr>
            <a:endParaRPr lang="ar-IQ" sz="2800" dirty="0"/>
          </a:p>
          <a:p>
            <a:pPr marL="0" indent="0" algn="r">
              <a:buClr>
                <a:schemeClr val="accent3"/>
              </a:buClr>
              <a:buNone/>
              <a:defRPr/>
            </a:pPr>
            <a:r>
              <a:rPr lang="ar-IQ" sz="2800" dirty="0" err="1"/>
              <a:t>جائت</a:t>
            </a:r>
            <a:r>
              <a:rPr lang="ar-IQ" sz="2800" dirty="0"/>
              <a:t> عبارة (</a:t>
            </a:r>
            <a:r>
              <a:rPr lang="ar-IQ" sz="2800" dirty="0">
                <a:solidFill>
                  <a:srgbClr val="C00000"/>
                </a:solidFill>
              </a:rPr>
              <a:t>بلفظ مخصوص</a:t>
            </a:r>
            <a:r>
              <a:rPr lang="ar-IQ" sz="2800" dirty="0"/>
              <a:t>)  في التعريف لتمييز الطلاق  عن الفسخ, لأن الفسخ لا يحتاج الى لفظ مخصوص, ويشمل اللفظ المخصوص كل ما دل على الطلاق من الألفاظ الصريحة أو الكنائية.</a:t>
            </a:r>
          </a:p>
          <a:p>
            <a:pPr marL="0" indent="0" algn="r">
              <a:buClr>
                <a:schemeClr val="accent3"/>
              </a:buClr>
              <a:buNone/>
              <a:defRPr/>
            </a:pPr>
            <a:r>
              <a:rPr lang="ar-IQ" sz="2800" dirty="0"/>
              <a:t>** وقد يقع الطلاق بالكتابة أو الاشارة اذن لا يشترط أن تكون الطلاق باللفظ فقط.</a:t>
            </a:r>
            <a:endParaRPr lang="ar-IQ" sz="2800" dirty="0"/>
          </a:p>
        </p:txBody>
      </p:sp>
      <p:sp>
        <p:nvSpPr>
          <p:cNvPr id="3" name="Slide Number Placeholder 2"/>
          <p:cNvSpPr>
            <a:spLocks noGrp="1"/>
          </p:cNvSpPr>
          <p:nvPr>
            <p:ph type="sldNum" sz="quarter" idx="12"/>
          </p:nvPr>
        </p:nvSpPr>
        <p:spPr/>
        <p:txBody>
          <a:bodyPr/>
          <a:lstStyle/>
          <a:p>
            <a:fld id="{0B34F065-1154-456A-91E3-76DE8E75E17B}" type="slidenum">
              <a:rPr lang="ar-SA" smtClean="0"/>
              <a:t>121</a:t>
            </a:fld>
            <a:endParaRPr lang="ar-SA"/>
          </a:p>
        </p:txBody>
      </p:sp>
    </p:spTree>
    <p:extLst>
      <p:ext uri="{BB962C8B-B14F-4D97-AF65-F5344CB8AC3E}">
        <p14:creationId xmlns:p14="http://schemas.microsoft.com/office/powerpoint/2010/main" val="286012592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fontScale="77500" lnSpcReduction="20000"/>
          </a:bodyPr>
          <a:lstStyle/>
          <a:p>
            <a:pPr marL="109728" indent="0" algn="ctr">
              <a:buNone/>
            </a:pPr>
            <a:r>
              <a:rPr lang="ar-IQ" sz="3600" dirty="0">
                <a:solidFill>
                  <a:srgbClr val="C00000"/>
                </a:solidFill>
              </a:rPr>
              <a:t>الطلاق في قانون الأحوال الشخصية </a:t>
            </a:r>
          </a:p>
          <a:p>
            <a:pPr marL="109728" indent="0" algn="r">
              <a:buNone/>
            </a:pPr>
            <a:r>
              <a:rPr lang="ar-IQ" sz="2800" dirty="0"/>
              <a:t>عرفت الطلاق في قانون الاحوال الشخصية العراقي في الفقرة 1 من المادة 34  والتي تنص على: </a:t>
            </a:r>
          </a:p>
          <a:p>
            <a:pPr marL="109728" indent="0" algn="r">
              <a:buNone/>
            </a:pPr>
            <a:r>
              <a:rPr lang="ar-IQ" sz="2800" dirty="0">
                <a:solidFill>
                  <a:srgbClr val="C00000"/>
                </a:solidFill>
              </a:rPr>
              <a:t>(الطلاق رفع قيد الزواج بصيغة صريحة تدل عليه شرعا وقانونا دون التقييد بصيغة محددة أو لغة معينة </a:t>
            </a:r>
            <a:r>
              <a:rPr lang="ar-IQ" sz="2800" dirty="0" err="1">
                <a:solidFill>
                  <a:srgbClr val="C00000"/>
                </a:solidFill>
              </a:rPr>
              <a:t>بايقاع</a:t>
            </a:r>
            <a:r>
              <a:rPr lang="ar-IQ" sz="2800" dirty="0">
                <a:solidFill>
                  <a:srgbClr val="C00000"/>
                </a:solidFill>
              </a:rPr>
              <a:t> من الزوج أو الزوجة ان وكلت به أو فوضت أو من القاضي) </a:t>
            </a:r>
          </a:p>
          <a:p>
            <a:pPr marL="109728" indent="0" algn="r">
              <a:buNone/>
            </a:pPr>
            <a:r>
              <a:rPr lang="ar-IQ" sz="2800" dirty="0"/>
              <a:t>نلاحظ ان الفرق بين هذا التعريف والتعريف الشرعي هو :</a:t>
            </a:r>
          </a:p>
          <a:p>
            <a:pPr marL="109728" indent="0" algn="r">
              <a:buNone/>
            </a:pPr>
            <a:r>
              <a:rPr lang="ar-IQ" sz="2800" dirty="0"/>
              <a:t>1- ان القانون أقر بوضوح امكانية ايقاع الطلاق من قبل الزوجة ايضا ان وكلت او فوضت من قبل زوجها حق تطليق نفسها.</a:t>
            </a:r>
          </a:p>
          <a:p>
            <a:pPr marL="109728" indent="0" algn="r">
              <a:buNone/>
            </a:pPr>
            <a:r>
              <a:rPr lang="ar-IQ" sz="2800" dirty="0"/>
              <a:t>2- ان القانون أقر ايقاع الطلاق من قبل القاضي أيضا. </a:t>
            </a:r>
          </a:p>
          <a:p>
            <a:pPr marL="109728" indent="0" algn="r">
              <a:buNone/>
            </a:pPr>
            <a:r>
              <a:rPr lang="ar-IQ" sz="2800" dirty="0">
                <a:solidFill>
                  <a:srgbClr val="C00000"/>
                </a:solidFill>
              </a:rPr>
              <a:t>وهذان الامران محل خلاف بين الفقهاء </a:t>
            </a:r>
          </a:p>
          <a:p>
            <a:pPr marL="109728" indent="0" algn="r">
              <a:buNone/>
            </a:pPr>
            <a:r>
              <a:rPr lang="ar-IQ" sz="2800" dirty="0">
                <a:solidFill>
                  <a:srgbClr val="C00000"/>
                </a:solidFill>
              </a:rPr>
              <a:t>اذن الطلاق يقع من الزوجة بصورتين:</a:t>
            </a:r>
          </a:p>
          <a:p>
            <a:pPr marL="109728" indent="0" algn="r">
              <a:buNone/>
            </a:pPr>
            <a:r>
              <a:rPr lang="ar-IQ" sz="2800" dirty="0">
                <a:solidFill>
                  <a:srgbClr val="C00000"/>
                </a:solidFill>
              </a:rPr>
              <a:t>1- التوكيل: </a:t>
            </a:r>
            <a:r>
              <a:rPr lang="ar-IQ" sz="2800" dirty="0"/>
              <a:t>وذلك بأن يوكلها الزوج في طلاق نفسها</a:t>
            </a:r>
            <a:r>
              <a:rPr lang="ar-IQ" sz="2800" dirty="0">
                <a:solidFill>
                  <a:srgbClr val="C00000"/>
                </a:solidFill>
              </a:rPr>
              <a:t>.</a:t>
            </a:r>
          </a:p>
          <a:p>
            <a:pPr marL="109728" indent="0" algn="r">
              <a:buNone/>
            </a:pPr>
            <a:r>
              <a:rPr lang="ar-IQ" sz="2800" dirty="0">
                <a:solidFill>
                  <a:srgbClr val="C00000"/>
                </a:solidFill>
              </a:rPr>
              <a:t>2- التفويض: </a:t>
            </a:r>
            <a:r>
              <a:rPr lang="ar-IQ" sz="2800" dirty="0"/>
              <a:t>وهو أن يملك الزوج زوجته حق تطليق نفسها.</a:t>
            </a:r>
            <a:endParaRPr lang="ar-IQ" sz="1600" dirty="0">
              <a:solidFill>
                <a:srgbClr val="7030A0"/>
              </a:solidFill>
            </a:endParaRPr>
          </a:p>
          <a:p>
            <a:pPr marL="109728" indent="0" algn="r">
              <a:buNone/>
            </a:pPr>
            <a:endParaRPr lang="ar-IQ" sz="1600" dirty="0">
              <a:solidFill>
                <a:srgbClr val="7030A0"/>
              </a:solidFill>
            </a:endParaRPr>
          </a:p>
          <a:p>
            <a:pPr marL="109728" indent="0" algn="r">
              <a:buNone/>
            </a:pPr>
            <a:r>
              <a:rPr lang="ar-IQ" sz="1800" dirty="0">
                <a:solidFill>
                  <a:srgbClr val="7030A0"/>
                </a:solidFill>
              </a:rPr>
              <a:t>ملاحظة\ الطلاق عند بعض الفقهاء </a:t>
            </a:r>
            <a:r>
              <a:rPr lang="ar-IQ" sz="1800" dirty="0" err="1">
                <a:solidFill>
                  <a:srgbClr val="7030A0"/>
                </a:solidFill>
              </a:rPr>
              <a:t>لايقع</a:t>
            </a:r>
            <a:r>
              <a:rPr lang="ar-IQ" sz="1800" dirty="0">
                <a:solidFill>
                  <a:srgbClr val="7030A0"/>
                </a:solidFill>
              </a:rPr>
              <a:t> الا بصيغة مخصوصة:</a:t>
            </a:r>
          </a:p>
          <a:p>
            <a:pPr marL="109728" indent="0" algn="r">
              <a:buNone/>
            </a:pPr>
            <a:r>
              <a:rPr lang="ar-IQ" sz="1800" dirty="0">
                <a:solidFill>
                  <a:srgbClr val="7030A0"/>
                </a:solidFill>
              </a:rPr>
              <a:t>1- ففي الفقه الجعفري هي صيغة (طالق) فلو قال الزوج لزوجته ( انت طالق أو من المطلقات) فلا يقع الطلاق. </a:t>
            </a:r>
          </a:p>
          <a:p>
            <a:pPr marL="109728" indent="0" algn="r">
              <a:buNone/>
            </a:pPr>
            <a:r>
              <a:rPr lang="ar-IQ" sz="1800" dirty="0">
                <a:solidFill>
                  <a:srgbClr val="7030A0"/>
                </a:solidFill>
              </a:rPr>
              <a:t>2- اما القانون فقد كانت القانون قبل التعديل يشترط ايقاعه بالصيغة المخصوصة له شرعا كأنت طالق بالنسبة للجعفرية وأنت مطلقة أو طلقتك بالنسبة للمذاهب الاخرى. </a:t>
            </a:r>
          </a:p>
          <a:p>
            <a:pPr marL="109728" indent="0" algn="r">
              <a:buNone/>
            </a:pPr>
            <a:r>
              <a:rPr lang="ar-IQ" sz="1800" dirty="0">
                <a:solidFill>
                  <a:srgbClr val="7030A0"/>
                </a:solidFill>
              </a:rPr>
              <a:t>3- أما القانون الحالي بعد التعديل الغى اشتراط صيغة معينة او محددة ولكنه اشترط وجود (صيغة صريحة) تدل عليه شرعا وقانونا والصيغة الصريحة التي تدل شرعا وقانونا على الطلاق هو مشتقات كلمة (الطلاق).</a:t>
            </a:r>
          </a:p>
        </p:txBody>
      </p:sp>
      <p:sp>
        <p:nvSpPr>
          <p:cNvPr id="3" name="Slide Number Placeholder 2"/>
          <p:cNvSpPr>
            <a:spLocks noGrp="1"/>
          </p:cNvSpPr>
          <p:nvPr>
            <p:ph type="sldNum" sz="quarter" idx="12"/>
          </p:nvPr>
        </p:nvSpPr>
        <p:spPr/>
        <p:txBody>
          <a:bodyPr/>
          <a:lstStyle/>
          <a:p>
            <a:fld id="{0B34F065-1154-456A-91E3-76DE8E75E17B}" type="slidenum">
              <a:rPr lang="ar-SA" smtClean="0"/>
              <a:t>122</a:t>
            </a:fld>
            <a:endParaRPr lang="ar-SA"/>
          </a:p>
        </p:txBody>
      </p:sp>
    </p:spTree>
    <p:extLst>
      <p:ext uri="{BB962C8B-B14F-4D97-AF65-F5344CB8AC3E}">
        <p14:creationId xmlns:p14="http://schemas.microsoft.com/office/powerpoint/2010/main" val="428186584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normAutofit fontScale="77500" lnSpcReduction="20000"/>
          </a:bodyPr>
          <a:lstStyle/>
          <a:p>
            <a:pPr marL="109728" indent="0" algn="ctr">
              <a:buNone/>
            </a:pPr>
            <a:r>
              <a:rPr lang="ar-IQ" sz="3600" dirty="0">
                <a:solidFill>
                  <a:srgbClr val="C00000"/>
                </a:solidFill>
              </a:rPr>
              <a:t>الطلاق في قانون الأحوال الشخصية </a:t>
            </a:r>
          </a:p>
          <a:p>
            <a:pPr marL="109728" indent="0" algn="r">
              <a:buNone/>
            </a:pPr>
            <a:r>
              <a:rPr lang="ar-IQ" sz="2800" dirty="0"/>
              <a:t>عرفت الطلاق في قانون الاحوال الشخصية العراقي في الفقرة 1 من المادة 34  والتي تنص على: </a:t>
            </a:r>
          </a:p>
          <a:p>
            <a:pPr marL="109728" indent="0" algn="r">
              <a:buNone/>
            </a:pPr>
            <a:r>
              <a:rPr lang="ar-IQ" sz="2800" dirty="0">
                <a:solidFill>
                  <a:srgbClr val="C00000"/>
                </a:solidFill>
              </a:rPr>
              <a:t>(الطلاق رفع قيد الزواج بصيغة صريحة تدل عليه شرعا وقانونا دون التقييد بصيغة محددة أو لغة معينة </a:t>
            </a:r>
            <a:r>
              <a:rPr lang="ar-IQ" sz="2800" dirty="0" err="1">
                <a:solidFill>
                  <a:srgbClr val="C00000"/>
                </a:solidFill>
              </a:rPr>
              <a:t>بايقاع</a:t>
            </a:r>
            <a:r>
              <a:rPr lang="ar-IQ" sz="2800" dirty="0">
                <a:solidFill>
                  <a:srgbClr val="C00000"/>
                </a:solidFill>
              </a:rPr>
              <a:t> من الزوج أو الزوجة ان وكلت به أو فوضت أو من القاضي) </a:t>
            </a:r>
          </a:p>
          <a:p>
            <a:pPr marL="109728" indent="0" algn="r">
              <a:buNone/>
            </a:pPr>
            <a:r>
              <a:rPr lang="ar-IQ" sz="2800" dirty="0"/>
              <a:t>نلاحظ ان الفرق بين هذا التعريف والتعريف الشرعي هو :</a:t>
            </a:r>
          </a:p>
          <a:p>
            <a:pPr marL="109728" indent="0" algn="r">
              <a:buNone/>
            </a:pPr>
            <a:r>
              <a:rPr lang="ar-IQ" sz="2800" dirty="0"/>
              <a:t>1- ان القانون أقر بوضوح امكانية ايقاع الطلاق من قبل الزوجة ايضا ان وكلت او فوضت من قبل زوجها حق تطليق نفسها.</a:t>
            </a:r>
          </a:p>
          <a:p>
            <a:pPr marL="109728" indent="0" algn="r">
              <a:buNone/>
            </a:pPr>
            <a:r>
              <a:rPr lang="ar-IQ" sz="2800" dirty="0"/>
              <a:t>2- ان القانون أقر ايقاع الطلاق من قبل القاضي أيضا. </a:t>
            </a:r>
          </a:p>
          <a:p>
            <a:pPr marL="109728" indent="0" algn="r">
              <a:buNone/>
            </a:pPr>
            <a:r>
              <a:rPr lang="ar-IQ" sz="2800" dirty="0">
                <a:solidFill>
                  <a:srgbClr val="C00000"/>
                </a:solidFill>
              </a:rPr>
              <a:t>وهذان الامران محل خلاف بين الفقهاء </a:t>
            </a:r>
          </a:p>
          <a:p>
            <a:pPr marL="109728" indent="0" algn="r">
              <a:buNone/>
            </a:pPr>
            <a:r>
              <a:rPr lang="ar-IQ" sz="2800" dirty="0">
                <a:solidFill>
                  <a:srgbClr val="C00000"/>
                </a:solidFill>
              </a:rPr>
              <a:t>اذن الطلاق يقع من الزوجة بصورتين:</a:t>
            </a:r>
          </a:p>
          <a:p>
            <a:pPr marL="109728" indent="0" algn="r">
              <a:buNone/>
            </a:pPr>
            <a:r>
              <a:rPr lang="ar-IQ" sz="2800" dirty="0">
                <a:solidFill>
                  <a:srgbClr val="C00000"/>
                </a:solidFill>
              </a:rPr>
              <a:t>1- التوكيل: </a:t>
            </a:r>
            <a:r>
              <a:rPr lang="ar-IQ" sz="2800" dirty="0"/>
              <a:t>وذلك بأن يوكلها الزوج في طلاق نفسها</a:t>
            </a:r>
            <a:r>
              <a:rPr lang="ar-IQ" sz="2800" dirty="0">
                <a:solidFill>
                  <a:srgbClr val="C00000"/>
                </a:solidFill>
              </a:rPr>
              <a:t>.</a:t>
            </a:r>
          </a:p>
          <a:p>
            <a:pPr marL="109728" indent="0" algn="r">
              <a:buNone/>
            </a:pPr>
            <a:r>
              <a:rPr lang="ar-IQ" sz="2800" dirty="0">
                <a:solidFill>
                  <a:srgbClr val="C00000"/>
                </a:solidFill>
              </a:rPr>
              <a:t>2- التفويض: </a:t>
            </a:r>
            <a:r>
              <a:rPr lang="ar-IQ" sz="2800" dirty="0"/>
              <a:t>وهو أن يملك الزوج زوجته حق تطليق نفسها.</a:t>
            </a:r>
            <a:endParaRPr lang="ar-IQ" sz="1600" dirty="0">
              <a:solidFill>
                <a:srgbClr val="7030A0"/>
              </a:solidFill>
            </a:endParaRPr>
          </a:p>
          <a:p>
            <a:pPr marL="109728" indent="0" algn="r">
              <a:buNone/>
            </a:pPr>
            <a:endParaRPr lang="ar-IQ" sz="1600" dirty="0">
              <a:solidFill>
                <a:srgbClr val="7030A0"/>
              </a:solidFill>
            </a:endParaRPr>
          </a:p>
          <a:p>
            <a:pPr marL="109728" indent="0" algn="r">
              <a:buNone/>
            </a:pPr>
            <a:r>
              <a:rPr lang="ar-IQ" sz="1800" dirty="0">
                <a:solidFill>
                  <a:srgbClr val="7030A0"/>
                </a:solidFill>
              </a:rPr>
              <a:t>ملاحظة\ الطلاق عند بعض الفقهاء </a:t>
            </a:r>
            <a:r>
              <a:rPr lang="ar-IQ" sz="1800" dirty="0" err="1">
                <a:solidFill>
                  <a:srgbClr val="7030A0"/>
                </a:solidFill>
              </a:rPr>
              <a:t>لايقع</a:t>
            </a:r>
            <a:r>
              <a:rPr lang="ar-IQ" sz="1800" dirty="0">
                <a:solidFill>
                  <a:srgbClr val="7030A0"/>
                </a:solidFill>
              </a:rPr>
              <a:t> الا بصيغة مخصوصة:</a:t>
            </a:r>
          </a:p>
          <a:p>
            <a:pPr marL="109728" indent="0" algn="r">
              <a:buNone/>
            </a:pPr>
            <a:r>
              <a:rPr lang="ar-IQ" sz="1800" dirty="0">
                <a:solidFill>
                  <a:srgbClr val="7030A0"/>
                </a:solidFill>
              </a:rPr>
              <a:t>1- ففي الفقه الجعفري هي صيغة (طالق) فلو قال الزوج لزوجته ( انت طالق أو من المطلقات) فلا يقع الطلاق. </a:t>
            </a:r>
          </a:p>
          <a:p>
            <a:pPr marL="109728" indent="0" algn="r">
              <a:buNone/>
            </a:pPr>
            <a:r>
              <a:rPr lang="ar-IQ" sz="1800" dirty="0">
                <a:solidFill>
                  <a:srgbClr val="7030A0"/>
                </a:solidFill>
              </a:rPr>
              <a:t>2- اما القانون فقد كانت القانون قبل التعديل يشترط ايقاعه بالصيغة المخصوصة له شرعا كأنت طالق بالنسبة للجعفرية وأنت مطلقة أو طلقتك بالنسبة للمذاهب الاخرى. </a:t>
            </a:r>
          </a:p>
          <a:p>
            <a:pPr marL="109728" indent="0" algn="r">
              <a:buNone/>
            </a:pPr>
            <a:r>
              <a:rPr lang="ar-IQ" sz="1800" dirty="0">
                <a:solidFill>
                  <a:srgbClr val="7030A0"/>
                </a:solidFill>
              </a:rPr>
              <a:t>3- أما القانون الحالي بعد التعديل الغى اشتراط صيغة معينة او محددة ولكنه اشترط وجود (صيغة صريحة) تدل عليه شرعا وقانونا والصيغة الصريحة التي تدل شرعا وقانونا على الطلاق هو مشتقات كلمة (الطلاق).</a:t>
            </a:r>
          </a:p>
          <a:p>
            <a:endParaRPr lang="en-US" dirty="0"/>
          </a:p>
        </p:txBody>
      </p:sp>
      <p:sp>
        <p:nvSpPr>
          <p:cNvPr id="3" name="Slide Number Placeholder 2"/>
          <p:cNvSpPr>
            <a:spLocks noGrp="1"/>
          </p:cNvSpPr>
          <p:nvPr>
            <p:ph type="sldNum" sz="quarter" idx="12"/>
          </p:nvPr>
        </p:nvSpPr>
        <p:spPr/>
        <p:txBody>
          <a:bodyPr/>
          <a:lstStyle/>
          <a:p>
            <a:fld id="{0B34F065-1154-456A-91E3-76DE8E75E17B}" type="slidenum">
              <a:rPr lang="ar-SA" smtClean="0"/>
              <a:t>123</a:t>
            </a:fld>
            <a:endParaRPr lang="ar-SA"/>
          </a:p>
        </p:txBody>
      </p:sp>
    </p:spTree>
    <p:extLst>
      <p:ext uri="{BB962C8B-B14F-4D97-AF65-F5344CB8AC3E}">
        <p14:creationId xmlns:p14="http://schemas.microsoft.com/office/powerpoint/2010/main" val="219359461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normAutofit fontScale="92500" lnSpcReduction="20000"/>
          </a:bodyPr>
          <a:lstStyle/>
          <a:p>
            <a:pPr marL="109728" indent="0" algn="r">
              <a:buNone/>
            </a:pPr>
            <a:r>
              <a:rPr lang="ar-IQ" dirty="0">
                <a:solidFill>
                  <a:srgbClr val="C00000"/>
                </a:solidFill>
              </a:rPr>
              <a:t>الاشهاد في الطلاق: </a:t>
            </a:r>
          </a:p>
          <a:p>
            <a:pPr marL="109728" indent="0" algn="r">
              <a:buNone/>
            </a:pPr>
            <a:r>
              <a:rPr lang="ar-IQ" sz="2800" dirty="0"/>
              <a:t>نصت الفقرة 3 من المادة 35 من قانون الأحوال الشخصية على </a:t>
            </a:r>
            <a:r>
              <a:rPr lang="ar-IQ" sz="2800" dirty="0">
                <a:solidFill>
                  <a:srgbClr val="C00000"/>
                </a:solidFill>
              </a:rPr>
              <a:t>( </a:t>
            </a:r>
            <a:r>
              <a:rPr lang="ar-IQ" sz="2800" dirty="0" err="1">
                <a:solidFill>
                  <a:srgbClr val="C00000"/>
                </a:solidFill>
              </a:rPr>
              <a:t>لايعتد</a:t>
            </a:r>
            <a:r>
              <a:rPr lang="ar-IQ" sz="2800" dirty="0">
                <a:solidFill>
                  <a:srgbClr val="C00000"/>
                </a:solidFill>
              </a:rPr>
              <a:t> بالطلاق الا بحضور شاهدين عدلين حين الايقاع أو الاقرار به أمامها أو أمام القاضي) </a:t>
            </a:r>
          </a:p>
          <a:p>
            <a:pPr marL="109728" indent="0" algn="r">
              <a:buNone/>
            </a:pPr>
            <a:endParaRPr lang="ar-IQ" sz="2800" dirty="0">
              <a:solidFill>
                <a:srgbClr val="C00000"/>
              </a:solidFill>
            </a:endParaRPr>
          </a:p>
          <a:p>
            <a:pPr marL="109728" indent="0" algn="r">
              <a:buNone/>
            </a:pPr>
            <a:r>
              <a:rPr lang="ar-IQ" sz="2800" dirty="0"/>
              <a:t>اذن بموجب القانون:</a:t>
            </a:r>
          </a:p>
          <a:p>
            <a:pPr marL="109728" indent="0" algn="r">
              <a:buNone/>
            </a:pPr>
            <a:r>
              <a:rPr lang="ar-IQ" sz="2800" dirty="0"/>
              <a:t>1- الطلاق </a:t>
            </a:r>
            <a:r>
              <a:rPr lang="ar-IQ" sz="2800" dirty="0" err="1"/>
              <a:t>لايعد</a:t>
            </a:r>
            <a:r>
              <a:rPr lang="ar-IQ" sz="2800" dirty="0"/>
              <a:t> واقعا ولا يترتب عليه أثر قانوني الا اذا تم بحضور شاهدين وقت الايقاع.</a:t>
            </a:r>
          </a:p>
          <a:p>
            <a:pPr marL="109728" indent="0" algn="r">
              <a:buNone/>
            </a:pPr>
            <a:r>
              <a:rPr lang="ar-IQ" sz="2800" dirty="0"/>
              <a:t>2- أو اذا أقر به أمامهما اي أمام الشاهدين أو بحضورهما أو أقرا به أمام القاضي. </a:t>
            </a:r>
          </a:p>
          <a:p>
            <a:pPr marL="109728" indent="0" algn="r">
              <a:buNone/>
            </a:pPr>
            <a:endParaRPr lang="ar-IQ" sz="2800" dirty="0"/>
          </a:p>
          <a:p>
            <a:pPr marL="109728" indent="0" algn="r">
              <a:buNone/>
            </a:pPr>
            <a:r>
              <a:rPr lang="ar-IQ" sz="2800" dirty="0"/>
              <a:t>وبالنسبة للشاهدين هنا يجوز أن يكونا </a:t>
            </a:r>
            <a:r>
              <a:rPr lang="ar-IQ" sz="2800" dirty="0" err="1"/>
              <a:t>أمرأتين</a:t>
            </a:r>
            <a:r>
              <a:rPr lang="ar-IQ" sz="2800" dirty="0"/>
              <a:t> وذلك قياسا على البند (د) من الفقرة (1) من المادة السادسة من قانون الأحوال الشخصية العراقي والتي تنص على (شهادة شاهدين متمتعين بالأهلية القانونية على عقد الزواج) </a:t>
            </a:r>
          </a:p>
          <a:p>
            <a:pPr marL="109728" indent="0" algn="r">
              <a:buNone/>
            </a:pPr>
            <a:r>
              <a:rPr lang="ar-IQ" sz="2800" dirty="0"/>
              <a:t>حيث ساوى هذه المادة بين الرجل والمرأة في الشهادة على الزواج. </a:t>
            </a:r>
          </a:p>
          <a:p>
            <a:pPr marL="109728" indent="0" algn="r">
              <a:buNone/>
            </a:pPr>
            <a:endParaRPr lang="en-US" sz="2800" dirty="0"/>
          </a:p>
          <a:p>
            <a:endParaRPr lang="en-US" dirty="0"/>
          </a:p>
        </p:txBody>
      </p:sp>
      <p:sp>
        <p:nvSpPr>
          <p:cNvPr id="3" name="Slide Number Placeholder 2"/>
          <p:cNvSpPr>
            <a:spLocks noGrp="1"/>
          </p:cNvSpPr>
          <p:nvPr>
            <p:ph type="sldNum" sz="quarter" idx="12"/>
          </p:nvPr>
        </p:nvSpPr>
        <p:spPr/>
        <p:txBody>
          <a:bodyPr/>
          <a:lstStyle/>
          <a:p>
            <a:fld id="{0B34F065-1154-456A-91E3-76DE8E75E17B}" type="slidenum">
              <a:rPr lang="ar-SA" smtClean="0"/>
              <a:t>124</a:t>
            </a:fld>
            <a:endParaRPr lang="ar-SA"/>
          </a:p>
        </p:txBody>
      </p:sp>
    </p:spTree>
    <p:extLst>
      <p:ext uri="{BB962C8B-B14F-4D97-AF65-F5344CB8AC3E}">
        <p14:creationId xmlns:p14="http://schemas.microsoft.com/office/powerpoint/2010/main" val="12128412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fontScale="92500" lnSpcReduction="20000"/>
          </a:bodyPr>
          <a:lstStyle/>
          <a:p>
            <a:pPr marL="0" indent="0" algn="ctr">
              <a:buClr>
                <a:schemeClr val="accent3"/>
              </a:buClr>
              <a:buNone/>
              <a:defRPr/>
            </a:pPr>
            <a:endParaRPr lang="ar-IQ" sz="3600" dirty="0">
              <a:solidFill>
                <a:srgbClr val="C00000"/>
              </a:solidFill>
            </a:endParaRPr>
          </a:p>
          <a:p>
            <a:pPr marL="0" indent="0" algn="ctr">
              <a:buClr>
                <a:schemeClr val="accent3"/>
              </a:buClr>
              <a:buNone/>
              <a:defRPr/>
            </a:pPr>
            <a:r>
              <a:rPr lang="ar-IQ" sz="3600" dirty="0">
                <a:solidFill>
                  <a:srgbClr val="C00000"/>
                </a:solidFill>
              </a:rPr>
              <a:t>الغاية من تشريع الطلاق </a:t>
            </a:r>
          </a:p>
          <a:p>
            <a:pPr marL="0" indent="0" algn="r">
              <a:buClr>
                <a:schemeClr val="accent3"/>
              </a:buClr>
              <a:buNone/>
              <a:defRPr/>
            </a:pPr>
            <a:r>
              <a:rPr lang="ar-IQ" sz="2800" dirty="0"/>
              <a:t>بما أن عقد الزواج عقد مستمر دائم محله حل المعاشرة بين الزوجين بغية بناء حياة مشتركة تسودها السكينة والاطمئنان ولأجل انجاب الذرية والأطفال وبناء العائلة.</a:t>
            </a:r>
          </a:p>
          <a:p>
            <a:pPr marL="0" indent="0" algn="r">
              <a:buClr>
                <a:schemeClr val="accent3"/>
              </a:buClr>
              <a:buNone/>
              <a:defRPr/>
            </a:pPr>
            <a:r>
              <a:rPr lang="ar-IQ" sz="2800" dirty="0"/>
              <a:t>ولكن قد يحدث في الحياة الزوجية ما يتعارض تماما مع هذه الغايات فتصبح حياتهما جحيما وهذا نتيجة للتباين في الطباع أو التفاوت في السلوك والأخلاق أو بعض المرات بسبب عدم الانجاب. </a:t>
            </a:r>
          </a:p>
          <a:p>
            <a:pPr marL="0" indent="0" algn="r">
              <a:buClr>
                <a:schemeClr val="accent3"/>
              </a:buClr>
              <a:buNone/>
              <a:defRPr/>
            </a:pPr>
            <a:r>
              <a:rPr lang="ar-IQ" sz="2800" dirty="0">
                <a:solidFill>
                  <a:srgbClr val="C00000"/>
                </a:solidFill>
              </a:rPr>
              <a:t>فهنا</a:t>
            </a:r>
            <a:r>
              <a:rPr lang="ar-IQ" sz="2800" dirty="0"/>
              <a:t> جعل الله تعالى الطلاق مخرجا من هذا الضيق لأن اجبار والزام الزوجين بالاستمرار في عقد زواج لم يحقق أهدافه أمر لا يقبله العقل والمنطق. </a:t>
            </a:r>
          </a:p>
          <a:p>
            <a:pPr marL="0" indent="0" algn="r">
              <a:buClr>
                <a:schemeClr val="accent3"/>
              </a:buClr>
              <a:buNone/>
              <a:defRPr/>
            </a:pPr>
            <a:r>
              <a:rPr lang="ar-IQ" sz="2800" dirty="0"/>
              <a:t>فالطلاق هو وسيلة نجاة من حياة </a:t>
            </a:r>
            <a:r>
              <a:rPr lang="ar-IQ" sz="2800" dirty="0" err="1"/>
              <a:t>لاتطاق</a:t>
            </a:r>
            <a:r>
              <a:rPr lang="ar-IQ" sz="2800" dirty="0"/>
              <a:t>.</a:t>
            </a:r>
          </a:p>
          <a:p>
            <a:pPr marL="0" indent="0" algn="r">
              <a:buClr>
                <a:schemeClr val="accent3"/>
              </a:buClr>
              <a:buNone/>
              <a:defRPr/>
            </a:pPr>
            <a:endParaRPr lang="ar-IQ" sz="2800" dirty="0"/>
          </a:p>
          <a:p>
            <a:pPr marL="0" indent="0" algn="r">
              <a:buClr>
                <a:schemeClr val="accent3"/>
              </a:buClr>
              <a:buNone/>
              <a:defRPr/>
            </a:pPr>
            <a:r>
              <a:rPr lang="ar-IQ" sz="2800" dirty="0"/>
              <a:t>فالقانون أعطى حق الطلاق للزوجين وبالطريقة التي سنذكرها لاحقا.</a:t>
            </a:r>
          </a:p>
          <a:p>
            <a:pPr marL="0" indent="0" algn="r">
              <a:buClr>
                <a:schemeClr val="accent3"/>
              </a:buClr>
              <a:buNone/>
              <a:defRPr/>
            </a:pPr>
            <a:r>
              <a:rPr lang="ar-IQ" sz="2800" dirty="0"/>
              <a:t>أما الشريعة لو تمنع الطلاق ولكن هناك الكثير من الفقهاء يرون ان الأصل في الطلاق هو الحظر بالاستدلال الى قول رسول الله (ص) (أبغض الحلال عند الله هو الطلاق) </a:t>
            </a:r>
          </a:p>
          <a:p>
            <a:pPr marL="0" indent="0" algn="r">
              <a:buClr>
                <a:schemeClr val="accent3"/>
              </a:buClr>
              <a:buNone/>
              <a:defRPr/>
            </a:pPr>
            <a:endParaRPr lang="ar-IQ" sz="2800" dirty="0"/>
          </a:p>
          <a:p>
            <a:endParaRPr lang="en-US" dirty="0"/>
          </a:p>
        </p:txBody>
      </p:sp>
      <p:sp>
        <p:nvSpPr>
          <p:cNvPr id="3" name="Slide Number Placeholder 2"/>
          <p:cNvSpPr>
            <a:spLocks noGrp="1"/>
          </p:cNvSpPr>
          <p:nvPr>
            <p:ph type="sldNum" sz="quarter" idx="12"/>
          </p:nvPr>
        </p:nvSpPr>
        <p:spPr/>
        <p:txBody>
          <a:bodyPr/>
          <a:lstStyle/>
          <a:p>
            <a:fld id="{0B34F065-1154-456A-91E3-76DE8E75E17B}" type="slidenum">
              <a:rPr lang="ar-SA" smtClean="0"/>
              <a:t>125</a:t>
            </a:fld>
            <a:endParaRPr lang="ar-SA"/>
          </a:p>
        </p:txBody>
      </p:sp>
    </p:spTree>
    <p:extLst>
      <p:ext uri="{BB962C8B-B14F-4D97-AF65-F5344CB8AC3E}">
        <p14:creationId xmlns:p14="http://schemas.microsoft.com/office/powerpoint/2010/main" val="378689500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fontScale="77500" lnSpcReduction="20000"/>
          </a:bodyPr>
          <a:lstStyle/>
          <a:p>
            <a:pPr marL="109728" indent="0" algn="ctr">
              <a:buNone/>
            </a:pPr>
            <a:r>
              <a:rPr lang="ar-IQ" sz="3600" dirty="0">
                <a:solidFill>
                  <a:srgbClr val="C00000"/>
                </a:solidFill>
              </a:rPr>
              <a:t>أقسام الطلاق </a:t>
            </a:r>
          </a:p>
          <a:p>
            <a:pPr marL="109728" indent="0" algn="r">
              <a:buNone/>
            </a:pPr>
            <a:r>
              <a:rPr lang="ar-IQ" sz="2800" dirty="0"/>
              <a:t>ينقسم الطلاق في الفقه الاسلامي الى أقسام </a:t>
            </a:r>
            <a:r>
              <a:rPr lang="ar-IQ" sz="2800" dirty="0" err="1"/>
              <a:t>ياعتبارات</a:t>
            </a:r>
            <a:r>
              <a:rPr lang="ar-IQ" sz="2800" dirty="0"/>
              <a:t> متعددة منها: </a:t>
            </a:r>
          </a:p>
          <a:p>
            <a:pPr marL="109728" indent="0" algn="r">
              <a:buNone/>
            </a:pPr>
            <a:r>
              <a:rPr lang="ar-IQ" sz="2800" dirty="0">
                <a:solidFill>
                  <a:srgbClr val="C00000"/>
                </a:solidFill>
              </a:rPr>
              <a:t> أولا: من حيث امكانية ارتجاع الزوجة :        </a:t>
            </a:r>
          </a:p>
          <a:p>
            <a:pPr marL="109728" indent="0" algn="r">
              <a:buNone/>
            </a:pPr>
            <a:r>
              <a:rPr lang="ar-IQ" sz="2800" dirty="0">
                <a:solidFill>
                  <a:srgbClr val="C00000"/>
                </a:solidFill>
              </a:rPr>
              <a:t>   أ- طلاق رجعي      ب- طلاق بائن  </a:t>
            </a:r>
          </a:p>
          <a:p>
            <a:pPr marL="109728" indent="0" algn="r">
              <a:buNone/>
            </a:pPr>
            <a:r>
              <a:rPr lang="ar-IQ" sz="2800" dirty="0">
                <a:solidFill>
                  <a:srgbClr val="C00000"/>
                </a:solidFill>
              </a:rPr>
              <a:t>ثانيا: الطلاق السني والطلاق البدعي </a:t>
            </a:r>
          </a:p>
          <a:p>
            <a:pPr marL="109728" indent="0" algn="r">
              <a:buNone/>
            </a:pPr>
            <a:r>
              <a:rPr lang="ar-IQ" sz="2800" dirty="0">
                <a:solidFill>
                  <a:srgbClr val="C00000"/>
                </a:solidFill>
              </a:rPr>
              <a:t>ثالثا: الطلاق الصريح والطلاق </a:t>
            </a:r>
            <a:r>
              <a:rPr lang="ar-IQ" sz="2800" dirty="0" err="1">
                <a:solidFill>
                  <a:srgbClr val="C00000"/>
                </a:solidFill>
              </a:rPr>
              <a:t>الكنائي</a:t>
            </a:r>
            <a:r>
              <a:rPr lang="ar-IQ" sz="2800" dirty="0">
                <a:solidFill>
                  <a:srgbClr val="C00000"/>
                </a:solidFill>
              </a:rPr>
              <a:t> </a:t>
            </a:r>
          </a:p>
          <a:p>
            <a:pPr marL="109728" indent="0" algn="r">
              <a:buNone/>
            </a:pPr>
            <a:r>
              <a:rPr lang="ar-IQ" sz="2800" dirty="0">
                <a:solidFill>
                  <a:srgbClr val="C00000"/>
                </a:solidFill>
              </a:rPr>
              <a:t>رابعا: الطلاق المنجز والطلاق المعلق والطلاق المضاف للمستقبل </a:t>
            </a:r>
          </a:p>
          <a:p>
            <a:pPr marL="109728" indent="0" algn="r">
              <a:buNone/>
            </a:pPr>
            <a:endParaRPr lang="ar-IQ" sz="2800" dirty="0">
              <a:solidFill>
                <a:srgbClr val="C00000"/>
              </a:solidFill>
            </a:endParaRPr>
          </a:p>
          <a:p>
            <a:pPr marL="109728" indent="0" algn="r">
              <a:buNone/>
            </a:pPr>
            <a:endParaRPr lang="ar-IQ" sz="2800" dirty="0">
              <a:solidFill>
                <a:srgbClr val="C00000"/>
              </a:solidFill>
            </a:endParaRPr>
          </a:p>
          <a:p>
            <a:pPr marL="109728" indent="0" algn="ctr">
              <a:buNone/>
            </a:pPr>
            <a:r>
              <a:rPr lang="ar-IQ" sz="2800" dirty="0">
                <a:solidFill>
                  <a:srgbClr val="C00000"/>
                </a:solidFill>
              </a:rPr>
              <a:t>    أولا: من حيث امكانية ارتجاع المرأة </a:t>
            </a:r>
          </a:p>
          <a:p>
            <a:pPr marL="109728" indent="0" algn="ctr">
              <a:buNone/>
            </a:pPr>
            <a:r>
              <a:rPr lang="ar-IQ" sz="2800" dirty="0">
                <a:solidFill>
                  <a:srgbClr val="C00000"/>
                </a:solidFill>
              </a:rPr>
              <a:t>أ- الطلاق الرجعي </a:t>
            </a:r>
          </a:p>
          <a:p>
            <a:pPr marL="109728" indent="0" algn="r">
              <a:buNone/>
            </a:pPr>
            <a:r>
              <a:rPr lang="ar-IQ" sz="2800" dirty="0"/>
              <a:t>هو الذي يملك الزوج بعده اعادة زوجته اليه مادامت في العدة بدون توقف على رضاها وبدون حاجة الى عقد ومهر جديدين وهذا في الفقه الاسلامي. </a:t>
            </a:r>
          </a:p>
          <a:p>
            <a:pPr marL="109728" indent="0" algn="r">
              <a:buNone/>
            </a:pPr>
            <a:r>
              <a:rPr lang="ar-IQ" sz="2800" dirty="0"/>
              <a:t>أما في قانون الأحوال الشخصية فقد نصت الفقرة 1 من المادة 38 على ( الرجعي هو ما جاز للزوج مراجعة زوجته اثناء عدتها منه دون عقد على أن تتوافر رغبتها في الاصلاح) </a:t>
            </a:r>
          </a:p>
          <a:p>
            <a:pPr marL="109728" indent="0" algn="r">
              <a:buNone/>
            </a:pPr>
            <a:r>
              <a:rPr lang="ar-IQ" sz="2800" dirty="0"/>
              <a:t>اذن في القانون يشترط موافقة الزوجة ورضاها للرجوع في فترة العدة ودون الحاجة الى عقد جديد .</a:t>
            </a:r>
          </a:p>
          <a:p>
            <a:pPr marL="109728" indent="0" algn="ctr">
              <a:buNone/>
            </a:pPr>
            <a:endParaRPr lang="ar-IQ" sz="2800" dirty="0">
              <a:solidFill>
                <a:srgbClr val="C00000"/>
              </a:solidFill>
            </a:endParaRPr>
          </a:p>
          <a:p>
            <a:endParaRPr lang="en-US" dirty="0"/>
          </a:p>
        </p:txBody>
      </p:sp>
      <p:sp>
        <p:nvSpPr>
          <p:cNvPr id="3" name="Slide Number Placeholder 2"/>
          <p:cNvSpPr>
            <a:spLocks noGrp="1"/>
          </p:cNvSpPr>
          <p:nvPr>
            <p:ph type="sldNum" sz="quarter" idx="12"/>
          </p:nvPr>
        </p:nvSpPr>
        <p:spPr/>
        <p:txBody>
          <a:bodyPr/>
          <a:lstStyle/>
          <a:p>
            <a:fld id="{0B34F065-1154-456A-91E3-76DE8E75E17B}" type="slidenum">
              <a:rPr lang="ar-SA" smtClean="0"/>
              <a:t>126</a:t>
            </a:fld>
            <a:endParaRPr lang="ar-SA"/>
          </a:p>
        </p:txBody>
      </p:sp>
    </p:spTree>
    <p:extLst>
      <p:ext uri="{BB962C8B-B14F-4D97-AF65-F5344CB8AC3E}">
        <p14:creationId xmlns:p14="http://schemas.microsoft.com/office/powerpoint/2010/main" val="134742863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fontScale="92500" lnSpcReduction="10000"/>
          </a:bodyPr>
          <a:lstStyle/>
          <a:p>
            <a:pPr marL="109728" indent="0" algn="r">
              <a:buNone/>
            </a:pPr>
            <a:endParaRPr lang="ar-IQ" sz="2800" dirty="0">
              <a:solidFill>
                <a:srgbClr val="C00000"/>
              </a:solidFill>
            </a:endParaRPr>
          </a:p>
          <a:p>
            <a:pPr marL="109728" indent="0" algn="r">
              <a:buNone/>
            </a:pPr>
            <a:endParaRPr lang="ar-IQ" sz="2800" dirty="0">
              <a:solidFill>
                <a:srgbClr val="C00000"/>
              </a:solidFill>
            </a:endParaRPr>
          </a:p>
          <a:p>
            <a:pPr marL="109728" indent="0" algn="r">
              <a:buNone/>
            </a:pPr>
            <a:r>
              <a:rPr lang="ar-IQ" sz="2800" dirty="0">
                <a:solidFill>
                  <a:srgbClr val="C00000"/>
                </a:solidFill>
              </a:rPr>
              <a:t>ب- الطلاق البائن: ينقسم الطلاق البائن الى:</a:t>
            </a:r>
          </a:p>
          <a:p>
            <a:pPr marL="109728" indent="0" algn="r">
              <a:buNone/>
            </a:pPr>
            <a:r>
              <a:rPr lang="ar-IQ" sz="2800" dirty="0">
                <a:solidFill>
                  <a:srgbClr val="C00000"/>
                </a:solidFill>
              </a:rPr>
              <a:t> 1- طلاق بائن بينونة صغرى        2- طلاق بائن بينونة كبرى </a:t>
            </a:r>
          </a:p>
          <a:p>
            <a:pPr marL="109728" indent="0" algn="r">
              <a:buNone/>
            </a:pPr>
            <a:endParaRPr lang="ar-IQ" sz="2800" dirty="0">
              <a:solidFill>
                <a:srgbClr val="C00000"/>
              </a:solidFill>
            </a:endParaRPr>
          </a:p>
          <a:p>
            <a:pPr marL="109728" indent="0" algn="r">
              <a:buNone/>
            </a:pPr>
            <a:r>
              <a:rPr lang="ar-IQ" sz="2800" dirty="0">
                <a:solidFill>
                  <a:srgbClr val="C00000"/>
                </a:solidFill>
              </a:rPr>
              <a:t>1- الطلاق البائن بينونة صغرى: </a:t>
            </a:r>
          </a:p>
          <a:p>
            <a:pPr marL="109728" indent="0" algn="r">
              <a:buNone/>
            </a:pPr>
            <a:r>
              <a:rPr lang="ar-IQ" sz="2800" dirty="0"/>
              <a:t>وهو الذي </a:t>
            </a:r>
            <a:r>
              <a:rPr lang="ar-IQ" sz="2800" dirty="0" err="1"/>
              <a:t>لايملك</a:t>
            </a:r>
            <a:r>
              <a:rPr lang="ar-IQ" sz="2800" dirty="0"/>
              <a:t> الزوج بعده اعادة زوجته الا برضاها وبعقد جديد ومهر جديد دون أن تتوقف هذه الاعادة على زواج زوجته من رجل اخر. </a:t>
            </a:r>
          </a:p>
          <a:p>
            <a:pPr marL="109728" indent="0" algn="r">
              <a:buNone/>
            </a:pPr>
            <a:endParaRPr lang="ar-IQ" sz="2800" dirty="0"/>
          </a:p>
          <a:p>
            <a:pPr marL="109728" indent="0" algn="r">
              <a:buNone/>
            </a:pPr>
            <a:endParaRPr lang="ar-IQ" sz="2800" dirty="0"/>
          </a:p>
          <a:p>
            <a:pPr marL="109728" indent="0" algn="r">
              <a:buNone/>
            </a:pPr>
            <a:r>
              <a:rPr lang="ar-IQ" sz="2800" dirty="0">
                <a:solidFill>
                  <a:srgbClr val="C00000"/>
                </a:solidFill>
              </a:rPr>
              <a:t>2- الطلاق البائن بينونة كبرى: </a:t>
            </a:r>
          </a:p>
          <a:p>
            <a:pPr marL="109728" indent="0" algn="r">
              <a:buNone/>
            </a:pPr>
            <a:r>
              <a:rPr lang="ar-IQ" sz="2800" dirty="0"/>
              <a:t>وهو الذي لا يملك الزوج بعده أن يعيد زوجته الا برضاها وبعقد ومهر جديدين وبعد أن تتزوج من رجل آخر زواجا صحيحا ويدخل بها دخولا حقيقيا ثم يفارقها بسبب من أسباب الفرقة أو بموت عنها وتنقضي  عدتها منه. </a:t>
            </a:r>
          </a:p>
          <a:p>
            <a:pPr marL="109728" indent="0" algn="r">
              <a:buNone/>
            </a:pPr>
            <a:endParaRPr lang="ar-IQ" sz="2800" dirty="0">
              <a:solidFill>
                <a:srgbClr val="C00000"/>
              </a:solidFill>
            </a:endParaRPr>
          </a:p>
          <a:p>
            <a:pPr marL="109728" indent="0" algn="r">
              <a:buNone/>
            </a:pPr>
            <a:endParaRPr lang="ar-IQ" sz="2800" dirty="0">
              <a:solidFill>
                <a:srgbClr val="C00000"/>
              </a:solidFill>
            </a:endParaRPr>
          </a:p>
          <a:p>
            <a:pPr marL="109728" indent="0" algn="r">
              <a:buNone/>
            </a:pPr>
            <a:endParaRPr lang="ar-IQ" sz="2800" dirty="0"/>
          </a:p>
          <a:p>
            <a:endParaRPr lang="en-US" dirty="0"/>
          </a:p>
        </p:txBody>
      </p:sp>
      <p:sp>
        <p:nvSpPr>
          <p:cNvPr id="3" name="Slide Number Placeholder 2"/>
          <p:cNvSpPr>
            <a:spLocks noGrp="1"/>
          </p:cNvSpPr>
          <p:nvPr>
            <p:ph type="sldNum" sz="quarter" idx="12"/>
          </p:nvPr>
        </p:nvSpPr>
        <p:spPr/>
        <p:txBody>
          <a:bodyPr/>
          <a:lstStyle/>
          <a:p>
            <a:fld id="{0B34F065-1154-456A-91E3-76DE8E75E17B}" type="slidenum">
              <a:rPr lang="ar-SA" smtClean="0"/>
              <a:t>127</a:t>
            </a:fld>
            <a:endParaRPr lang="ar-SA"/>
          </a:p>
        </p:txBody>
      </p:sp>
    </p:spTree>
    <p:extLst>
      <p:ext uri="{BB962C8B-B14F-4D97-AF65-F5344CB8AC3E}">
        <p14:creationId xmlns:p14="http://schemas.microsoft.com/office/powerpoint/2010/main" val="313114648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fontScale="92500" lnSpcReduction="20000"/>
          </a:bodyPr>
          <a:lstStyle/>
          <a:p>
            <a:pPr marL="0" indent="0" algn="ctr">
              <a:buClr>
                <a:schemeClr val="accent3"/>
              </a:buClr>
              <a:buNone/>
              <a:defRPr/>
            </a:pPr>
            <a:endParaRPr lang="ar-IQ" sz="4000" dirty="0">
              <a:solidFill>
                <a:srgbClr val="C00000"/>
              </a:solidFill>
            </a:endParaRPr>
          </a:p>
          <a:p>
            <a:pPr marL="0" indent="0" algn="ctr">
              <a:buClr>
                <a:schemeClr val="accent3"/>
              </a:buClr>
              <a:buNone/>
              <a:defRPr/>
            </a:pPr>
            <a:r>
              <a:rPr lang="ar-IQ" sz="4000" dirty="0">
                <a:solidFill>
                  <a:srgbClr val="C00000"/>
                </a:solidFill>
              </a:rPr>
              <a:t>حكم الطلاق الرجعي</a:t>
            </a:r>
          </a:p>
          <a:p>
            <a:pPr marL="0" indent="0" algn="r">
              <a:buClr>
                <a:schemeClr val="accent3"/>
              </a:buClr>
              <a:buNone/>
              <a:defRPr/>
            </a:pPr>
            <a:r>
              <a:rPr lang="ar-IQ" sz="2800" dirty="0"/>
              <a:t>تثبت مع الطلاق الرجعي الأحكام التالية: </a:t>
            </a:r>
          </a:p>
          <a:p>
            <a:pPr marL="0" indent="0" algn="r">
              <a:buClr>
                <a:schemeClr val="accent3"/>
              </a:buClr>
              <a:buNone/>
              <a:defRPr/>
            </a:pPr>
            <a:r>
              <a:rPr lang="ar-IQ" sz="2800" dirty="0"/>
              <a:t>1- نقص عدد الطلقات التي يملكها الزوج.</a:t>
            </a:r>
          </a:p>
          <a:p>
            <a:pPr marL="0" indent="0" algn="r">
              <a:buClr>
                <a:schemeClr val="accent3"/>
              </a:buClr>
              <a:buNone/>
              <a:defRPr/>
            </a:pPr>
            <a:r>
              <a:rPr lang="ar-IQ" sz="2800" dirty="0"/>
              <a:t>2- امتلاك الزوج حق اعادة زوجته المطلقة أثناء عدتها في الشرع ( أما في القانون يجب أن تكون برضاها) ويسقط هذا الحق بانتهاء العدة. </a:t>
            </a:r>
          </a:p>
          <a:p>
            <a:pPr marL="0" indent="0" algn="r">
              <a:buClr>
                <a:schemeClr val="accent3"/>
              </a:buClr>
              <a:buNone/>
              <a:defRPr/>
            </a:pPr>
            <a:r>
              <a:rPr lang="ar-IQ" sz="2800" dirty="0"/>
              <a:t>3- بقاء حق المعاشرة بين الزوجين وللزوجة على زوجها حق النفقة كما أن التوارث بينهما يبقى قائما فاذا مات أحد الزوجين أثناء العدة ورثه الزوج الآخر مالم يكن هناك مانع من موانع الارث. </a:t>
            </a:r>
          </a:p>
          <a:p>
            <a:pPr marL="0" indent="0" algn="r">
              <a:buClr>
                <a:schemeClr val="accent3"/>
              </a:buClr>
              <a:buNone/>
              <a:defRPr/>
            </a:pPr>
            <a:r>
              <a:rPr lang="ar-IQ" sz="2800" dirty="0"/>
              <a:t>4- عدم جواز عقد الزوج على من تحرم عليه من النساء </a:t>
            </a:r>
            <a:r>
              <a:rPr lang="ar-IQ" sz="2800" dirty="0" err="1"/>
              <a:t>كاخت</a:t>
            </a:r>
            <a:r>
              <a:rPr lang="ar-IQ" sz="2800" dirty="0"/>
              <a:t> زوجته مادامت الزوجة الاولى في العدة كما </a:t>
            </a:r>
            <a:r>
              <a:rPr lang="ar-IQ" sz="2800" dirty="0" err="1"/>
              <a:t>لايجوز</a:t>
            </a:r>
            <a:r>
              <a:rPr lang="ar-IQ" sz="2800" dirty="0"/>
              <a:t> له ان يتزوج بخامسة. </a:t>
            </a:r>
          </a:p>
          <a:p>
            <a:pPr marL="0" indent="0" algn="r">
              <a:buClr>
                <a:schemeClr val="accent3"/>
              </a:buClr>
              <a:buNone/>
              <a:defRPr/>
            </a:pPr>
            <a:r>
              <a:rPr lang="ar-IQ" sz="2800" dirty="0"/>
              <a:t>5- أن مجرد الطلاق اذا كان رجعيا </a:t>
            </a:r>
            <a:r>
              <a:rPr lang="ar-IQ" sz="2800" dirty="0" err="1"/>
              <a:t>لايحل</a:t>
            </a:r>
            <a:r>
              <a:rPr lang="ar-IQ" sz="2800" dirty="0"/>
              <a:t> ما أجل من المهر الى أقرب الأجلين لأن الزوجية قائمة </a:t>
            </a:r>
            <a:r>
              <a:rPr lang="ar-IQ" sz="2800" dirty="0" err="1"/>
              <a:t>وأنما</a:t>
            </a:r>
            <a:r>
              <a:rPr lang="ar-IQ" sz="2800" dirty="0"/>
              <a:t> يحل المؤجل اذا انتهت العدة بدون مراجعة.</a:t>
            </a:r>
          </a:p>
          <a:p>
            <a:pPr marL="0" indent="0" algn="r">
              <a:buClr>
                <a:schemeClr val="accent3"/>
              </a:buClr>
              <a:buNone/>
              <a:defRPr/>
            </a:pPr>
            <a:r>
              <a:rPr lang="ar-IQ" sz="2800" dirty="0"/>
              <a:t>6- المطلقة رجعيا  يلحقها طلاق الزوج في الفقه الاسلامي بمعنى يستطيع الزوج أن يطلقها في فترة العدة, أما في القانون </a:t>
            </a:r>
            <a:r>
              <a:rPr lang="ar-IQ" sz="2800" dirty="0" err="1"/>
              <a:t>فلايجوز</a:t>
            </a:r>
            <a:r>
              <a:rPr lang="ar-IQ" sz="2800" dirty="0"/>
              <a:t> طلاق المعتدة. </a:t>
            </a:r>
          </a:p>
          <a:p>
            <a:pPr marL="0" indent="0" algn="r">
              <a:buClr>
                <a:schemeClr val="accent3"/>
              </a:buClr>
              <a:buNone/>
              <a:defRPr/>
            </a:pPr>
            <a:endParaRPr lang="ar-IQ" sz="2800" dirty="0"/>
          </a:p>
          <a:p>
            <a:endParaRPr lang="en-US" dirty="0"/>
          </a:p>
        </p:txBody>
      </p:sp>
      <p:sp>
        <p:nvSpPr>
          <p:cNvPr id="3" name="Slide Number Placeholder 2"/>
          <p:cNvSpPr>
            <a:spLocks noGrp="1"/>
          </p:cNvSpPr>
          <p:nvPr>
            <p:ph type="sldNum" sz="quarter" idx="12"/>
          </p:nvPr>
        </p:nvSpPr>
        <p:spPr/>
        <p:txBody>
          <a:bodyPr/>
          <a:lstStyle/>
          <a:p>
            <a:fld id="{0B34F065-1154-456A-91E3-76DE8E75E17B}" type="slidenum">
              <a:rPr lang="ar-SA" smtClean="0"/>
              <a:t>128</a:t>
            </a:fld>
            <a:endParaRPr lang="ar-SA"/>
          </a:p>
        </p:txBody>
      </p:sp>
    </p:spTree>
    <p:extLst>
      <p:ext uri="{BB962C8B-B14F-4D97-AF65-F5344CB8AC3E}">
        <p14:creationId xmlns:p14="http://schemas.microsoft.com/office/powerpoint/2010/main" val="221111162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normAutofit fontScale="62500" lnSpcReduction="20000"/>
          </a:bodyPr>
          <a:lstStyle/>
          <a:p>
            <a:pPr marL="109728" indent="0" algn="ctr">
              <a:buNone/>
            </a:pPr>
            <a:r>
              <a:rPr lang="ar-IQ" sz="3600" dirty="0">
                <a:solidFill>
                  <a:srgbClr val="C00000"/>
                </a:solidFill>
              </a:rPr>
              <a:t>المقصود بالرجعة وكيفيتها</a:t>
            </a:r>
          </a:p>
          <a:p>
            <a:pPr marL="109728" indent="0" algn="r">
              <a:buNone/>
            </a:pPr>
            <a:r>
              <a:rPr lang="ar-IQ" sz="3200" dirty="0">
                <a:solidFill>
                  <a:srgbClr val="C00000"/>
                </a:solidFill>
              </a:rPr>
              <a:t>يقصد بالرجعة: </a:t>
            </a:r>
            <a:r>
              <a:rPr lang="ar-IQ" sz="3200" dirty="0"/>
              <a:t>اعادة الزوج زوجته اليه ويعني ذلك ابقاء النكاح على ما كان عليه وتتحقق الرجعة بالفعل أو بالقول وتجب الاشارة الى ان الرجعة حق ثابت للزوج ولا تسقط </a:t>
            </a:r>
            <a:r>
              <a:rPr lang="ar-IQ" sz="3200" dirty="0" err="1"/>
              <a:t>باسقاطه</a:t>
            </a:r>
            <a:r>
              <a:rPr lang="ar-IQ" sz="3200" dirty="0"/>
              <a:t> لأن اسقاط هذا الحق يعني تغيير حكم شرعي ثابت بالنص, فلو قال الزوج لزوجته </a:t>
            </a:r>
            <a:r>
              <a:rPr lang="ar-IQ" sz="3200" dirty="0" err="1"/>
              <a:t>أنتي</a:t>
            </a:r>
            <a:r>
              <a:rPr lang="ar-IQ" sz="3200" dirty="0"/>
              <a:t> طالق على أن لا يكون لي الحق في </a:t>
            </a:r>
          </a:p>
          <a:p>
            <a:pPr marL="109728" indent="0" algn="r">
              <a:buNone/>
            </a:pPr>
            <a:r>
              <a:rPr lang="ar-IQ" sz="3200" dirty="0"/>
              <a:t>الرجعة فان حقه في ارتجاع زوجته يبقى قائما. </a:t>
            </a:r>
          </a:p>
          <a:p>
            <a:pPr marL="109728" indent="0" algn="ctr">
              <a:buNone/>
            </a:pPr>
            <a:r>
              <a:rPr lang="ar-IQ" sz="3600" dirty="0">
                <a:solidFill>
                  <a:srgbClr val="C00000"/>
                </a:solidFill>
              </a:rPr>
              <a:t>حكم الطلاق البائن</a:t>
            </a:r>
          </a:p>
          <a:p>
            <a:pPr marL="109728" indent="0" algn="ctr">
              <a:buNone/>
            </a:pPr>
            <a:r>
              <a:rPr lang="ar-IQ" sz="3200" dirty="0">
                <a:solidFill>
                  <a:srgbClr val="C00000"/>
                </a:solidFill>
              </a:rPr>
              <a:t>اولا: حكم الطلاق البائن بينونة صغرى </a:t>
            </a:r>
          </a:p>
          <a:p>
            <a:pPr marL="109728" indent="0" algn="r">
              <a:buNone/>
            </a:pPr>
            <a:r>
              <a:rPr lang="ar-IQ" sz="2800" dirty="0"/>
              <a:t>تترب على هذا الطلاق عدة أحكام وهي: </a:t>
            </a:r>
          </a:p>
          <a:p>
            <a:pPr marL="109728" indent="0" algn="r">
              <a:buNone/>
            </a:pPr>
            <a:r>
              <a:rPr lang="ar-IQ" sz="2800" dirty="0"/>
              <a:t> 1- انقطاع الحياة الزوجية في الحال وعدم بقاء </a:t>
            </a:r>
            <a:r>
              <a:rPr lang="ar-IQ" sz="2800" dirty="0" err="1"/>
              <a:t>شئ</a:t>
            </a:r>
            <a:r>
              <a:rPr lang="ar-IQ" sz="2800" dirty="0"/>
              <a:t> من أحكام الزوجية سوى العدة ونفقتها. </a:t>
            </a:r>
          </a:p>
          <a:p>
            <a:pPr marL="109728" indent="0" algn="r">
              <a:buNone/>
            </a:pPr>
            <a:r>
              <a:rPr lang="ar-IQ" sz="2800" dirty="0"/>
              <a:t>2- نقص عدد الطلقات التي يملكها الزوج على زوجته فيما اذا عقد عليها مرة اخرى.</a:t>
            </a:r>
          </a:p>
          <a:p>
            <a:pPr marL="109728" indent="0" algn="r">
              <a:buNone/>
            </a:pPr>
            <a:r>
              <a:rPr lang="ar-IQ" sz="2800" dirty="0">
                <a:solidFill>
                  <a:srgbClr val="C00000"/>
                </a:solidFill>
              </a:rPr>
              <a:t>عند جمهور </a:t>
            </a:r>
            <a:r>
              <a:rPr lang="ar-IQ" sz="2800" dirty="0" err="1">
                <a:solidFill>
                  <a:srgbClr val="C00000"/>
                </a:solidFill>
              </a:rPr>
              <a:t>الفقهاء:</a:t>
            </a:r>
            <a:r>
              <a:rPr lang="ar-IQ" sz="2800" dirty="0" err="1"/>
              <a:t>اذا</a:t>
            </a:r>
            <a:r>
              <a:rPr lang="ar-IQ" sz="2800" dirty="0"/>
              <a:t> تزوج الزوجة بعد الطلاق البائن بينونة صغرى من رجل آخر ودخل بها ثم طلقها أو مات عنها وانتهت عدتها منه فحينئذ اذا جاءت وتزوجت من الزوج الأول فانه يملك عليها </a:t>
            </a:r>
            <a:r>
              <a:rPr lang="ar-IQ" sz="2800" dirty="0" err="1"/>
              <a:t>ثلالث</a:t>
            </a:r>
            <a:r>
              <a:rPr lang="ar-IQ" sz="2800" dirty="0"/>
              <a:t> طلقات. </a:t>
            </a:r>
          </a:p>
          <a:p>
            <a:pPr marL="109728" indent="0" algn="r">
              <a:buNone/>
            </a:pPr>
            <a:r>
              <a:rPr lang="ar-IQ" sz="2800" dirty="0"/>
              <a:t>3-  يحين أجل مؤخر المهر بمجرد الطلاق. </a:t>
            </a:r>
          </a:p>
          <a:p>
            <a:pPr marL="109728" indent="0" algn="r">
              <a:buNone/>
            </a:pPr>
            <a:r>
              <a:rPr lang="ar-IQ" sz="2800" dirty="0"/>
              <a:t>4- اذا مات أحد الزوجين </a:t>
            </a:r>
            <a:r>
              <a:rPr lang="ar-IQ" sz="2800" dirty="0" err="1"/>
              <a:t>لايرثه</a:t>
            </a:r>
            <a:r>
              <a:rPr lang="ar-IQ" sz="2800" dirty="0"/>
              <a:t> الآخر ولو في أثناء العدة. </a:t>
            </a:r>
          </a:p>
          <a:p>
            <a:pPr marL="109728" indent="0" algn="r">
              <a:buNone/>
            </a:pPr>
            <a:r>
              <a:rPr lang="ar-IQ" sz="2800" dirty="0"/>
              <a:t>5- تحل المطلقة لمطلقها بعقد جديد.</a:t>
            </a:r>
          </a:p>
          <a:p>
            <a:pPr marL="109728" indent="0" algn="r">
              <a:buNone/>
            </a:pPr>
            <a:r>
              <a:rPr lang="ar-IQ" sz="2800" dirty="0"/>
              <a:t>6- اذا كانت المرأة مطلقة </a:t>
            </a:r>
            <a:r>
              <a:rPr lang="ar-IQ" sz="2800" dirty="0" err="1"/>
              <a:t>بالالفاظ</a:t>
            </a:r>
            <a:r>
              <a:rPr lang="ar-IQ" sz="2800" dirty="0"/>
              <a:t> الصريحة في الطلاق وكانت في عدتها فان طلاق زوجها لها يعتبر واقعا عند الحنفية. وعند جمهور الفقهاء لا يلحقها الطلاق لأن الطلاق السابق قطع الزوجية فلا تكون الزوجة محلا لطلاق جديد.</a:t>
            </a:r>
          </a:p>
          <a:p>
            <a:pPr marL="109728" indent="0" algn="r">
              <a:buNone/>
            </a:pPr>
            <a:endParaRPr lang="ar-IQ" sz="2800" dirty="0"/>
          </a:p>
          <a:p>
            <a:endParaRPr lang="en-US" dirty="0"/>
          </a:p>
        </p:txBody>
      </p:sp>
      <p:sp>
        <p:nvSpPr>
          <p:cNvPr id="3" name="Slide Number Placeholder 2"/>
          <p:cNvSpPr>
            <a:spLocks noGrp="1"/>
          </p:cNvSpPr>
          <p:nvPr>
            <p:ph type="sldNum" sz="quarter" idx="12"/>
          </p:nvPr>
        </p:nvSpPr>
        <p:spPr/>
        <p:txBody>
          <a:bodyPr/>
          <a:lstStyle/>
          <a:p>
            <a:fld id="{0B34F065-1154-456A-91E3-76DE8E75E17B}" type="slidenum">
              <a:rPr lang="ar-SA" smtClean="0"/>
              <a:t>129</a:t>
            </a:fld>
            <a:endParaRPr lang="ar-SA"/>
          </a:p>
        </p:txBody>
      </p:sp>
    </p:spTree>
    <p:extLst>
      <p:ext uri="{BB962C8B-B14F-4D97-AF65-F5344CB8AC3E}">
        <p14:creationId xmlns:p14="http://schemas.microsoft.com/office/powerpoint/2010/main" val="2424582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60648"/>
            <a:ext cx="7498080" cy="5987752"/>
          </a:xfrm>
        </p:spPr>
        <p:txBody>
          <a:bodyPr>
            <a:normAutofit lnSpcReduction="10000"/>
          </a:bodyPr>
          <a:lstStyle/>
          <a:p>
            <a:pPr marL="82296" indent="0" algn="r">
              <a:buNone/>
            </a:pPr>
            <a:r>
              <a:rPr lang="ar-IQ" b="1" dirty="0"/>
              <a:t>ج- حكم الأضرار المترتبة على العدول عن الخطبة:</a:t>
            </a:r>
          </a:p>
          <a:p>
            <a:pPr marL="82296" indent="0" algn="r">
              <a:buNone/>
            </a:pPr>
            <a:r>
              <a:rPr lang="ar-IQ" dirty="0"/>
              <a:t>الخطبة كما عدها قانون الأحوال الشخصية  وعد بالزواج و ليست عقدا، وبناء عليه يجوز لكل من الخطيبين الرجوع عن وعده سواء كان رجوعه بسبب أو بدون سبب، ولا يلزم بإتمام الزواج، غير أن عدول أحد الطرفين غالبا ما يسبب للطرف الأخر أضرارا مادية أو معنوية. فما حكم هذه الأضرار؟ و هل يمكن للمتضرر منهما مطالبة الطرف الأخر بالتعويض عما لحقه من ضرر مادي أو معنوي جراء </a:t>
            </a:r>
            <a:r>
              <a:rPr lang="ar-IQ" dirty="0" err="1"/>
              <a:t>عدوله</a:t>
            </a:r>
            <a:r>
              <a:rPr lang="ar-IQ" dirty="0"/>
              <a:t>؟</a:t>
            </a:r>
          </a:p>
          <a:p>
            <a:pPr marL="82296" indent="0" algn="r">
              <a:buNone/>
            </a:pPr>
            <a:r>
              <a:rPr lang="ar-IQ" b="1" dirty="0"/>
              <a:t>القاعدة الأولى:</a:t>
            </a:r>
          </a:p>
          <a:p>
            <a:pPr marL="82296" indent="0" algn="r">
              <a:buNone/>
            </a:pPr>
            <a:r>
              <a:rPr lang="ar-IQ" dirty="0"/>
              <a:t> الجواز الشرعي ينافي الضمان: ومعناها أن الشرع أو القانون إذا أجاز وقوع فعل من شخص و ترتب على ذلك ضرر فلا ضمان على الفاعل لأنه قام بفعل مباح. و بناء على هذه القاعدة لا مسؤولية على من عدل عن الخطبة مادام العدول جائزا ولا يحكم عليه بتعويض ما ينشأ عن </a:t>
            </a:r>
            <a:r>
              <a:rPr lang="ar-IQ" dirty="0" err="1"/>
              <a:t>عدوله</a:t>
            </a:r>
            <a:r>
              <a:rPr lang="ar-IQ" dirty="0"/>
              <a:t> من ضرر مادي أو معنوي.</a:t>
            </a:r>
          </a:p>
        </p:txBody>
      </p:sp>
      <p:sp>
        <p:nvSpPr>
          <p:cNvPr id="4" name="Slide Number Placeholder 3"/>
          <p:cNvSpPr>
            <a:spLocks noGrp="1"/>
          </p:cNvSpPr>
          <p:nvPr>
            <p:ph type="sldNum" sz="quarter" idx="12"/>
          </p:nvPr>
        </p:nvSpPr>
        <p:spPr/>
        <p:txBody>
          <a:bodyPr/>
          <a:lstStyle/>
          <a:p>
            <a:fld id="{0B34F065-1154-456A-91E3-76DE8E75E17B}" type="slidenum">
              <a:rPr lang="ar-SA" smtClean="0"/>
              <a:t>13</a:t>
            </a:fld>
            <a:endParaRPr lang="ar-SA"/>
          </a:p>
        </p:txBody>
      </p:sp>
    </p:spTree>
    <p:extLst>
      <p:ext uri="{BB962C8B-B14F-4D97-AF65-F5344CB8AC3E}">
        <p14:creationId xmlns:p14="http://schemas.microsoft.com/office/powerpoint/2010/main" val="369639056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88640"/>
            <a:ext cx="8229600" cy="4525963"/>
          </a:xfrm>
        </p:spPr>
        <p:txBody>
          <a:bodyPr>
            <a:normAutofit fontScale="70000" lnSpcReduction="20000"/>
          </a:bodyPr>
          <a:lstStyle/>
          <a:p>
            <a:pPr marL="109728" indent="0" algn="ctr">
              <a:buNone/>
            </a:pPr>
            <a:r>
              <a:rPr lang="ar-IQ" sz="3600" dirty="0">
                <a:solidFill>
                  <a:srgbClr val="C00000"/>
                </a:solidFill>
              </a:rPr>
              <a:t>ثانيا: حكم الطلاق البائن بينونة كبرى </a:t>
            </a:r>
          </a:p>
          <a:p>
            <a:pPr marL="109728" indent="0" algn="r">
              <a:buNone/>
            </a:pPr>
            <a:r>
              <a:rPr lang="ar-IQ" sz="2800" dirty="0"/>
              <a:t>يشترك الطلاق البائن بينونة كبرى مع الطلاق البائن بينونة صغرى في الأحكام السابقة فيما عدا الحكميين الآتيين: </a:t>
            </a:r>
          </a:p>
          <a:p>
            <a:pPr marL="109728" indent="0" algn="r">
              <a:buNone/>
            </a:pPr>
            <a:r>
              <a:rPr lang="ar-IQ" sz="2800" dirty="0"/>
              <a:t>1- البينونة الكبرى نهاية ما يملك الزوج على زوجته من الطلاق وعليه فلا محل بعدها لطلاق آخر يوقعه الزوج على المرأة باتفاق الفقهاء. </a:t>
            </a:r>
          </a:p>
          <a:p>
            <a:pPr marL="109728" indent="0" algn="r">
              <a:buNone/>
            </a:pPr>
            <a:r>
              <a:rPr lang="ar-IQ" sz="2800" dirty="0"/>
              <a:t>2- لا يستطيع المطلق (طلاقا بائنا بينونة كبرى) أن يتزوج من مطلقته الا بعد أن تتزوج من رجل آخر زواجا صحيحا ويدخل بها دخولا حقيقيا ثم يطلقها أو يموت عنها وتنتهي عدتها منه. </a:t>
            </a:r>
          </a:p>
          <a:p>
            <a:pPr marL="109728" indent="0" algn="r">
              <a:buNone/>
            </a:pPr>
            <a:endParaRPr lang="ar-IQ" sz="2800" dirty="0"/>
          </a:p>
          <a:p>
            <a:pPr marL="109728" indent="0" algn="r">
              <a:buNone/>
            </a:pPr>
            <a:r>
              <a:rPr lang="ar-IQ" sz="2800" dirty="0">
                <a:solidFill>
                  <a:srgbClr val="C00000"/>
                </a:solidFill>
              </a:rPr>
              <a:t>أما تنظيم هذه الأحكام في القانون:</a:t>
            </a:r>
          </a:p>
          <a:p>
            <a:pPr marL="109728" indent="0" algn="r">
              <a:buNone/>
            </a:pPr>
            <a:r>
              <a:rPr lang="ar-IQ" sz="2800" dirty="0"/>
              <a:t>فقد نصت المادة 38 على ( الطلاق قسمان: 1- رجعي وهو ما جاز للزوج مراجعة زوجته أثناء عدتها منه دون عقد على أن تتوافر رغبتهما في الاصلاح وهذا في القانون أما في الفقه الاسلامي فانه </a:t>
            </a:r>
            <a:r>
              <a:rPr lang="ar-IQ" sz="2800" dirty="0" err="1"/>
              <a:t>لايشترط</a:t>
            </a:r>
            <a:r>
              <a:rPr lang="ar-IQ" sz="2800" dirty="0"/>
              <a:t> رضاها بالرجعة. </a:t>
            </a:r>
          </a:p>
          <a:p>
            <a:pPr marL="109728" indent="0" algn="r">
              <a:buNone/>
            </a:pPr>
            <a:r>
              <a:rPr lang="ar-IQ" sz="2800" dirty="0"/>
              <a:t>2- بائن, وهو قسمان: أ. بينونة صغرى: وهي </a:t>
            </a:r>
            <a:r>
              <a:rPr lang="ar-IQ" sz="2800" dirty="0" err="1"/>
              <a:t>ماجاز</a:t>
            </a:r>
            <a:r>
              <a:rPr lang="ar-IQ" sz="2800" dirty="0"/>
              <a:t> فيه للزوج التزوج بمطلقته بعقد جديد.</a:t>
            </a:r>
          </a:p>
          <a:p>
            <a:pPr marL="109728" indent="0" algn="r">
              <a:buNone/>
            </a:pPr>
            <a:r>
              <a:rPr lang="ar-IQ" sz="2800" dirty="0"/>
              <a:t>                         ب. بينونة كبرى: وهي ما حرم فيه على الزوج التزوج من مطلقته التي طلقها </a:t>
            </a:r>
          </a:p>
          <a:p>
            <a:pPr marL="109728" indent="0" algn="r">
              <a:buNone/>
            </a:pPr>
            <a:r>
              <a:rPr lang="ar-IQ" sz="2800" dirty="0"/>
              <a:t>                            ثلاثا متفرقات ومضت عدتها) </a:t>
            </a:r>
          </a:p>
          <a:p>
            <a:pPr marL="109728" indent="0" algn="r">
              <a:buNone/>
            </a:pPr>
            <a:endParaRPr lang="ar-IQ" sz="2800" dirty="0"/>
          </a:p>
          <a:p>
            <a:endParaRPr lang="en-US" dirty="0"/>
          </a:p>
        </p:txBody>
      </p:sp>
      <p:sp>
        <p:nvSpPr>
          <p:cNvPr id="3" name="Slide Number Placeholder 2"/>
          <p:cNvSpPr>
            <a:spLocks noGrp="1"/>
          </p:cNvSpPr>
          <p:nvPr>
            <p:ph type="sldNum" sz="quarter" idx="12"/>
          </p:nvPr>
        </p:nvSpPr>
        <p:spPr/>
        <p:txBody>
          <a:bodyPr/>
          <a:lstStyle/>
          <a:p>
            <a:fld id="{0B34F065-1154-456A-91E3-76DE8E75E17B}" type="slidenum">
              <a:rPr lang="ar-SA" smtClean="0"/>
              <a:t>130</a:t>
            </a:fld>
            <a:endParaRPr lang="ar-SA"/>
          </a:p>
        </p:txBody>
      </p:sp>
    </p:spTree>
    <p:extLst>
      <p:ext uri="{BB962C8B-B14F-4D97-AF65-F5344CB8AC3E}">
        <p14:creationId xmlns:p14="http://schemas.microsoft.com/office/powerpoint/2010/main" val="1663452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normAutofit fontScale="92500" lnSpcReduction="20000"/>
          </a:bodyPr>
          <a:lstStyle/>
          <a:p>
            <a:pPr marL="0" indent="0" algn="ctr">
              <a:buClr>
                <a:schemeClr val="accent3"/>
              </a:buClr>
              <a:buNone/>
              <a:defRPr/>
            </a:pPr>
            <a:endParaRPr lang="ar-IQ" sz="3200" dirty="0"/>
          </a:p>
          <a:p>
            <a:pPr marL="0" indent="0" algn="ctr">
              <a:buClr>
                <a:schemeClr val="accent3"/>
              </a:buClr>
              <a:buNone/>
              <a:defRPr/>
            </a:pPr>
            <a:r>
              <a:rPr lang="ar-IQ" sz="3200" dirty="0"/>
              <a:t>الطلاق بلفظ واحد</a:t>
            </a:r>
          </a:p>
          <a:p>
            <a:pPr marL="0" indent="0" algn="r">
              <a:buClr>
                <a:schemeClr val="accent3"/>
              </a:buClr>
              <a:buNone/>
              <a:defRPr/>
            </a:pPr>
            <a:r>
              <a:rPr lang="ar-IQ" sz="2800" dirty="0">
                <a:solidFill>
                  <a:srgbClr val="C00000"/>
                </a:solidFill>
              </a:rPr>
              <a:t>اختلف الفقهاء في وقوع هذا الطلاق وعدم وقوعه وعدد الطلقات وكما يأتي: </a:t>
            </a:r>
          </a:p>
          <a:p>
            <a:pPr marL="0" indent="0" algn="r">
              <a:buClr>
                <a:schemeClr val="accent3"/>
              </a:buClr>
              <a:buNone/>
              <a:defRPr/>
            </a:pPr>
            <a:r>
              <a:rPr lang="ar-IQ" sz="2800" dirty="0"/>
              <a:t>1- ذهب جمهور الفقهاء الى انه يقع به ثلاث طلقات </a:t>
            </a:r>
            <a:r>
              <a:rPr lang="ar-IQ" sz="2800" dirty="0" err="1"/>
              <a:t>ولافرق</a:t>
            </a:r>
            <a:r>
              <a:rPr lang="ar-IQ" sz="2800" dirty="0"/>
              <a:t> في ذلك بين أن تكون المطلقة مدخولا بها أو غير مدخول بها. </a:t>
            </a:r>
          </a:p>
          <a:p>
            <a:pPr marL="0" indent="0" algn="r">
              <a:buClr>
                <a:schemeClr val="accent3"/>
              </a:buClr>
              <a:buNone/>
              <a:defRPr/>
            </a:pPr>
            <a:r>
              <a:rPr lang="ar-IQ" sz="2800" dirty="0"/>
              <a:t>2- وذهب بعض الفقهاء الى وقوع ثلاث طلقات ان كانت المطلقة مدخولا بها والى وقوع واحدة اذا كانت غير مدخول بها.</a:t>
            </a:r>
          </a:p>
          <a:p>
            <a:pPr marL="0" indent="0" algn="r">
              <a:buClr>
                <a:schemeClr val="accent3"/>
              </a:buClr>
              <a:buNone/>
              <a:defRPr/>
            </a:pPr>
            <a:r>
              <a:rPr lang="ar-IQ" sz="2800" dirty="0"/>
              <a:t>3- وذهب بعض الفقهاء الى وقوع طلقة واحدة. </a:t>
            </a:r>
          </a:p>
          <a:p>
            <a:pPr marL="0" indent="0" algn="r">
              <a:buClr>
                <a:schemeClr val="accent3"/>
              </a:buClr>
              <a:buNone/>
              <a:defRPr/>
            </a:pPr>
            <a:endParaRPr lang="ar-IQ" sz="2800" dirty="0"/>
          </a:p>
          <a:p>
            <a:pPr marL="0" indent="0" algn="r">
              <a:buClr>
                <a:schemeClr val="accent3"/>
              </a:buClr>
              <a:buNone/>
              <a:defRPr/>
            </a:pPr>
            <a:r>
              <a:rPr lang="ar-IQ" sz="2800" dirty="0">
                <a:solidFill>
                  <a:srgbClr val="C00000"/>
                </a:solidFill>
              </a:rPr>
              <a:t>س\ بأي من </a:t>
            </a:r>
            <a:r>
              <a:rPr lang="ar-IQ" sz="2800" dirty="0" err="1">
                <a:solidFill>
                  <a:srgbClr val="C00000"/>
                </a:solidFill>
              </a:rPr>
              <a:t>الاراء</a:t>
            </a:r>
            <a:r>
              <a:rPr lang="ar-IQ" sz="2800" dirty="0">
                <a:solidFill>
                  <a:srgbClr val="C00000"/>
                </a:solidFill>
              </a:rPr>
              <a:t> أخذ قانون الأحوال الشخصية العراقي؟</a:t>
            </a:r>
          </a:p>
          <a:p>
            <a:pPr marL="0" indent="0" algn="r">
              <a:buClr>
                <a:schemeClr val="accent3"/>
              </a:buClr>
              <a:buNone/>
              <a:defRPr/>
            </a:pPr>
            <a:r>
              <a:rPr lang="ar-IQ" sz="2800" dirty="0"/>
              <a:t> ج\  لقد نصت الفقرة 2  من المادة 37 من قانون الأحوال الشخصية العراقي على ( الطلاق المقترن بعدد لفظا أو اشارة </a:t>
            </a:r>
            <a:r>
              <a:rPr lang="ar-IQ" sz="2800" dirty="0" err="1"/>
              <a:t>لايقع</a:t>
            </a:r>
            <a:r>
              <a:rPr lang="ar-IQ" sz="2800" dirty="0"/>
              <a:t> الا واحدة </a:t>
            </a:r>
            <a:r>
              <a:rPr lang="ar-IQ" sz="2800" dirty="0" err="1"/>
              <a:t>ولايقع</a:t>
            </a:r>
            <a:r>
              <a:rPr lang="ar-IQ" sz="2800" dirty="0"/>
              <a:t> طلاق المعتدة) </a:t>
            </a:r>
          </a:p>
          <a:p>
            <a:pPr marL="0" indent="0" algn="r">
              <a:buClr>
                <a:schemeClr val="accent3"/>
              </a:buClr>
              <a:buNone/>
              <a:defRPr/>
            </a:pPr>
            <a:r>
              <a:rPr lang="ar-IQ" sz="2800" dirty="0"/>
              <a:t>اذن اخذ المشرع العراقي بالرأي الثالث من اراء الفقهاء.</a:t>
            </a:r>
            <a:endParaRPr lang="ar-IQ" sz="3200" dirty="0"/>
          </a:p>
          <a:p>
            <a:pPr marL="0" indent="0" algn="r">
              <a:buClr>
                <a:schemeClr val="accent3"/>
              </a:buClr>
              <a:buNone/>
              <a:defRPr/>
            </a:pPr>
            <a:endParaRPr lang="ar-IQ" sz="3200" dirty="0"/>
          </a:p>
          <a:p>
            <a:pPr marL="0" indent="0" algn="r">
              <a:buClr>
                <a:schemeClr val="accent3"/>
              </a:buClr>
              <a:buNone/>
              <a:defRPr/>
            </a:pPr>
            <a:endParaRPr lang="ar-IQ" sz="3200" dirty="0"/>
          </a:p>
        </p:txBody>
      </p:sp>
      <p:sp>
        <p:nvSpPr>
          <p:cNvPr id="3" name="Slide Number Placeholder 2"/>
          <p:cNvSpPr>
            <a:spLocks noGrp="1"/>
          </p:cNvSpPr>
          <p:nvPr>
            <p:ph type="sldNum" sz="quarter" idx="12"/>
          </p:nvPr>
        </p:nvSpPr>
        <p:spPr/>
        <p:txBody>
          <a:bodyPr/>
          <a:lstStyle/>
          <a:p>
            <a:fld id="{0B34F065-1154-456A-91E3-76DE8E75E17B}" type="slidenum">
              <a:rPr lang="ar-SA" smtClean="0"/>
              <a:t>131</a:t>
            </a:fld>
            <a:endParaRPr lang="ar-SA"/>
          </a:p>
        </p:txBody>
      </p:sp>
    </p:spTree>
    <p:extLst>
      <p:ext uri="{BB962C8B-B14F-4D97-AF65-F5344CB8AC3E}">
        <p14:creationId xmlns:p14="http://schemas.microsoft.com/office/powerpoint/2010/main" val="146918390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fontScale="70000" lnSpcReduction="20000"/>
          </a:bodyPr>
          <a:lstStyle/>
          <a:p>
            <a:pPr marL="109728" indent="0" algn="ctr">
              <a:buNone/>
            </a:pPr>
            <a:r>
              <a:rPr lang="ar-IQ" sz="2800" b="1" dirty="0">
                <a:solidFill>
                  <a:srgbClr val="C00000"/>
                </a:solidFill>
              </a:rPr>
              <a:t>الطلاق بدون سبب (الطلاق التعسفي) </a:t>
            </a:r>
          </a:p>
          <a:p>
            <a:pPr marL="109728" indent="0" algn="r">
              <a:buNone/>
            </a:pPr>
            <a:r>
              <a:rPr lang="ar-IQ" sz="2800" dirty="0"/>
              <a:t>ذهب اكثرية الفقهاء الى ان الأصل في الطلاق وجود حاجة الى ايقاعه واذا لم يكن هناك حاجة للطلاق فان المطلق يكون اثما , وأصل الطلاق هو الحظر . </a:t>
            </a:r>
          </a:p>
          <a:p>
            <a:pPr marL="109728" indent="0" algn="r">
              <a:buNone/>
            </a:pPr>
            <a:r>
              <a:rPr lang="ar-IQ" sz="2800" dirty="0"/>
              <a:t> أما في القانون فقد نصت الفقرة 3 من المادة 39على (اذا طلق الزوج زوجته وتبين للمحكمة ان الزوج متعسف في الطلاق وان الزوجة اصابها ضرر من جراء ذلك تحكم المحكمة بطلب منها على مطلقها بتعويض يتناسب وحالته المالية ودرجة تعسفه يقدر جملة على ان </a:t>
            </a:r>
            <a:r>
              <a:rPr lang="ar-IQ" sz="2800" dirty="0" err="1"/>
              <a:t>لاتقل</a:t>
            </a:r>
            <a:r>
              <a:rPr lang="ar-IQ" sz="2800" dirty="0"/>
              <a:t> عن نفقتها لمدة ثلاث سنوات </a:t>
            </a:r>
            <a:r>
              <a:rPr lang="ar-IQ" sz="2800" dirty="0" err="1"/>
              <a:t>ولاتزيد</a:t>
            </a:r>
            <a:r>
              <a:rPr lang="ar-IQ" sz="2800" dirty="0"/>
              <a:t> على خمس سنوات علاوة على حقوقها الثابتة الاخرى)</a:t>
            </a:r>
          </a:p>
          <a:p>
            <a:pPr marL="109728" indent="0" algn="r">
              <a:buNone/>
            </a:pPr>
            <a:r>
              <a:rPr lang="ar-IQ" sz="2800" dirty="0"/>
              <a:t>اذن حسب القانون العراقي يقع الطلاق تعسفيا. </a:t>
            </a:r>
          </a:p>
          <a:p>
            <a:pPr marL="109728" indent="0" algn="ctr">
              <a:buNone/>
            </a:pPr>
            <a:r>
              <a:rPr lang="ar-IQ" sz="2800" b="1" dirty="0">
                <a:solidFill>
                  <a:srgbClr val="C00000"/>
                </a:solidFill>
              </a:rPr>
              <a:t>الطلاق الصريح والطلاق </a:t>
            </a:r>
            <a:r>
              <a:rPr lang="ar-IQ" sz="2800" b="1" dirty="0" err="1">
                <a:solidFill>
                  <a:srgbClr val="C00000"/>
                </a:solidFill>
              </a:rPr>
              <a:t>الكنائي</a:t>
            </a:r>
            <a:r>
              <a:rPr lang="ar-IQ" sz="2800" b="1" dirty="0">
                <a:solidFill>
                  <a:srgbClr val="C00000"/>
                </a:solidFill>
              </a:rPr>
              <a:t> </a:t>
            </a:r>
          </a:p>
          <a:p>
            <a:pPr marL="109728" indent="0" algn="r">
              <a:buNone/>
            </a:pPr>
            <a:r>
              <a:rPr lang="ar-IQ" sz="2800" dirty="0"/>
              <a:t>يقسم الطلاق من حيث اللفظ الدال عليه الى:</a:t>
            </a:r>
          </a:p>
          <a:p>
            <a:pPr marL="109728" indent="0" algn="r">
              <a:buNone/>
            </a:pPr>
            <a:r>
              <a:rPr lang="ar-IQ" sz="2800" dirty="0"/>
              <a:t>1- الطلاق الصريح: وهو ما صدر بلفظ لا يحتمل غير الطلاق لغة او عرفا, وحكم هذا الطلاق انه يقع بدون الحاجة الى نية أو دلالة الحال. </a:t>
            </a:r>
          </a:p>
          <a:p>
            <a:pPr marL="109728" indent="0" algn="r">
              <a:buNone/>
            </a:pPr>
            <a:r>
              <a:rPr lang="ar-IQ" sz="2800" dirty="0"/>
              <a:t>2- الطلاق </a:t>
            </a:r>
            <a:r>
              <a:rPr lang="ar-IQ" sz="2800" dirty="0" err="1"/>
              <a:t>الكنائي</a:t>
            </a:r>
            <a:r>
              <a:rPr lang="ar-IQ" sz="2800" dirty="0"/>
              <a:t> : وهو ما صدر بلفظ يحتمل الطلاق وغيره مما لم يتعارف الناس استخدامه للطلاق مثل أن يقول الزوج لزوجته ( الحقي بأهلك , أذهبي, اخرجي, أمرك بيدك) </a:t>
            </a:r>
          </a:p>
          <a:p>
            <a:pPr marL="109728" indent="0" algn="r">
              <a:buNone/>
            </a:pPr>
            <a:r>
              <a:rPr lang="ar-IQ" sz="2800" dirty="0">
                <a:solidFill>
                  <a:srgbClr val="C00000"/>
                </a:solidFill>
              </a:rPr>
              <a:t>س\  هل يقع الطلاق في حالة التلفظ بهذه الكلمات؟ أي بلفظ يحتمل الطلاق؟ أو نقول ما حكم الطلاق </a:t>
            </a:r>
            <a:r>
              <a:rPr lang="ar-IQ" sz="2800" dirty="0" err="1">
                <a:solidFill>
                  <a:srgbClr val="C00000"/>
                </a:solidFill>
              </a:rPr>
              <a:t>الكنائي</a:t>
            </a:r>
            <a:r>
              <a:rPr lang="ar-IQ" sz="2800" dirty="0">
                <a:solidFill>
                  <a:srgbClr val="C00000"/>
                </a:solidFill>
              </a:rPr>
              <a:t>؟</a:t>
            </a:r>
          </a:p>
          <a:p>
            <a:pPr marL="109728" indent="0" algn="r">
              <a:buNone/>
            </a:pPr>
            <a:r>
              <a:rPr lang="ar-IQ" sz="2800" dirty="0"/>
              <a:t>ج\ حكم هذا النوع من الطلاق انه يقع به الطلاق مع النية فان كان الزوج ينوي به الطلاق فانه يقع به الطلاق أما اذا لم ينوي الطلاق فلا يقع به.</a:t>
            </a:r>
          </a:p>
          <a:p>
            <a:pPr marL="109728" indent="0" algn="r">
              <a:buNone/>
            </a:pPr>
            <a:endParaRPr lang="ar-IQ" sz="2800" dirty="0"/>
          </a:p>
          <a:p>
            <a:pPr marL="109728" indent="0" algn="r">
              <a:buNone/>
            </a:pPr>
            <a:endParaRPr lang="ar-IQ" sz="2800" dirty="0"/>
          </a:p>
          <a:p>
            <a:pPr marL="109728" indent="0" algn="r">
              <a:buNone/>
            </a:pPr>
            <a:endParaRPr lang="ar-IQ" sz="2800" dirty="0"/>
          </a:p>
          <a:p>
            <a:endParaRPr lang="en-US" dirty="0"/>
          </a:p>
        </p:txBody>
      </p:sp>
      <p:sp>
        <p:nvSpPr>
          <p:cNvPr id="3" name="Slide Number Placeholder 2"/>
          <p:cNvSpPr>
            <a:spLocks noGrp="1"/>
          </p:cNvSpPr>
          <p:nvPr>
            <p:ph type="sldNum" sz="quarter" idx="12"/>
          </p:nvPr>
        </p:nvSpPr>
        <p:spPr/>
        <p:txBody>
          <a:bodyPr/>
          <a:lstStyle/>
          <a:p>
            <a:fld id="{0B34F065-1154-456A-91E3-76DE8E75E17B}" type="slidenum">
              <a:rPr lang="ar-SA" smtClean="0"/>
              <a:t>132</a:t>
            </a:fld>
            <a:endParaRPr lang="ar-SA"/>
          </a:p>
        </p:txBody>
      </p:sp>
    </p:spTree>
    <p:extLst>
      <p:ext uri="{BB962C8B-B14F-4D97-AF65-F5344CB8AC3E}">
        <p14:creationId xmlns:p14="http://schemas.microsoft.com/office/powerpoint/2010/main" val="389102840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60648"/>
            <a:ext cx="8229600" cy="4525963"/>
          </a:xfrm>
        </p:spPr>
        <p:txBody>
          <a:bodyPr>
            <a:normAutofit fontScale="62500" lnSpcReduction="20000"/>
          </a:bodyPr>
          <a:lstStyle/>
          <a:p>
            <a:pPr marL="109728" indent="0" algn="ctr">
              <a:buNone/>
            </a:pPr>
            <a:r>
              <a:rPr lang="ar-IQ" sz="2800" b="1" dirty="0">
                <a:solidFill>
                  <a:srgbClr val="C00000"/>
                </a:solidFill>
              </a:rPr>
              <a:t>الطلاق المنجز والطلاق المعلق والطلاق المضاف للمستقبل</a:t>
            </a:r>
          </a:p>
          <a:p>
            <a:pPr marL="109728" indent="0" algn="r">
              <a:buNone/>
            </a:pPr>
            <a:r>
              <a:rPr lang="ar-IQ" sz="2800" dirty="0"/>
              <a:t>1- الطلاق المنجز: هو ما كانت صيغته مطلقة غير مضاف الى زمن المستقبل ولا معلقة على حصول امر في المستقبل كأن يقول الزوج لزوجته : انت طالق او مطلقة او طلقتك.</a:t>
            </a:r>
          </a:p>
          <a:p>
            <a:pPr marL="109728" indent="0" algn="r">
              <a:buNone/>
            </a:pPr>
            <a:r>
              <a:rPr lang="ar-IQ" sz="2800" b="1" dirty="0">
                <a:solidFill>
                  <a:srgbClr val="C00000"/>
                </a:solidFill>
              </a:rPr>
              <a:t>س\ ما حكم هذا النوع من الطلاق في الفقه؟</a:t>
            </a:r>
          </a:p>
          <a:p>
            <a:pPr marL="109728" indent="0" algn="r">
              <a:buNone/>
            </a:pPr>
            <a:r>
              <a:rPr lang="ar-IQ" sz="2800" dirty="0"/>
              <a:t>ج\ حكمه انه واقع في الحال وتترتب عليه اثاره بمجرد صدوره اذا توفرت فيه الشروط.</a:t>
            </a:r>
          </a:p>
          <a:p>
            <a:pPr marL="109728" indent="0" algn="r">
              <a:buNone/>
            </a:pPr>
            <a:endParaRPr lang="ar-IQ" sz="2800" dirty="0"/>
          </a:p>
          <a:p>
            <a:pPr marL="109728" indent="0" algn="r">
              <a:buNone/>
            </a:pPr>
            <a:r>
              <a:rPr lang="ar-IQ" sz="2800" dirty="0"/>
              <a:t>2- الطلاق المضاف للمستقبل: هو الطلاق الذي اضيف وقوعه الى وقت في المستقبل كأن يقول الزوج لزوجته: </a:t>
            </a:r>
            <a:r>
              <a:rPr lang="ar-IQ" sz="2800" dirty="0" err="1"/>
              <a:t>انتي</a:t>
            </a:r>
            <a:r>
              <a:rPr lang="ar-IQ" sz="2800" dirty="0"/>
              <a:t> طالق غدا او بداية السنة المقبلة.</a:t>
            </a:r>
          </a:p>
          <a:p>
            <a:pPr marL="109728" indent="0" algn="r">
              <a:buNone/>
            </a:pPr>
            <a:r>
              <a:rPr lang="ar-IQ" sz="2800" b="1" dirty="0">
                <a:solidFill>
                  <a:srgbClr val="C00000"/>
                </a:solidFill>
              </a:rPr>
              <a:t>س\ ما حكم هذا النوع من الطلاق في الفقه؟</a:t>
            </a:r>
          </a:p>
          <a:p>
            <a:pPr marL="109728" indent="0" algn="r">
              <a:buNone/>
            </a:pPr>
            <a:r>
              <a:rPr lang="ar-IQ" sz="2800" dirty="0"/>
              <a:t>ج\ يقع الطلاق بحلول الزمن المضاف اليه اذا كانت المرأة محلا لوقوع الطلاق عليها عند ذلك الوقت وكان الرجل اهلا لذلك.</a:t>
            </a:r>
          </a:p>
          <a:p>
            <a:pPr marL="109728" indent="0" algn="r">
              <a:buNone/>
            </a:pPr>
            <a:endParaRPr lang="ar-IQ" sz="2800" dirty="0"/>
          </a:p>
          <a:p>
            <a:pPr marL="109728" indent="0" algn="r">
              <a:buNone/>
            </a:pPr>
            <a:r>
              <a:rPr lang="ar-IQ" sz="2800" dirty="0"/>
              <a:t>3- الطلاق المعلق: هو </a:t>
            </a:r>
            <a:r>
              <a:rPr lang="ar-IQ" sz="2800" dirty="0" err="1"/>
              <a:t>مارتب</a:t>
            </a:r>
            <a:r>
              <a:rPr lang="ar-IQ" sz="2800" dirty="0"/>
              <a:t> وقوعه على حصول أمر في المستقبل بأداة من </a:t>
            </a:r>
            <a:r>
              <a:rPr lang="ar-IQ" sz="2800" dirty="0" err="1"/>
              <a:t>ادواة</a:t>
            </a:r>
            <a:r>
              <a:rPr lang="ar-IQ" sz="2800" dirty="0"/>
              <a:t> الشرط (أن اذا متى لو) كأن يقول الزوج لزوجته : ان دخلت دار فلان فأنت طالق وان خرجتي بغير اذني فأنت طالق.</a:t>
            </a:r>
          </a:p>
          <a:p>
            <a:pPr marL="109728" indent="0" algn="r">
              <a:buNone/>
            </a:pPr>
            <a:r>
              <a:rPr lang="ar-IQ" sz="2800" b="1" dirty="0">
                <a:solidFill>
                  <a:srgbClr val="C00000"/>
                </a:solidFill>
              </a:rPr>
              <a:t>س\ ما حكم هذا النوع من الطلاق في الفقه؟</a:t>
            </a:r>
          </a:p>
          <a:p>
            <a:pPr marL="109728" indent="0" algn="r">
              <a:buNone/>
            </a:pPr>
            <a:r>
              <a:rPr lang="ar-IQ" sz="2800" dirty="0"/>
              <a:t>ج\ يقع الطلاق بشرط ان يكون الشرط المعلق عليه الطلاق يحتمل ان يكون او </a:t>
            </a:r>
            <a:r>
              <a:rPr lang="ar-IQ" sz="2800" dirty="0" err="1"/>
              <a:t>لايكون</a:t>
            </a:r>
            <a:r>
              <a:rPr lang="ar-IQ" sz="2800" dirty="0"/>
              <a:t>.</a:t>
            </a:r>
          </a:p>
        </p:txBody>
      </p:sp>
      <p:sp>
        <p:nvSpPr>
          <p:cNvPr id="3" name="Slide Number Placeholder 2"/>
          <p:cNvSpPr>
            <a:spLocks noGrp="1"/>
          </p:cNvSpPr>
          <p:nvPr>
            <p:ph type="sldNum" sz="quarter" idx="12"/>
          </p:nvPr>
        </p:nvSpPr>
        <p:spPr/>
        <p:txBody>
          <a:bodyPr/>
          <a:lstStyle/>
          <a:p>
            <a:fld id="{0B34F065-1154-456A-91E3-76DE8E75E17B}" type="slidenum">
              <a:rPr lang="ar-SA" smtClean="0"/>
              <a:t>133</a:t>
            </a:fld>
            <a:endParaRPr lang="ar-SA"/>
          </a:p>
        </p:txBody>
      </p:sp>
    </p:spTree>
    <p:extLst>
      <p:ext uri="{BB962C8B-B14F-4D97-AF65-F5344CB8AC3E}">
        <p14:creationId xmlns:p14="http://schemas.microsoft.com/office/powerpoint/2010/main" val="192451496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476672"/>
            <a:ext cx="8229600" cy="4525963"/>
          </a:xfrm>
        </p:spPr>
        <p:txBody>
          <a:bodyPr>
            <a:normAutofit fontScale="85000" lnSpcReduction="20000"/>
          </a:bodyPr>
          <a:lstStyle/>
          <a:p>
            <a:pPr marL="109728" indent="0" algn="r">
              <a:buNone/>
            </a:pPr>
            <a:r>
              <a:rPr lang="ar-IQ" sz="3200" dirty="0">
                <a:solidFill>
                  <a:srgbClr val="C00000"/>
                </a:solidFill>
              </a:rPr>
              <a:t>الطلاق المستعمل بصيغة اليمين (الحلف بالطلاق):</a:t>
            </a:r>
          </a:p>
          <a:p>
            <a:pPr marL="109728" indent="0" algn="r">
              <a:buNone/>
            </a:pPr>
            <a:r>
              <a:rPr lang="ar-IQ" sz="2800" dirty="0"/>
              <a:t>مثال: قول الزوج بالطلاق سأفعل هذا </a:t>
            </a:r>
            <a:r>
              <a:rPr lang="ar-IQ" sz="2800" dirty="0" err="1"/>
              <a:t>الشئ</a:t>
            </a:r>
            <a:r>
              <a:rPr lang="ar-IQ" sz="2800" dirty="0"/>
              <a:t> , او علي الطلاق </a:t>
            </a:r>
            <a:r>
              <a:rPr lang="ar-IQ" sz="2800" dirty="0" err="1"/>
              <a:t>لأفعلن</a:t>
            </a:r>
            <a:r>
              <a:rPr lang="ar-IQ" sz="2800" dirty="0"/>
              <a:t> كذا.</a:t>
            </a:r>
          </a:p>
          <a:p>
            <a:pPr marL="109728" indent="0" algn="r">
              <a:buNone/>
            </a:pPr>
            <a:r>
              <a:rPr lang="ar-IQ" sz="2800" dirty="0"/>
              <a:t>السؤال هنا: هل يقع طلاقه ام لا اذا لم يفعل ما عزم عليه؟ </a:t>
            </a:r>
          </a:p>
          <a:p>
            <a:pPr marL="109728" indent="0" algn="r">
              <a:buNone/>
            </a:pPr>
            <a:r>
              <a:rPr lang="ar-IQ" sz="2800" dirty="0"/>
              <a:t>في الجواب نقول اختلف الفقهاء في ذلك وكما يأتي: </a:t>
            </a:r>
          </a:p>
          <a:p>
            <a:pPr marL="109728" indent="0" algn="r">
              <a:buNone/>
            </a:pPr>
            <a:r>
              <a:rPr lang="ar-IQ" sz="2800" dirty="0"/>
              <a:t>1- يقول جمهور الفقهاء يقع الطلاق اذا حنث (تراجع)  في يمينه.</a:t>
            </a:r>
          </a:p>
          <a:p>
            <a:pPr marL="109728" indent="0" algn="r">
              <a:buNone/>
            </a:pPr>
            <a:r>
              <a:rPr lang="ar-IQ" sz="2800" dirty="0"/>
              <a:t>2- يقول الظاهرية والجعفرية </a:t>
            </a:r>
            <a:r>
              <a:rPr lang="ar-IQ" sz="2800" dirty="0" err="1"/>
              <a:t>لايقع</a:t>
            </a:r>
            <a:r>
              <a:rPr lang="ar-IQ" sz="2800" dirty="0"/>
              <a:t> الطلاق ولا تجب الكفارة. </a:t>
            </a:r>
          </a:p>
          <a:p>
            <a:pPr marL="109728" indent="0" algn="r">
              <a:buNone/>
            </a:pPr>
            <a:r>
              <a:rPr lang="ar-IQ" sz="2800" dirty="0"/>
              <a:t>3- يقول ابن تيمية وابن القيم من الحنابلة </a:t>
            </a:r>
            <a:r>
              <a:rPr lang="ar-IQ" sz="2800" dirty="0" err="1"/>
              <a:t>لايقع</a:t>
            </a:r>
            <a:r>
              <a:rPr lang="ar-IQ" sz="2800" dirty="0"/>
              <a:t> الطلاق وتجب به الكفارة. </a:t>
            </a:r>
          </a:p>
          <a:p>
            <a:pPr marL="109728" indent="0" algn="r">
              <a:buNone/>
            </a:pPr>
            <a:endParaRPr lang="ar-IQ" sz="2800" dirty="0"/>
          </a:p>
          <a:p>
            <a:pPr marL="109728" indent="0" algn="r">
              <a:buNone/>
            </a:pPr>
            <a:endParaRPr lang="ar-IQ" sz="2800" dirty="0"/>
          </a:p>
          <a:p>
            <a:pPr marL="109728" indent="0" algn="r">
              <a:buNone/>
            </a:pPr>
            <a:r>
              <a:rPr lang="ar-IQ" sz="2800" dirty="0">
                <a:solidFill>
                  <a:srgbClr val="C00000"/>
                </a:solidFill>
              </a:rPr>
              <a:t>س\ ماهي موقف القانون العراقي من الطلاق المنجز والطلاق المعلق والطلاق المضاف للمستقبل والطلاق بصيغة اليمين؟ </a:t>
            </a:r>
          </a:p>
          <a:p>
            <a:pPr marL="109728" indent="0" algn="r">
              <a:buNone/>
            </a:pPr>
            <a:r>
              <a:rPr lang="ar-IQ" sz="2800" dirty="0"/>
              <a:t>ج\ نصت المادة 36 من قانون الأحوال الشخصية العراقي على ( </a:t>
            </a:r>
            <a:r>
              <a:rPr lang="ar-IQ" sz="2800" dirty="0" err="1"/>
              <a:t>لايقع</a:t>
            </a:r>
            <a:r>
              <a:rPr lang="ar-IQ" sz="2800" dirty="0"/>
              <a:t> الطلاق غير المنجز أو المشروط أو المستعمل بصيغة اليمين) </a:t>
            </a:r>
          </a:p>
          <a:p>
            <a:pPr marL="109728" indent="0" algn="r">
              <a:buNone/>
            </a:pPr>
            <a:endParaRPr lang="ar-IQ" sz="3200" dirty="0"/>
          </a:p>
          <a:p>
            <a:pPr marL="109728" indent="0" algn="r">
              <a:buNone/>
            </a:pPr>
            <a:endParaRPr lang="en-US" dirty="0"/>
          </a:p>
          <a:p>
            <a:endParaRPr lang="en-US" dirty="0"/>
          </a:p>
        </p:txBody>
      </p:sp>
      <p:sp>
        <p:nvSpPr>
          <p:cNvPr id="3" name="Slide Number Placeholder 2"/>
          <p:cNvSpPr>
            <a:spLocks noGrp="1"/>
          </p:cNvSpPr>
          <p:nvPr>
            <p:ph type="sldNum" sz="quarter" idx="12"/>
          </p:nvPr>
        </p:nvSpPr>
        <p:spPr/>
        <p:txBody>
          <a:bodyPr/>
          <a:lstStyle/>
          <a:p>
            <a:fld id="{0B34F065-1154-456A-91E3-76DE8E75E17B}" type="slidenum">
              <a:rPr lang="ar-SA" smtClean="0"/>
              <a:t>134</a:t>
            </a:fld>
            <a:endParaRPr lang="ar-SA"/>
          </a:p>
        </p:txBody>
      </p:sp>
    </p:spTree>
    <p:extLst>
      <p:ext uri="{BB962C8B-B14F-4D97-AF65-F5344CB8AC3E}">
        <p14:creationId xmlns:p14="http://schemas.microsoft.com/office/powerpoint/2010/main" val="129237239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fontScale="85000" lnSpcReduction="20000"/>
          </a:bodyPr>
          <a:lstStyle/>
          <a:p>
            <a:pPr marL="0" indent="0" algn="ctr">
              <a:buClr>
                <a:schemeClr val="accent3"/>
              </a:buClr>
              <a:buNone/>
              <a:defRPr/>
            </a:pPr>
            <a:r>
              <a:rPr lang="ar-IQ" sz="3200" b="1" dirty="0"/>
              <a:t>انواع اخرى من الطلاق</a:t>
            </a:r>
          </a:p>
          <a:p>
            <a:pPr marL="0" indent="0" algn="r">
              <a:buClr>
                <a:schemeClr val="accent3"/>
              </a:buClr>
              <a:buNone/>
              <a:defRPr/>
            </a:pPr>
            <a:r>
              <a:rPr lang="ar-IQ" sz="2800" dirty="0"/>
              <a:t>هناك انواع اخرى من الطلاق لم يتعرض القانون لذكرها وسنذكرها هنا باختصار :</a:t>
            </a:r>
          </a:p>
          <a:p>
            <a:pPr marL="0" indent="0" algn="r">
              <a:buClr>
                <a:schemeClr val="accent3"/>
              </a:buClr>
              <a:buNone/>
              <a:defRPr/>
            </a:pPr>
            <a:r>
              <a:rPr lang="ar-IQ" sz="2800" dirty="0">
                <a:solidFill>
                  <a:srgbClr val="C00000"/>
                </a:solidFill>
              </a:rPr>
              <a:t>1- طلاق الصبي المميز:</a:t>
            </a:r>
          </a:p>
          <a:p>
            <a:pPr marL="0" indent="0" algn="r">
              <a:buClr>
                <a:schemeClr val="accent3"/>
              </a:buClr>
              <a:buNone/>
              <a:defRPr/>
            </a:pPr>
            <a:r>
              <a:rPr lang="ar-IQ" sz="2800" dirty="0"/>
              <a:t>بالنسبة لوقوع طلاق الصبي </a:t>
            </a:r>
            <a:r>
              <a:rPr lang="ar-IQ" sz="2800" dirty="0" err="1"/>
              <a:t>المميزهناك</a:t>
            </a:r>
            <a:r>
              <a:rPr lang="ar-IQ" sz="2800" dirty="0"/>
              <a:t> اختلاف في أراء الفقهاء حول وقوعه وعدم وقوعه وهي كالاتي:</a:t>
            </a:r>
          </a:p>
          <a:p>
            <a:pPr marL="0" indent="0" algn="r">
              <a:buClr>
                <a:schemeClr val="accent3"/>
              </a:buClr>
              <a:buNone/>
              <a:defRPr/>
            </a:pPr>
            <a:r>
              <a:rPr lang="ar-IQ" sz="2800" dirty="0"/>
              <a:t>اولا: ذهب جمهور الفقهاء الى عدم وقوعه </a:t>
            </a:r>
          </a:p>
          <a:p>
            <a:pPr marL="0" indent="0" algn="r">
              <a:buClr>
                <a:schemeClr val="accent3"/>
              </a:buClr>
              <a:buNone/>
              <a:defRPr/>
            </a:pPr>
            <a:r>
              <a:rPr lang="ar-IQ" sz="2800" dirty="0"/>
              <a:t>ثانيا: ذهب بعض الفقهاء كالحنابلة الى وقوع طلاق الصبي الذي يعقل الطلاق </a:t>
            </a:r>
          </a:p>
          <a:p>
            <a:pPr marL="0" indent="0" algn="r">
              <a:buClr>
                <a:schemeClr val="accent3"/>
              </a:buClr>
              <a:buNone/>
              <a:defRPr/>
            </a:pPr>
            <a:endParaRPr lang="ar-IQ" sz="2800" dirty="0"/>
          </a:p>
          <a:p>
            <a:pPr marL="0" indent="0" algn="r">
              <a:buClr>
                <a:schemeClr val="accent3"/>
              </a:buClr>
              <a:buNone/>
              <a:defRPr/>
            </a:pPr>
            <a:r>
              <a:rPr lang="ar-IQ" sz="2800" dirty="0"/>
              <a:t>أما بالنسبة الى قانون الأحوال الشخصية العراقي فأنه لم يشترط سنا معينا للمطلق على أساس ما أشترطه في أهلية الزواج من اتمام 18 من العمر.</a:t>
            </a:r>
          </a:p>
          <a:p>
            <a:pPr marL="0" indent="0" algn="r">
              <a:buClr>
                <a:schemeClr val="accent3"/>
              </a:buClr>
              <a:buNone/>
              <a:defRPr/>
            </a:pPr>
            <a:r>
              <a:rPr lang="ar-IQ" sz="2800" dirty="0">
                <a:solidFill>
                  <a:srgbClr val="C00000"/>
                </a:solidFill>
              </a:rPr>
              <a:t>س\ ماهي موفق المشرع العراقي من طلاق صادر من شخص أكمل 15 من العمر وتزوج بأذن المحكمة؟ </a:t>
            </a:r>
          </a:p>
          <a:p>
            <a:pPr marL="0" indent="0" algn="r">
              <a:buClr>
                <a:schemeClr val="accent3"/>
              </a:buClr>
              <a:buNone/>
              <a:defRPr/>
            </a:pPr>
            <a:r>
              <a:rPr lang="ar-IQ" sz="2800" dirty="0"/>
              <a:t>ج\ هذا الشخص وان كان من حيث سنه يعد ناقص الأهلية غير ان قانون رعاية القاصرين اعتبر الشخص الذي أكمل 15 من العمر وتزوج بأذن المحكمة كامل الأهلية... </a:t>
            </a:r>
            <a:r>
              <a:rPr lang="ar-IQ" sz="2800" dirty="0" err="1"/>
              <a:t>وبناءا</a:t>
            </a:r>
            <a:r>
              <a:rPr lang="ar-IQ" sz="2800" dirty="0"/>
              <a:t> على ذلك يعد طلاقه واقعا.</a:t>
            </a:r>
          </a:p>
          <a:p>
            <a:pPr marL="0" indent="0" algn="r">
              <a:buClr>
                <a:schemeClr val="accent3"/>
              </a:buClr>
              <a:buNone/>
              <a:defRPr/>
            </a:pPr>
            <a:r>
              <a:rPr lang="ar-IQ" sz="2800" dirty="0"/>
              <a:t>لولا هذا النص في القانون لكان تصرفه باطلا </a:t>
            </a:r>
            <a:r>
              <a:rPr lang="ar-IQ" sz="2800" dirty="0" err="1"/>
              <a:t>لانه</a:t>
            </a:r>
            <a:r>
              <a:rPr lang="ar-IQ" sz="2800" dirty="0"/>
              <a:t> تصرف ضار. </a:t>
            </a:r>
          </a:p>
          <a:p>
            <a:pPr marL="0" indent="0" algn="r">
              <a:buClr>
                <a:schemeClr val="accent3"/>
              </a:buClr>
              <a:buNone/>
              <a:defRPr/>
            </a:pPr>
            <a:endParaRPr lang="ar-IQ" sz="2800" dirty="0"/>
          </a:p>
          <a:p>
            <a:pPr marL="0" indent="0" algn="r">
              <a:buClr>
                <a:schemeClr val="accent3"/>
              </a:buClr>
              <a:buNone/>
              <a:defRPr/>
            </a:pPr>
            <a:endParaRPr lang="ar-IQ" sz="2800" dirty="0"/>
          </a:p>
        </p:txBody>
      </p:sp>
      <p:sp>
        <p:nvSpPr>
          <p:cNvPr id="3" name="Slide Number Placeholder 2"/>
          <p:cNvSpPr>
            <a:spLocks noGrp="1"/>
          </p:cNvSpPr>
          <p:nvPr>
            <p:ph type="sldNum" sz="quarter" idx="12"/>
          </p:nvPr>
        </p:nvSpPr>
        <p:spPr/>
        <p:txBody>
          <a:bodyPr/>
          <a:lstStyle/>
          <a:p>
            <a:fld id="{0B34F065-1154-456A-91E3-76DE8E75E17B}" type="slidenum">
              <a:rPr lang="ar-SA" smtClean="0"/>
              <a:t>135</a:t>
            </a:fld>
            <a:endParaRPr lang="ar-SA"/>
          </a:p>
        </p:txBody>
      </p:sp>
    </p:spTree>
    <p:extLst>
      <p:ext uri="{BB962C8B-B14F-4D97-AF65-F5344CB8AC3E}">
        <p14:creationId xmlns:p14="http://schemas.microsoft.com/office/powerpoint/2010/main" val="288563465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normAutofit fontScale="77500" lnSpcReduction="20000"/>
          </a:bodyPr>
          <a:lstStyle/>
          <a:p>
            <a:pPr marL="109728" indent="0" algn="r">
              <a:buNone/>
            </a:pPr>
            <a:r>
              <a:rPr lang="ar-IQ" sz="2800" dirty="0">
                <a:solidFill>
                  <a:srgbClr val="C00000"/>
                </a:solidFill>
              </a:rPr>
              <a:t>2- طلاق السفيه </a:t>
            </a:r>
          </a:p>
          <a:p>
            <a:pPr marL="109728" indent="0" algn="r">
              <a:buNone/>
            </a:pPr>
            <a:r>
              <a:rPr lang="ar-IQ" sz="2800" dirty="0"/>
              <a:t>السفه خفة تبعث الانسان على العمل بخلاف مقتضى العقل.</a:t>
            </a:r>
          </a:p>
          <a:p>
            <a:pPr marL="109728" indent="0" algn="r">
              <a:buNone/>
            </a:pPr>
            <a:r>
              <a:rPr lang="ar-IQ" sz="2800" dirty="0">
                <a:solidFill>
                  <a:srgbClr val="C00000"/>
                </a:solidFill>
              </a:rPr>
              <a:t>س\ هل يقع طلاق السفيه؟ </a:t>
            </a:r>
          </a:p>
          <a:p>
            <a:pPr marL="109728" indent="0" algn="r">
              <a:buNone/>
            </a:pPr>
            <a:r>
              <a:rPr lang="ar-IQ" sz="2800" dirty="0"/>
              <a:t>ج\ اختلف الفقهاء في صحة طلاق السفيه وهل يقع أم </a:t>
            </a:r>
            <a:r>
              <a:rPr lang="ar-IQ" sz="2800" dirty="0" err="1"/>
              <a:t>لايقع</a:t>
            </a:r>
            <a:r>
              <a:rPr lang="ar-IQ" sz="2800" dirty="0"/>
              <a:t>.. وكالاتي:</a:t>
            </a:r>
          </a:p>
          <a:p>
            <a:pPr marL="109728" indent="0" algn="r">
              <a:buNone/>
            </a:pPr>
            <a:r>
              <a:rPr lang="ar-IQ" sz="2800" dirty="0"/>
              <a:t>اولا: ذهب جمهور الفقهاء الى وقوع طلاقه سواء كان محجورا عليه او غير محجور عليه. </a:t>
            </a:r>
          </a:p>
          <a:p>
            <a:pPr marL="109728" indent="0" algn="r">
              <a:buNone/>
            </a:pPr>
            <a:r>
              <a:rPr lang="ar-IQ" sz="2800" dirty="0"/>
              <a:t>ثانيا: ذهب بعض الفقهاء الى عدم وقوع طلاق السفيه المحجور عليه لذهابهم الى بطلان تصرفه. </a:t>
            </a:r>
          </a:p>
          <a:p>
            <a:pPr marL="109728" indent="0" algn="r">
              <a:buNone/>
            </a:pPr>
            <a:r>
              <a:rPr lang="ar-IQ" sz="2800" dirty="0"/>
              <a:t>والرأي الراجح هنا ما ذهب اليه جمهور الفقهاء بان طلاق السفيه يقع والدليل في ذلك ان السفيه محجور من التصرفات المالية وبما ان الطلاق ليس تصرف مالي لذلك يقع طلاقه.</a:t>
            </a:r>
          </a:p>
          <a:p>
            <a:pPr marL="109728" indent="0" algn="r">
              <a:buNone/>
            </a:pPr>
            <a:endParaRPr lang="ar-IQ" sz="2800" dirty="0"/>
          </a:p>
          <a:p>
            <a:pPr marL="109728" indent="0" algn="r">
              <a:buNone/>
            </a:pPr>
            <a:r>
              <a:rPr lang="ar-IQ" sz="2800" dirty="0">
                <a:solidFill>
                  <a:srgbClr val="C00000"/>
                </a:solidFill>
              </a:rPr>
              <a:t>3- طلاق الولي (ولاية خاصة): </a:t>
            </a:r>
          </a:p>
          <a:p>
            <a:pPr marL="109728" indent="0" algn="r">
              <a:buNone/>
            </a:pPr>
            <a:r>
              <a:rPr lang="ar-IQ" sz="2800" dirty="0"/>
              <a:t>اختلف الفقهاء في وقوع طلاق الولي بين وقوعه وعدم وقوعه ... أما القانون فقد حسم الأمر وكما يأتي:</a:t>
            </a:r>
          </a:p>
          <a:p>
            <a:pPr marL="109728" indent="0" algn="r">
              <a:buNone/>
            </a:pPr>
            <a:r>
              <a:rPr lang="ar-IQ" sz="2800" dirty="0"/>
              <a:t>ان طلاق الولي غير وارد لسببين:</a:t>
            </a:r>
          </a:p>
          <a:p>
            <a:pPr marL="109728" indent="0" algn="r">
              <a:buNone/>
            </a:pPr>
            <a:r>
              <a:rPr lang="ar-IQ" sz="2800" dirty="0"/>
              <a:t>اولا: ان القانون لم يجز زواج الصغير عديم الأهلية وعندما أجاز لناقص الأهلية الزواج أعطاه كمال الأهلية وعلى النحو الذي ذكره في طلاق الصبي المميز.</a:t>
            </a:r>
          </a:p>
          <a:p>
            <a:pPr marL="109728" indent="0" algn="r">
              <a:buNone/>
            </a:pPr>
            <a:r>
              <a:rPr lang="ar-IQ" sz="2800" dirty="0"/>
              <a:t>ثانيا: ان القانون اعطى الحق لزوجة المجنون في المطالبة بالتفريق بموجب المادة 43 كما ان القانون فتح مجال الفرقة لزوجة الغائب والمفقود </a:t>
            </a:r>
            <a:r>
              <a:rPr lang="ar-IQ" sz="2800" dirty="0" err="1"/>
              <a:t>ومافيه</a:t>
            </a:r>
            <a:r>
              <a:rPr lang="ar-IQ" sz="2800" dirty="0"/>
              <a:t> بعد الزوجة عن زوجها. </a:t>
            </a:r>
          </a:p>
        </p:txBody>
      </p:sp>
      <p:sp>
        <p:nvSpPr>
          <p:cNvPr id="3" name="Slide Number Placeholder 2"/>
          <p:cNvSpPr>
            <a:spLocks noGrp="1"/>
          </p:cNvSpPr>
          <p:nvPr>
            <p:ph type="sldNum" sz="quarter" idx="12"/>
          </p:nvPr>
        </p:nvSpPr>
        <p:spPr/>
        <p:txBody>
          <a:bodyPr/>
          <a:lstStyle/>
          <a:p>
            <a:fld id="{0B34F065-1154-456A-91E3-76DE8E75E17B}" type="slidenum">
              <a:rPr lang="ar-SA" smtClean="0"/>
              <a:t>136</a:t>
            </a:fld>
            <a:endParaRPr lang="ar-SA"/>
          </a:p>
        </p:txBody>
      </p:sp>
    </p:spTree>
    <p:extLst>
      <p:ext uri="{BB962C8B-B14F-4D97-AF65-F5344CB8AC3E}">
        <p14:creationId xmlns:p14="http://schemas.microsoft.com/office/powerpoint/2010/main" val="344610793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fontScale="70000" lnSpcReduction="20000"/>
          </a:bodyPr>
          <a:lstStyle/>
          <a:p>
            <a:pPr marL="109728" indent="0" algn="r">
              <a:buNone/>
            </a:pPr>
            <a:r>
              <a:rPr lang="ar-IQ" sz="2800" dirty="0">
                <a:solidFill>
                  <a:srgbClr val="C00000"/>
                </a:solidFill>
              </a:rPr>
              <a:t>4- الطلاق المتتابع: </a:t>
            </a:r>
          </a:p>
          <a:p>
            <a:pPr marL="109728" indent="0" algn="r">
              <a:buNone/>
            </a:pPr>
            <a:r>
              <a:rPr lang="ar-IQ" sz="2800" dirty="0"/>
              <a:t>س\ اذا قال الزوج لزوجته ثلاث مرات متتاليات وفي مجلس واحد انت طالق هل يقع ثلاث طلقات او يقع طلقة واحدة؟</a:t>
            </a:r>
          </a:p>
          <a:p>
            <a:pPr marL="109728" indent="0" algn="r">
              <a:buNone/>
            </a:pPr>
            <a:r>
              <a:rPr lang="ar-IQ" sz="2800" dirty="0"/>
              <a:t>ج\ بالنسبة لرأي الفقهاء </a:t>
            </a:r>
            <a:r>
              <a:rPr lang="ar-IQ" sz="2800" dirty="0" err="1"/>
              <a:t>لاخلاف</a:t>
            </a:r>
            <a:r>
              <a:rPr lang="ar-IQ" sz="2800" dirty="0"/>
              <a:t> بينهما بأن هذه الطلقات الثلاث اذا تخللها فصل وقعت الطلقات الثلاث سواء قصد الزوج التأكيد بالثانية </a:t>
            </a:r>
            <a:r>
              <a:rPr lang="ar-IQ" sz="2800" dirty="0" err="1"/>
              <a:t>واليالية</a:t>
            </a:r>
            <a:r>
              <a:rPr lang="ar-IQ" sz="2800" dirty="0"/>
              <a:t> ام لا. </a:t>
            </a:r>
          </a:p>
          <a:p>
            <a:pPr marL="109728" indent="0" algn="r">
              <a:buNone/>
            </a:pPr>
            <a:r>
              <a:rPr lang="ar-IQ" sz="2800" dirty="0"/>
              <a:t>أما اذا لم يتخلل الطلقات فصل وقال بأنه أراد بالطلقتين الثانية والثالثة تأكيد الأولى وقعت طلقة واحدة. </a:t>
            </a:r>
          </a:p>
          <a:p>
            <a:pPr marL="109728" indent="0" algn="r">
              <a:buNone/>
            </a:pPr>
            <a:r>
              <a:rPr lang="ar-IQ" sz="2800" dirty="0"/>
              <a:t>وذهب الحنفية الى وقوع ثلاث طلقات مباشرة واذا ما قال الزوج انه أراد بتكراره تأكيد الطلاق لم يقبل دعواه ويقع الطلقات الثلاثة. </a:t>
            </a:r>
          </a:p>
          <a:p>
            <a:pPr marL="109728" indent="0" algn="r">
              <a:buNone/>
            </a:pPr>
            <a:r>
              <a:rPr lang="ar-IQ" sz="2800" u="sng" dirty="0"/>
              <a:t>أما في القضاء فقد اختلفت قرارات محكمة التمييز بهذا الشأن وكما يأتي:</a:t>
            </a:r>
          </a:p>
          <a:p>
            <a:pPr marL="109728" indent="0" algn="r">
              <a:buNone/>
            </a:pPr>
            <a:r>
              <a:rPr lang="ar-IQ" sz="2800" dirty="0">
                <a:solidFill>
                  <a:srgbClr val="C00000"/>
                </a:solidFill>
              </a:rPr>
              <a:t> اولا</a:t>
            </a:r>
            <a:r>
              <a:rPr lang="ar-IQ" sz="2800" dirty="0"/>
              <a:t>: لقد ذهبت في احدى قراراتها الى ( </a:t>
            </a:r>
            <a:r>
              <a:rPr lang="ar-IQ" sz="2800" dirty="0">
                <a:solidFill>
                  <a:srgbClr val="C00000"/>
                </a:solidFill>
              </a:rPr>
              <a:t>ان الطلاق اذا وقع بتكرار اللفظ ثلاث مرات يقع بائنا بينونة صغرى</a:t>
            </a:r>
            <a:r>
              <a:rPr lang="ar-IQ" sz="2800" dirty="0"/>
              <a:t>) </a:t>
            </a:r>
          </a:p>
          <a:p>
            <a:pPr marL="109728" indent="0" algn="r">
              <a:buNone/>
            </a:pPr>
            <a:r>
              <a:rPr lang="ar-IQ" sz="2800" dirty="0">
                <a:solidFill>
                  <a:srgbClr val="C00000"/>
                </a:solidFill>
              </a:rPr>
              <a:t>ثانيا: </a:t>
            </a:r>
            <a:r>
              <a:rPr lang="ar-IQ" sz="2800" dirty="0"/>
              <a:t>في قرار اخر لها</a:t>
            </a:r>
            <a:r>
              <a:rPr lang="ar-IQ" sz="2800" dirty="0">
                <a:solidFill>
                  <a:srgbClr val="C00000"/>
                </a:solidFill>
              </a:rPr>
              <a:t>  (تكرار الزوج صيغة الطلاق ثلاث مرات تقع به ثلاث طلقات متفرقات وتبين الزوجة بينونة كبرى دون التقييد بتعدد المجالس لورود النص القانوني مطلقا) </a:t>
            </a:r>
          </a:p>
          <a:p>
            <a:pPr marL="109728" indent="0" algn="r">
              <a:buNone/>
            </a:pPr>
            <a:r>
              <a:rPr lang="ar-IQ" sz="2800" dirty="0">
                <a:solidFill>
                  <a:srgbClr val="C00000"/>
                </a:solidFill>
              </a:rPr>
              <a:t>ثالثا: </a:t>
            </a:r>
            <a:r>
              <a:rPr lang="ar-IQ" sz="2800" dirty="0"/>
              <a:t>وفي قرار اخر (</a:t>
            </a:r>
            <a:r>
              <a:rPr lang="ar-IQ" sz="2800" dirty="0">
                <a:solidFill>
                  <a:srgbClr val="C00000"/>
                </a:solidFill>
              </a:rPr>
              <a:t>ان الطلاق المقترن بالعدد أو بتكرار اللفظ الواقع في مجلس واحد تقع به طلقة واحدة رجعية</a:t>
            </a:r>
            <a:r>
              <a:rPr lang="ar-IQ" sz="2800" dirty="0"/>
              <a:t>) </a:t>
            </a:r>
          </a:p>
          <a:p>
            <a:pPr marL="109728" indent="0" algn="r">
              <a:buNone/>
            </a:pPr>
            <a:r>
              <a:rPr lang="ar-IQ" sz="2800" dirty="0">
                <a:solidFill>
                  <a:srgbClr val="C00000"/>
                </a:solidFill>
              </a:rPr>
              <a:t>رابعا</a:t>
            </a:r>
            <a:r>
              <a:rPr lang="ar-IQ" sz="2800" dirty="0"/>
              <a:t>:  وفي قرار اخر (</a:t>
            </a:r>
            <a:r>
              <a:rPr lang="ar-IQ" sz="2800" dirty="0">
                <a:solidFill>
                  <a:srgbClr val="C00000"/>
                </a:solidFill>
              </a:rPr>
              <a:t>تكرار صيغة الطلاق في مجلس واحد تقع به طلقة واحدة رجعية</a:t>
            </a:r>
            <a:r>
              <a:rPr lang="ar-IQ" sz="2800" dirty="0"/>
              <a:t>) </a:t>
            </a:r>
          </a:p>
          <a:p>
            <a:pPr marL="109728" indent="0" algn="r">
              <a:buNone/>
            </a:pPr>
            <a:r>
              <a:rPr lang="ar-IQ" sz="2800" dirty="0"/>
              <a:t>اذن على الرغم من </a:t>
            </a:r>
            <a:r>
              <a:rPr lang="ar-IQ" sz="2800" dirty="0" err="1"/>
              <a:t>الرحجان</a:t>
            </a:r>
            <a:r>
              <a:rPr lang="ar-IQ" sz="2800" dirty="0"/>
              <a:t> في اعتبار تلك الطلقات طلقة واحدة لأنها صادرة من ارادة واحدة وفي وقت واحد وهذا هو الحكم الأكثر ملائمة مع النصوص القانونية.</a:t>
            </a:r>
          </a:p>
          <a:p>
            <a:endParaRPr lang="en-US" dirty="0"/>
          </a:p>
        </p:txBody>
      </p:sp>
      <p:sp>
        <p:nvSpPr>
          <p:cNvPr id="3" name="Slide Number Placeholder 2"/>
          <p:cNvSpPr>
            <a:spLocks noGrp="1"/>
          </p:cNvSpPr>
          <p:nvPr>
            <p:ph type="sldNum" sz="quarter" idx="12"/>
          </p:nvPr>
        </p:nvSpPr>
        <p:spPr/>
        <p:txBody>
          <a:bodyPr/>
          <a:lstStyle/>
          <a:p>
            <a:fld id="{0B34F065-1154-456A-91E3-76DE8E75E17B}" type="slidenum">
              <a:rPr lang="ar-SA" smtClean="0"/>
              <a:t>137</a:t>
            </a:fld>
            <a:endParaRPr lang="ar-SA"/>
          </a:p>
        </p:txBody>
      </p:sp>
    </p:spTree>
    <p:extLst>
      <p:ext uri="{BB962C8B-B14F-4D97-AF65-F5344CB8AC3E}">
        <p14:creationId xmlns:p14="http://schemas.microsoft.com/office/powerpoint/2010/main" val="210439519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fontScale="92500" lnSpcReduction="20000"/>
          </a:bodyPr>
          <a:lstStyle/>
          <a:p>
            <a:pPr marL="109728" indent="0" algn="ctr">
              <a:buNone/>
            </a:pPr>
            <a:r>
              <a:rPr lang="ar-IQ" dirty="0"/>
              <a:t>اجراءات الطلاق والتعويض فيه</a:t>
            </a:r>
          </a:p>
          <a:p>
            <a:pPr marL="109728" indent="0" algn="r">
              <a:buNone/>
            </a:pPr>
            <a:r>
              <a:rPr lang="ar-IQ" sz="2800" dirty="0"/>
              <a:t>تنص المادة 39 على:</a:t>
            </a:r>
          </a:p>
          <a:p>
            <a:pPr marL="109728" indent="0" algn="r">
              <a:buNone/>
            </a:pPr>
            <a:r>
              <a:rPr lang="ar-IQ" sz="2800" dirty="0"/>
              <a:t>(1- على من أراد الطلاق أن يقيم الدعوى في محكمة الأحوال الشخصية يطلب ايقاعه واستحصال حكم به, فاذا تعذر عليه مراجعة المحكمة وجب عليه تسجيل الطلاق في المحكمة خلال مدة العدة.</a:t>
            </a:r>
          </a:p>
          <a:p>
            <a:pPr marL="109728" indent="0" algn="r">
              <a:buNone/>
            </a:pPr>
            <a:r>
              <a:rPr lang="ar-IQ" sz="2800" dirty="0"/>
              <a:t>2- يلزم الزوج بوضع مبلغ من المال لفترة (3) أشهر في صندوق خاص لرعاية الأسرة لدى المحكمة عند رفعه دعوى الطلاق.</a:t>
            </a:r>
          </a:p>
          <a:p>
            <a:pPr marL="109728" indent="0" algn="r">
              <a:buNone/>
            </a:pPr>
            <a:r>
              <a:rPr lang="ar-IQ" sz="2800" dirty="0"/>
              <a:t>3- اذا طلق الزوج زوجته وتبين للمحكمة ان الزوج متعسف في طلاقها وأن الزوجة أصابه ضرر من جراء ذلك تحكم المحكمة بطلب منها على مطلقها بتعويض يتناسب وحالته المالية ودرجة تعسفه يقدر جملة على أن </a:t>
            </a:r>
            <a:r>
              <a:rPr lang="ar-IQ" sz="2800" dirty="0" err="1"/>
              <a:t>لاتقل</a:t>
            </a:r>
            <a:r>
              <a:rPr lang="ar-IQ" sz="2800" dirty="0"/>
              <a:t> عن نفقتها لمدة 3 سنوات </a:t>
            </a:r>
            <a:r>
              <a:rPr lang="ar-IQ" sz="2800" dirty="0" err="1"/>
              <a:t>ولاتزيد</a:t>
            </a:r>
            <a:r>
              <a:rPr lang="ar-IQ" sz="2800" dirty="0"/>
              <a:t> على 5 سنوات علاوة على حقوقها الثابتة الاخرى.</a:t>
            </a:r>
          </a:p>
          <a:p>
            <a:pPr marL="109728" indent="0" algn="r">
              <a:buNone/>
            </a:pPr>
            <a:r>
              <a:rPr lang="ar-IQ" sz="2800" dirty="0"/>
              <a:t>4- تلتزم حكومة الاقليم برعاية المطلقة التي </a:t>
            </a:r>
            <a:r>
              <a:rPr lang="ar-IQ" sz="2800" dirty="0" err="1"/>
              <a:t>لاتمتلك</a:t>
            </a:r>
            <a:r>
              <a:rPr lang="ar-IQ" sz="2800" dirty="0"/>
              <a:t> دخلا شهريا ويخصص مبلغ شهري لها من قبل الرعاية الاجتماعية ولغاية ايجاد فرصة عمل لها او زواجها).</a:t>
            </a:r>
            <a:endParaRPr lang="en-US" sz="2800" dirty="0"/>
          </a:p>
        </p:txBody>
      </p:sp>
      <p:sp>
        <p:nvSpPr>
          <p:cNvPr id="3" name="Slide Number Placeholder 2"/>
          <p:cNvSpPr>
            <a:spLocks noGrp="1"/>
          </p:cNvSpPr>
          <p:nvPr>
            <p:ph type="sldNum" sz="quarter" idx="12"/>
          </p:nvPr>
        </p:nvSpPr>
        <p:spPr/>
        <p:txBody>
          <a:bodyPr/>
          <a:lstStyle/>
          <a:p>
            <a:fld id="{0B34F065-1154-456A-91E3-76DE8E75E17B}" type="slidenum">
              <a:rPr lang="ar-SA" smtClean="0"/>
              <a:t>138</a:t>
            </a:fld>
            <a:endParaRPr lang="ar-SA"/>
          </a:p>
        </p:txBody>
      </p:sp>
    </p:spTree>
    <p:extLst>
      <p:ext uri="{BB962C8B-B14F-4D97-AF65-F5344CB8AC3E}">
        <p14:creationId xmlns:p14="http://schemas.microsoft.com/office/powerpoint/2010/main" val="422771486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fontScale="77500" lnSpcReduction="20000"/>
          </a:bodyPr>
          <a:lstStyle/>
          <a:p>
            <a:pPr marL="109728" indent="0" algn="r">
              <a:buNone/>
            </a:pPr>
            <a:r>
              <a:rPr lang="ar-IQ" dirty="0">
                <a:solidFill>
                  <a:srgbClr val="C00000"/>
                </a:solidFill>
              </a:rPr>
              <a:t>س\ ما الأحكام التي تضمنتها المادة 39 من قانون الأحوال الشخصية حول اجراءات الطلاق والتعويض فيه؟</a:t>
            </a:r>
          </a:p>
          <a:p>
            <a:pPr marL="109728" indent="0" algn="r">
              <a:buNone/>
            </a:pPr>
            <a:r>
              <a:rPr lang="ar-IQ" sz="2800" dirty="0"/>
              <a:t>ج\ يتبين لنا من خلال هذه المادة انها تتضمن الأحكام التالية: </a:t>
            </a:r>
          </a:p>
          <a:p>
            <a:pPr marL="109728" indent="0" algn="r">
              <a:buNone/>
            </a:pPr>
            <a:r>
              <a:rPr lang="ar-IQ" sz="2800" dirty="0"/>
              <a:t>1- ضرورة ايقاع الطلاق وتسجيله في المحكمة لما يترتب على الطلاق من اثار ذات أهمية كنفقة العدة, والسكن, وزواج المطلق أو المطلقة في المستقبل. </a:t>
            </a:r>
          </a:p>
          <a:p>
            <a:pPr marL="109728" indent="0" algn="r">
              <a:buNone/>
            </a:pPr>
            <a:r>
              <a:rPr lang="ar-IQ" sz="2800" dirty="0"/>
              <a:t>2- على الزوج وضع مبلغ من المال يكفي لنفقة 3 أشهر في صندوق رعاية الأسرة لدى المحكمة في حالة رفعه لدعوى الطلاق. </a:t>
            </a:r>
          </a:p>
          <a:p>
            <a:pPr marL="109728" indent="0" algn="r">
              <a:buNone/>
            </a:pPr>
            <a:r>
              <a:rPr lang="ar-IQ" sz="2800" dirty="0"/>
              <a:t>3- للمحكمة أن يحكم بتعويض مناسب على المطلق لمطلقته وفقا للشروط التالية: </a:t>
            </a:r>
          </a:p>
          <a:p>
            <a:pPr marL="109728" indent="0" algn="r">
              <a:buNone/>
            </a:pPr>
            <a:r>
              <a:rPr lang="ar-IQ" sz="2800" dirty="0"/>
              <a:t>أولا: أن تقدم الزوجة طلبا للتعويض.</a:t>
            </a:r>
          </a:p>
          <a:p>
            <a:pPr marL="109728" indent="0" algn="r">
              <a:buNone/>
            </a:pPr>
            <a:r>
              <a:rPr lang="ar-IQ" sz="2800" dirty="0"/>
              <a:t>ثانيا: اذا ثبت أن الزوج كان متعسفا في طلاقها بأن طلقها بدون مبرر معقول. </a:t>
            </a:r>
          </a:p>
          <a:p>
            <a:pPr marL="109728" indent="0" algn="r">
              <a:buNone/>
            </a:pPr>
            <a:r>
              <a:rPr lang="ar-IQ" sz="2800" dirty="0"/>
              <a:t>ثالثا: اذا تضررت الزوجة من الطلاق.  </a:t>
            </a:r>
          </a:p>
          <a:p>
            <a:pPr marL="109728" indent="0" algn="r">
              <a:buNone/>
            </a:pPr>
            <a:r>
              <a:rPr lang="ar-IQ" sz="2800" dirty="0">
                <a:solidFill>
                  <a:srgbClr val="C00000"/>
                </a:solidFill>
              </a:rPr>
              <a:t>ملاحظة\ </a:t>
            </a:r>
            <a:r>
              <a:rPr lang="ar-IQ" sz="2800" dirty="0" err="1">
                <a:solidFill>
                  <a:srgbClr val="C00000"/>
                </a:solidFill>
              </a:rPr>
              <a:t>بناءا</a:t>
            </a:r>
            <a:r>
              <a:rPr lang="ar-IQ" sz="2800" dirty="0">
                <a:solidFill>
                  <a:srgbClr val="C00000"/>
                </a:solidFill>
              </a:rPr>
              <a:t> على ما تقدم فان الزوجة اذا كانت هي طالبة للطلاق </a:t>
            </a:r>
            <a:r>
              <a:rPr lang="ar-IQ" sz="2800" dirty="0" err="1">
                <a:solidFill>
                  <a:srgbClr val="C00000"/>
                </a:solidFill>
              </a:rPr>
              <a:t>فانها</a:t>
            </a:r>
            <a:r>
              <a:rPr lang="ar-IQ" sz="2800" dirty="0">
                <a:solidFill>
                  <a:srgbClr val="C00000"/>
                </a:solidFill>
              </a:rPr>
              <a:t> </a:t>
            </a:r>
            <a:r>
              <a:rPr lang="ar-IQ" sz="2800" dirty="0" err="1">
                <a:solidFill>
                  <a:srgbClr val="C00000"/>
                </a:solidFill>
              </a:rPr>
              <a:t>لاتستحق</a:t>
            </a:r>
            <a:r>
              <a:rPr lang="ar-IQ" sz="2800" dirty="0">
                <a:solidFill>
                  <a:srgbClr val="C00000"/>
                </a:solidFill>
              </a:rPr>
              <a:t> التعويض. </a:t>
            </a:r>
          </a:p>
          <a:p>
            <a:pPr marL="109728" indent="0" algn="r">
              <a:buNone/>
            </a:pPr>
            <a:r>
              <a:rPr lang="ar-IQ" sz="2800" dirty="0"/>
              <a:t>4- تقوم حكومة الاقليم برعاية المطلقة التي ليس لها دخل شهري ويتم تخصيص مبلغ شهري لها من قبل الرعاية الاجتماعية ويستمر العطاء لحين ايجاد </a:t>
            </a:r>
            <a:r>
              <a:rPr lang="ar-IQ" sz="2800" dirty="0" err="1"/>
              <a:t>غمل</a:t>
            </a:r>
            <a:r>
              <a:rPr lang="ar-IQ" sz="2800" dirty="0"/>
              <a:t> لها أو زواجها. </a:t>
            </a:r>
          </a:p>
          <a:p>
            <a:pPr marL="109728" indent="0" algn="r">
              <a:buNone/>
            </a:pPr>
            <a:endParaRPr lang="ar-IQ" sz="2800" dirty="0"/>
          </a:p>
          <a:p>
            <a:pPr marL="109728" indent="0" algn="r">
              <a:buNone/>
            </a:pPr>
            <a:r>
              <a:rPr lang="ar-IQ" sz="2800" dirty="0">
                <a:solidFill>
                  <a:srgbClr val="C00000"/>
                </a:solidFill>
              </a:rPr>
              <a:t>ملاحظة\ اضيفت الفقرة  4 في تعديل </a:t>
            </a:r>
            <a:r>
              <a:rPr lang="ar-IQ" sz="2800" dirty="0" err="1">
                <a:solidFill>
                  <a:srgbClr val="C00000"/>
                </a:solidFill>
              </a:rPr>
              <a:t>الأقليم</a:t>
            </a:r>
            <a:r>
              <a:rPr lang="ar-IQ" sz="2800" dirty="0">
                <a:solidFill>
                  <a:srgbClr val="C00000"/>
                </a:solidFill>
              </a:rPr>
              <a:t> </a:t>
            </a:r>
          </a:p>
          <a:p>
            <a:pPr marL="109728" indent="0" algn="r">
              <a:buNone/>
            </a:pPr>
            <a:endParaRPr lang="ar-IQ" sz="2800" dirty="0"/>
          </a:p>
          <a:p>
            <a:pPr marL="109728" indent="0" algn="r">
              <a:buNone/>
            </a:pPr>
            <a:endParaRPr lang="en-US"/>
          </a:p>
          <a:p>
            <a:endParaRPr lang="en-US" dirty="0"/>
          </a:p>
        </p:txBody>
      </p:sp>
      <p:sp>
        <p:nvSpPr>
          <p:cNvPr id="3" name="Slide Number Placeholder 2"/>
          <p:cNvSpPr>
            <a:spLocks noGrp="1"/>
          </p:cNvSpPr>
          <p:nvPr>
            <p:ph type="sldNum" sz="quarter" idx="12"/>
          </p:nvPr>
        </p:nvSpPr>
        <p:spPr/>
        <p:txBody>
          <a:bodyPr/>
          <a:lstStyle/>
          <a:p>
            <a:fld id="{0B34F065-1154-456A-91E3-76DE8E75E17B}" type="slidenum">
              <a:rPr lang="ar-SA" smtClean="0"/>
              <a:t>139</a:t>
            </a:fld>
            <a:endParaRPr lang="ar-SA"/>
          </a:p>
        </p:txBody>
      </p:sp>
    </p:spTree>
    <p:extLst>
      <p:ext uri="{BB962C8B-B14F-4D97-AF65-F5344CB8AC3E}">
        <p14:creationId xmlns:p14="http://schemas.microsoft.com/office/powerpoint/2010/main" val="3648994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60648"/>
            <a:ext cx="7498080" cy="5987752"/>
          </a:xfrm>
        </p:spPr>
        <p:txBody>
          <a:bodyPr>
            <a:normAutofit fontScale="92500"/>
          </a:bodyPr>
          <a:lstStyle/>
          <a:p>
            <a:pPr marL="82296" indent="0" algn="r">
              <a:buNone/>
            </a:pPr>
            <a:r>
              <a:rPr lang="ar-IQ" b="1" dirty="0"/>
              <a:t>القاعدة الثانية:</a:t>
            </a:r>
          </a:p>
          <a:p>
            <a:pPr marL="82296" indent="0" algn="r">
              <a:buNone/>
            </a:pPr>
            <a:r>
              <a:rPr lang="ar-IQ" dirty="0"/>
              <a:t>لا ضرر ولا ضرار: ومعناها أنه </a:t>
            </a:r>
            <a:r>
              <a:rPr lang="ar-IQ" dirty="0" err="1"/>
              <a:t>لايجوز</a:t>
            </a:r>
            <a:r>
              <a:rPr lang="ar-IQ" dirty="0"/>
              <a:t> إلحاق الضرر بالأخرين </a:t>
            </a:r>
            <a:r>
              <a:rPr lang="ar-IQ" dirty="0" err="1"/>
              <a:t>إبتداء</a:t>
            </a:r>
            <a:r>
              <a:rPr lang="ar-IQ" dirty="0"/>
              <a:t> كما </a:t>
            </a:r>
            <a:r>
              <a:rPr lang="ar-IQ" dirty="0" err="1"/>
              <a:t>لايجوز</a:t>
            </a:r>
            <a:r>
              <a:rPr lang="ar-IQ" dirty="0"/>
              <a:t> مقابلة الضرر بالضرر. و تحريم إلحاق الضرر بالغير يستلزم وجوب رفعه إذا وقع و لذلك عدت هذه القاعدة أساسا لجملة من القواعد الكلية الواردة بشأن رفع الضرر، كما أنها عدت أساسا لمنع التعسف في </a:t>
            </a:r>
            <a:r>
              <a:rPr lang="ar-IQ" dirty="0" err="1"/>
              <a:t>إستخدام</a:t>
            </a:r>
            <a:r>
              <a:rPr lang="ar-IQ" dirty="0"/>
              <a:t> الحق، فالعدول و إن كان حقا إلا أن إساءة </a:t>
            </a:r>
            <a:r>
              <a:rPr lang="ar-IQ" dirty="0" err="1"/>
              <a:t>إستخدامه</a:t>
            </a:r>
            <a:r>
              <a:rPr lang="ar-IQ" dirty="0"/>
              <a:t> تستوجب </a:t>
            </a:r>
            <a:r>
              <a:rPr lang="ar-IQ" dirty="0" err="1"/>
              <a:t>المسئلة</a:t>
            </a:r>
            <a:r>
              <a:rPr lang="ar-IQ" dirty="0"/>
              <a:t> ، و عليه فإن ترتب على العدول ضرر مادي أو أدبي فمن حق الطرف المتضرر المطالبة بالتعويض.</a:t>
            </a:r>
          </a:p>
          <a:p>
            <a:pPr marL="82296" indent="0" algn="r">
              <a:buNone/>
            </a:pPr>
            <a:endParaRPr lang="ar-IQ" dirty="0"/>
          </a:p>
          <a:p>
            <a:pPr marL="82296" indent="0" algn="r">
              <a:buNone/>
            </a:pPr>
            <a:r>
              <a:rPr lang="ar-IQ" dirty="0"/>
              <a:t>ولقد تأرجح القضاء بين هاتين القاعدتين إلى أن </a:t>
            </a:r>
            <a:r>
              <a:rPr lang="ar-IQ" dirty="0" err="1"/>
              <a:t>إستقر</a:t>
            </a:r>
            <a:r>
              <a:rPr lang="ar-IQ" dirty="0"/>
              <a:t> الى الرأي </a:t>
            </a:r>
            <a:r>
              <a:rPr lang="ar-IQ" dirty="0" err="1"/>
              <a:t>الأتي</a:t>
            </a:r>
            <a:r>
              <a:rPr lang="ar-IQ" dirty="0"/>
              <a:t>:</a:t>
            </a:r>
          </a:p>
          <a:p>
            <a:pPr marL="82296" indent="0" algn="r">
              <a:buNone/>
            </a:pPr>
            <a:r>
              <a:rPr lang="ar-IQ" dirty="0"/>
              <a:t>1.الخطبة ليست بعقد ملزم.</a:t>
            </a:r>
          </a:p>
          <a:p>
            <a:pPr marL="82296" indent="0" algn="r">
              <a:buNone/>
            </a:pPr>
            <a:r>
              <a:rPr lang="ar-IQ" dirty="0"/>
              <a:t>2. مجرد العدول عن الخطبة لا يكون سببا موجبا للتعويض.</a:t>
            </a:r>
          </a:p>
          <a:p>
            <a:pPr marL="82296" indent="0" algn="r">
              <a:buNone/>
            </a:pPr>
            <a:r>
              <a:rPr lang="ar-IQ" dirty="0"/>
              <a:t>3. إذا </a:t>
            </a:r>
            <a:r>
              <a:rPr lang="ar-IQ" dirty="0" err="1"/>
              <a:t>إقترن</a:t>
            </a:r>
            <a:r>
              <a:rPr lang="ar-IQ" dirty="0"/>
              <a:t> بالعدول أفعال أخرى ألحقت ضررا بأحد الخاطبين جاز الحكم بالتعويض على أساس المسؤولية التقصيرية.</a:t>
            </a:r>
          </a:p>
        </p:txBody>
      </p:sp>
      <p:sp>
        <p:nvSpPr>
          <p:cNvPr id="4" name="Slide Number Placeholder 3"/>
          <p:cNvSpPr>
            <a:spLocks noGrp="1"/>
          </p:cNvSpPr>
          <p:nvPr>
            <p:ph type="sldNum" sz="quarter" idx="12"/>
          </p:nvPr>
        </p:nvSpPr>
        <p:spPr/>
        <p:txBody>
          <a:bodyPr/>
          <a:lstStyle/>
          <a:p>
            <a:fld id="{0B34F065-1154-456A-91E3-76DE8E75E17B}" type="slidenum">
              <a:rPr lang="ar-SA" smtClean="0"/>
              <a:t>14</a:t>
            </a:fld>
            <a:endParaRPr lang="ar-SA"/>
          </a:p>
        </p:txBody>
      </p:sp>
    </p:spTree>
    <p:extLst>
      <p:ext uri="{BB962C8B-B14F-4D97-AF65-F5344CB8AC3E}">
        <p14:creationId xmlns:p14="http://schemas.microsoft.com/office/powerpoint/2010/main" val="1549766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568952" cy="5915744"/>
          </a:xfrm>
        </p:spPr>
        <p:txBody>
          <a:bodyPr/>
          <a:lstStyle/>
          <a:p>
            <a:pPr marL="82296" indent="0" algn="r">
              <a:buNone/>
            </a:pPr>
            <a:r>
              <a:rPr lang="ar-IQ" b="1" dirty="0"/>
              <a:t>تعريف عقد الزواج</a:t>
            </a:r>
          </a:p>
          <a:p>
            <a:pPr marL="82296" indent="0" algn="r">
              <a:buNone/>
            </a:pPr>
            <a:r>
              <a:rPr lang="ar-IQ" dirty="0"/>
              <a:t>الزواج في اللغة: </a:t>
            </a:r>
            <a:r>
              <a:rPr lang="ar-IQ" dirty="0" err="1"/>
              <a:t>إقتران</a:t>
            </a:r>
            <a:r>
              <a:rPr lang="ar-IQ" dirty="0"/>
              <a:t> أحد الشيئين بالأخر </a:t>
            </a:r>
            <a:r>
              <a:rPr lang="ar-IQ" dirty="0" err="1"/>
              <a:t>وإزدواجها</a:t>
            </a:r>
            <a:r>
              <a:rPr lang="ar-IQ" dirty="0"/>
              <a:t> أي صيرورتها زوجا بعد أن كان كل منهما منفصلا عن الأخر.</a:t>
            </a:r>
          </a:p>
          <a:p>
            <a:pPr marL="82296" indent="0" algn="r">
              <a:buNone/>
            </a:pPr>
            <a:endParaRPr lang="ar-IQ" dirty="0"/>
          </a:p>
          <a:p>
            <a:pPr marL="82296" indent="0" algn="r">
              <a:buNone/>
            </a:pPr>
            <a:r>
              <a:rPr lang="ar-IQ" dirty="0"/>
              <a:t>الزواج في </a:t>
            </a:r>
            <a:r>
              <a:rPr lang="ar-IQ" dirty="0" err="1"/>
              <a:t>الإصطلاح</a:t>
            </a:r>
            <a:r>
              <a:rPr lang="ar-IQ" dirty="0"/>
              <a:t>: عرف قانون الأحوال الشخصية للإقليم الزواج في المادة الثالثة </a:t>
            </a:r>
            <a:r>
              <a:rPr lang="ar-IQ" dirty="0" err="1"/>
              <a:t>كالأتي</a:t>
            </a:r>
            <a:r>
              <a:rPr lang="ar-IQ" dirty="0"/>
              <a:t>: </a:t>
            </a:r>
          </a:p>
          <a:p>
            <a:pPr marL="82296" indent="0" algn="r">
              <a:buNone/>
            </a:pPr>
            <a:r>
              <a:rPr lang="ar-IQ" dirty="0"/>
              <a:t>" الزواج عقد تراضي بين رجل و </a:t>
            </a:r>
            <a:r>
              <a:rPr lang="ar-IQ" dirty="0" err="1"/>
              <a:t>إمرأة</a:t>
            </a:r>
            <a:r>
              <a:rPr lang="ar-IQ" dirty="0"/>
              <a:t> يحل به كل منهما للأخر شرعا غايته تكوين الأسرة على أسس المودة و الرحمة و المسؤولية المشتركة طبقا لأحكام هذا القانون ".</a:t>
            </a:r>
          </a:p>
          <a:p>
            <a:pPr marL="82296" indent="0" algn="r">
              <a:buNone/>
            </a:pPr>
            <a:endParaRPr lang="ar-IQ" dirty="0"/>
          </a:p>
          <a:p>
            <a:pPr marL="82296" indent="0" algn="r">
              <a:buNone/>
            </a:pPr>
            <a:r>
              <a:rPr lang="ar-IQ" dirty="0"/>
              <a:t> وعرف الفقهاء الزواج تعريفات مختلفة منها أنه " الزواج عقد وضعه الشارع ليفيد حل استمتاع كل من الرجل و المرأة بالأخر على الوجه المشروع ".</a:t>
            </a:r>
          </a:p>
          <a:p>
            <a:pPr marL="82296" indent="0" algn="r">
              <a:buNone/>
            </a:pPr>
            <a:endParaRPr lang="ar-IQ" dirty="0"/>
          </a:p>
        </p:txBody>
      </p:sp>
      <p:sp>
        <p:nvSpPr>
          <p:cNvPr id="4" name="Slide Number Placeholder 3"/>
          <p:cNvSpPr>
            <a:spLocks noGrp="1"/>
          </p:cNvSpPr>
          <p:nvPr>
            <p:ph type="sldNum" sz="quarter" idx="12"/>
          </p:nvPr>
        </p:nvSpPr>
        <p:spPr/>
        <p:txBody>
          <a:bodyPr/>
          <a:lstStyle/>
          <a:p>
            <a:fld id="{0B34F065-1154-456A-91E3-76DE8E75E17B}" type="slidenum">
              <a:rPr lang="ar-SA" smtClean="0"/>
              <a:t>15</a:t>
            </a:fld>
            <a:endParaRPr lang="ar-SA"/>
          </a:p>
        </p:txBody>
      </p:sp>
    </p:spTree>
    <p:extLst>
      <p:ext uri="{BB962C8B-B14F-4D97-AF65-F5344CB8AC3E}">
        <p14:creationId xmlns:p14="http://schemas.microsoft.com/office/powerpoint/2010/main" val="3552407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lstStyle/>
          <a:p>
            <a:pPr marL="109728" indent="0" algn="r">
              <a:buNone/>
            </a:pPr>
            <a:r>
              <a:rPr lang="ar-IQ" sz="2400" b="1" dirty="0"/>
              <a:t>وهناك أمور تستخلص من التعريف القانوني لها أهمية كبيرة نذكرها فيما يأتي:</a:t>
            </a:r>
          </a:p>
          <a:p>
            <a:pPr marL="109728" indent="0" algn="r">
              <a:buNone/>
            </a:pPr>
            <a:r>
              <a:rPr lang="ar-IQ" dirty="0"/>
              <a:t>1. أن الزواج عقد بموجب القانون شأنه شأن باقي العقود له صفته المدنية، ولا يحتاج إبرامه إلى طقوس دينية أو مكان و رجل معينين و متى توافرت أركانه و شروطه أنتجت أثاره.</a:t>
            </a:r>
          </a:p>
          <a:p>
            <a:pPr marL="109728" indent="0" algn="r">
              <a:buNone/>
            </a:pPr>
            <a:endParaRPr lang="ar-IQ" dirty="0"/>
          </a:p>
          <a:p>
            <a:pPr marL="109728" indent="0" algn="r">
              <a:buNone/>
            </a:pPr>
            <a:r>
              <a:rPr lang="ar-IQ" dirty="0"/>
              <a:t>2. أن الزواج المقبول شرعا و قانونا عقد بين رجل و امرأة حصرا.</a:t>
            </a:r>
          </a:p>
          <a:p>
            <a:pPr marL="109728" indent="0" algn="r">
              <a:buNone/>
            </a:pPr>
            <a:r>
              <a:rPr lang="ar-IQ" dirty="0"/>
              <a:t>3. أن هذا العقد شرع ليكون </a:t>
            </a:r>
            <a:r>
              <a:rPr lang="ar-IQ" dirty="0" err="1"/>
              <a:t>دائميا</a:t>
            </a:r>
            <a:r>
              <a:rPr lang="ar-IQ" dirty="0"/>
              <a:t>، فهو غير قابل للتوقيت مادامت تستهدف تكوين الأسرة.</a:t>
            </a:r>
          </a:p>
          <a:p>
            <a:pPr marL="109728" indent="0" algn="r">
              <a:buNone/>
            </a:pPr>
            <a:endParaRPr lang="ar-IQ" dirty="0"/>
          </a:p>
          <a:p>
            <a:pPr marL="109728" indent="0" algn="r">
              <a:buNone/>
            </a:pPr>
            <a:r>
              <a:rPr lang="ar-IQ" dirty="0"/>
              <a:t>4. أن عقدا يكون هذا شأنه لابد من أن تتوافر فيه عناصر الرضا وإلا لم يصح.</a:t>
            </a:r>
          </a:p>
        </p:txBody>
      </p:sp>
      <p:sp>
        <p:nvSpPr>
          <p:cNvPr id="3" name="Slide Number Placeholder 2"/>
          <p:cNvSpPr>
            <a:spLocks noGrp="1"/>
          </p:cNvSpPr>
          <p:nvPr>
            <p:ph type="sldNum" sz="quarter" idx="12"/>
          </p:nvPr>
        </p:nvSpPr>
        <p:spPr/>
        <p:txBody>
          <a:bodyPr/>
          <a:lstStyle/>
          <a:p>
            <a:fld id="{0B34F065-1154-456A-91E3-76DE8E75E17B}" type="slidenum">
              <a:rPr lang="ar-SA" smtClean="0"/>
              <a:t>16</a:t>
            </a:fld>
            <a:endParaRPr lang="ar-SA"/>
          </a:p>
        </p:txBody>
      </p:sp>
    </p:spTree>
    <p:extLst>
      <p:ext uri="{BB962C8B-B14F-4D97-AF65-F5344CB8AC3E}">
        <p14:creationId xmlns:p14="http://schemas.microsoft.com/office/powerpoint/2010/main" val="327649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lstStyle/>
          <a:p>
            <a:pPr marL="109728" indent="0" algn="r">
              <a:buNone/>
            </a:pPr>
            <a:r>
              <a:rPr lang="ar-IQ" b="1" dirty="0"/>
              <a:t>ملاحظات حول التعديل إلى تعريف عقد الزواج:</a:t>
            </a:r>
            <a:r>
              <a:rPr lang="ar-IQ" dirty="0"/>
              <a:t> 	</a:t>
            </a:r>
          </a:p>
          <a:p>
            <a:pPr marL="109728" indent="0" algn="r">
              <a:buNone/>
            </a:pPr>
            <a:r>
              <a:rPr lang="ar-IQ" dirty="0"/>
              <a:t>1. أضاف عبارة (تراضي) الى عقد مع أن عبارة (عقد) الواردة في التعريف تغني عن الإشارة إلى الرضا، فالعقد في القانون يستلزم وجود الرضا ولا ينعقد بدونه. </a:t>
            </a:r>
          </a:p>
          <a:p>
            <a:pPr marL="109728" indent="0" algn="r">
              <a:buNone/>
            </a:pPr>
            <a:endParaRPr lang="ar-IQ" dirty="0"/>
          </a:p>
          <a:p>
            <a:pPr marL="109728" indent="0" algn="r">
              <a:buNone/>
            </a:pPr>
            <a:r>
              <a:rPr lang="ar-IQ" dirty="0"/>
              <a:t>2. أن عبارة ( يحل به كل منهما شرعا) أثر من اَثار العقد ولا حاجة إلى التنصيص عليه.</a:t>
            </a:r>
          </a:p>
          <a:p>
            <a:pPr marL="109728" indent="0" algn="r">
              <a:buNone/>
            </a:pPr>
            <a:endParaRPr lang="ar-IQ" dirty="0"/>
          </a:p>
          <a:p>
            <a:pPr marL="109728" indent="0" algn="r">
              <a:buNone/>
            </a:pPr>
            <a:r>
              <a:rPr lang="ar-IQ" dirty="0"/>
              <a:t>3. أن عبارة (المسؤولية المشتركة) نص عام كانت تفيد فيما لو لم يرد في القانون ما يخصصه، ولكن الحال هو أن القانون قد حدد الواجبات و </a:t>
            </a:r>
            <a:r>
              <a:rPr lang="ar-IQ" dirty="0" err="1"/>
              <a:t>الإلتزامات</a:t>
            </a:r>
            <a:r>
              <a:rPr lang="ar-IQ" dirty="0"/>
              <a:t> على الطرف المطلوب في كل ما يتعلق </a:t>
            </a:r>
            <a:r>
              <a:rPr lang="ar-IQ" dirty="0" err="1"/>
              <a:t>با</a:t>
            </a:r>
            <a:r>
              <a:rPr lang="ar-IQ" dirty="0"/>
              <a:t> لمهر و النفقة و سائر الواجبات و </a:t>
            </a:r>
            <a:r>
              <a:rPr lang="ar-IQ" dirty="0" err="1"/>
              <a:t>الإلتزامات</a:t>
            </a:r>
            <a:r>
              <a:rPr lang="ar-IQ" dirty="0"/>
              <a:t>.</a:t>
            </a:r>
          </a:p>
          <a:p>
            <a:pPr marL="109728" indent="0" algn="r">
              <a:buNone/>
            </a:pP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17</a:t>
            </a:fld>
            <a:endParaRPr lang="ar-SA"/>
          </a:p>
        </p:txBody>
      </p:sp>
    </p:spTree>
    <p:extLst>
      <p:ext uri="{BB962C8B-B14F-4D97-AF65-F5344CB8AC3E}">
        <p14:creationId xmlns:p14="http://schemas.microsoft.com/office/powerpoint/2010/main" val="3010035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lstStyle/>
          <a:p>
            <a:pPr marL="109728" indent="0" algn="r">
              <a:buNone/>
            </a:pPr>
            <a:endParaRPr lang="ar-IQ" dirty="0" smtClean="0"/>
          </a:p>
          <a:p>
            <a:pPr marL="109728" indent="0" algn="r">
              <a:buNone/>
            </a:pPr>
            <a:r>
              <a:rPr lang="ar-IQ" sz="2800" b="1" dirty="0"/>
              <a:t>الحكمة من تشريع الزواج </a:t>
            </a:r>
          </a:p>
          <a:p>
            <a:pPr marL="109728" indent="0" algn="r">
              <a:buNone/>
            </a:pPr>
            <a:endParaRPr lang="ar-IQ" dirty="0" smtClean="0"/>
          </a:p>
          <a:p>
            <a:pPr marL="109728" indent="0" algn="r">
              <a:buNone/>
            </a:pPr>
            <a:r>
              <a:rPr lang="ar-IQ" dirty="0" smtClean="0"/>
              <a:t>إن </a:t>
            </a:r>
            <a:r>
              <a:rPr lang="ar-IQ" dirty="0"/>
              <a:t>في الزواج تلبية لدواعي الطبع بإشباع الغريزة الجنسية، و </a:t>
            </a:r>
            <a:r>
              <a:rPr lang="ar-IQ" dirty="0" err="1"/>
              <a:t>إستجابة</a:t>
            </a:r>
            <a:r>
              <a:rPr lang="ar-IQ" dirty="0"/>
              <a:t> لمقتضى العقل ببقاء النسل و </a:t>
            </a:r>
            <a:r>
              <a:rPr lang="ar-IQ" dirty="0" err="1"/>
              <a:t>إستمرار</a:t>
            </a:r>
            <a:r>
              <a:rPr lang="ar-IQ" dirty="0"/>
              <a:t> الخلف، كما أن في الزواج منحا للسكينة و </a:t>
            </a:r>
            <a:r>
              <a:rPr lang="ar-IQ" dirty="0" err="1"/>
              <a:t>الإطمئنان</a:t>
            </a:r>
            <a:r>
              <a:rPr lang="ar-IQ" dirty="0"/>
              <a:t> لكلا الزوجين.</a:t>
            </a:r>
          </a:p>
          <a:p>
            <a:pPr marL="109728" indent="0" algn="r">
              <a:buNone/>
            </a:pPr>
            <a:r>
              <a:rPr lang="ar-IQ" dirty="0"/>
              <a:t> يقول تعالى: " ومن </a:t>
            </a:r>
            <a:r>
              <a:rPr lang="ar-IQ" dirty="0" err="1"/>
              <a:t>اَياته</a:t>
            </a:r>
            <a:r>
              <a:rPr lang="ar-IQ" dirty="0"/>
              <a:t> أن خلق لكم من أنفسكم أزواجا لتسكنوا إليها وجعل بينكم مودة و رحمة ". </a:t>
            </a:r>
          </a:p>
        </p:txBody>
      </p:sp>
      <p:sp>
        <p:nvSpPr>
          <p:cNvPr id="3" name="Slide Number Placeholder 2"/>
          <p:cNvSpPr>
            <a:spLocks noGrp="1"/>
          </p:cNvSpPr>
          <p:nvPr>
            <p:ph type="sldNum" sz="quarter" idx="12"/>
          </p:nvPr>
        </p:nvSpPr>
        <p:spPr/>
        <p:txBody>
          <a:bodyPr/>
          <a:lstStyle/>
          <a:p>
            <a:fld id="{0B34F065-1154-456A-91E3-76DE8E75E17B}" type="slidenum">
              <a:rPr lang="ar-SA" smtClean="0"/>
              <a:t>18</a:t>
            </a:fld>
            <a:endParaRPr lang="ar-SA"/>
          </a:p>
        </p:txBody>
      </p:sp>
    </p:spTree>
    <p:extLst>
      <p:ext uri="{BB962C8B-B14F-4D97-AF65-F5344CB8AC3E}">
        <p14:creationId xmlns:p14="http://schemas.microsoft.com/office/powerpoint/2010/main" val="2298955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r">
              <a:buNone/>
            </a:pPr>
            <a:r>
              <a:rPr lang="ar-IQ" sz="2800" dirty="0"/>
              <a:t>لم تجز الشريعة الإسلامية تعدد الزوجات بصورة مطلقة بل أجازته بشروط خاصة و لحالات معينة </a:t>
            </a:r>
            <a:r>
              <a:rPr lang="ar-IQ" sz="2800" dirty="0" err="1"/>
              <a:t>تقتضيها</a:t>
            </a:r>
            <a:r>
              <a:rPr lang="ar-IQ" sz="2800" dirty="0"/>
              <a:t> الطبيعة البشرية و حاجات المجتمع الإنساني، و يفهم من مجموع النصوص الواردة بشأن تعدد الزوجات أن الأصل هو </a:t>
            </a:r>
            <a:r>
              <a:rPr lang="ar-IQ" sz="2800" dirty="0" err="1"/>
              <a:t>الإقتصار</a:t>
            </a:r>
            <a:r>
              <a:rPr lang="ar-IQ" sz="2800" dirty="0"/>
              <a:t> على زوجة واحدة، وأن جواز التعدد تشريع </a:t>
            </a:r>
            <a:r>
              <a:rPr lang="ar-IQ" sz="2800" dirty="0" err="1"/>
              <a:t>إستثنائي</a:t>
            </a:r>
            <a:r>
              <a:rPr lang="ar-IQ" sz="2800" dirty="0"/>
              <a:t> </a:t>
            </a:r>
            <a:r>
              <a:rPr lang="ar-IQ" sz="2800" dirty="0" err="1"/>
              <a:t>لايجوزاللجوء</a:t>
            </a:r>
            <a:r>
              <a:rPr lang="ar-IQ" sz="2800" dirty="0"/>
              <a:t> إليه إلا عند الحاجة الملحة، فقد قيد الشارع الحكيم جواز التعدد بالعدل بين الزوجات بقوله: " فإن خفتم ألا تعدلوا فواحدة ". </a:t>
            </a:r>
          </a:p>
        </p:txBody>
      </p:sp>
      <p:sp>
        <p:nvSpPr>
          <p:cNvPr id="3" name="Slide Number Placeholder 2"/>
          <p:cNvSpPr>
            <a:spLocks noGrp="1"/>
          </p:cNvSpPr>
          <p:nvPr>
            <p:ph type="sldNum" sz="quarter" idx="12"/>
          </p:nvPr>
        </p:nvSpPr>
        <p:spPr/>
        <p:txBody>
          <a:bodyPr/>
          <a:lstStyle/>
          <a:p>
            <a:fld id="{0B34F065-1154-456A-91E3-76DE8E75E17B}" type="slidenum">
              <a:rPr lang="ar-SA" smtClean="0"/>
              <a:t>19</a:t>
            </a:fld>
            <a:endParaRPr lang="ar-SA"/>
          </a:p>
        </p:txBody>
      </p:sp>
      <p:sp>
        <p:nvSpPr>
          <p:cNvPr id="4" name="Title 3"/>
          <p:cNvSpPr>
            <a:spLocks noGrp="1"/>
          </p:cNvSpPr>
          <p:nvPr>
            <p:ph type="title"/>
          </p:nvPr>
        </p:nvSpPr>
        <p:spPr/>
        <p:txBody>
          <a:bodyPr/>
          <a:lstStyle/>
          <a:p>
            <a:pPr algn="ctr"/>
            <a:r>
              <a:rPr lang="ar-IQ" dirty="0"/>
              <a:t>تعدد الزوجات </a:t>
            </a:r>
            <a:endParaRPr lang="en-US" dirty="0"/>
          </a:p>
        </p:txBody>
      </p:sp>
    </p:spTree>
    <p:extLst>
      <p:ext uri="{BB962C8B-B14F-4D97-AF65-F5344CB8AC3E}">
        <p14:creationId xmlns:p14="http://schemas.microsoft.com/office/powerpoint/2010/main" val="1216891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0"/>
            <a:ext cx="7772400" cy="936103"/>
          </a:xfrm>
        </p:spPr>
        <p:txBody>
          <a:bodyPr>
            <a:normAutofit fontScale="90000"/>
          </a:bodyPr>
          <a:lstStyle/>
          <a:p>
            <a:pPr algn="ctr" rtl="1"/>
            <a:r>
              <a:rPr lang="ar-IQ" sz="3200" b="1" dirty="0">
                <a:solidFill>
                  <a:prstClr val="black"/>
                </a:solidFill>
                <a:cs typeface="Ali-A-Samik" pitchFamily="2" charset="-78"/>
              </a:rPr>
              <a:t>قانون الأحوال الشخصية (وتعديلاته)</a:t>
            </a:r>
            <a:br>
              <a:rPr lang="ar-IQ" sz="3200" b="1" dirty="0">
                <a:solidFill>
                  <a:prstClr val="black"/>
                </a:solidFill>
                <a:cs typeface="Ali-A-Samik" pitchFamily="2" charset="-78"/>
              </a:rPr>
            </a:br>
            <a:r>
              <a:rPr lang="ar-IQ" sz="3200" b="1" dirty="0">
                <a:solidFill>
                  <a:prstClr val="black"/>
                </a:solidFill>
                <a:cs typeface="Ali-A-Samik" pitchFamily="2" charset="-78"/>
              </a:rPr>
              <a:t>رقم </a:t>
            </a:r>
            <a:r>
              <a:rPr lang="ar-IQ" sz="3200" b="1" dirty="0" smtClean="0">
                <a:solidFill>
                  <a:prstClr val="black"/>
                </a:solidFill>
                <a:cs typeface="Ali-A-Samik" pitchFamily="2" charset="-78"/>
              </a:rPr>
              <a:t>(</a:t>
            </a:r>
            <a:r>
              <a:rPr lang="en-US" sz="3200" b="1" dirty="0" smtClean="0">
                <a:solidFill>
                  <a:prstClr val="black"/>
                </a:solidFill>
                <a:cs typeface="Ali-A-Samik" pitchFamily="2" charset="-78"/>
              </a:rPr>
              <a:t>188</a:t>
            </a:r>
            <a:r>
              <a:rPr lang="ar-IQ" sz="3200" b="1" dirty="0" smtClean="0">
                <a:solidFill>
                  <a:prstClr val="black"/>
                </a:solidFill>
                <a:cs typeface="Ali-A-Samik" pitchFamily="2" charset="-78"/>
              </a:rPr>
              <a:t>) </a:t>
            </a:r>
            <a:r>
              <a:rPr lang="ar-IQ" sz="3200" b="1" dirty="0">
                <a:solidFill>
                  <a:prstClr val="black"/>
                </a:solidFill>
                <a:cs typeface="Ali-A-Samik" pitchFamily="2" charset="-78"/>
              </a:rPr>
              <a:t>لسنة </a:t>
            </a:r>
            <a:r>
              <a:rPr lang="en-US" sz="3200" b="1" dirty="0" smtClean="0">
                <a:solidFill>
                  <a:prstClr val="black"/>
                </a:solidFill>
                <a:cs typeface="Ali-A-Samik" pitchFamily="2" charset="-78"/>
              </a:rPr>
              <a:t>1959</a:t>
            </a:r>
            <a:endParaRPr lang="en-US" b="1" dirty="0">
              <a:cs typeface="Ali-A-Samik" pitchFamily="2" charset="-78"/>
            </a:endParaRPr>
          </a:p>
        </p:txBody>
      </p:sp>
      <p:sp>
        <p:nvSpPr>
          <p:cNvPr id="3" name="Subtitle 2"/>
          <p:cNvSpPr>
            <a:spLocks noGrp="1"/>
          </p:cNvSpPr>
          <p:nvPr>
            <p:ph type="subTitle" idx="1"/>
          </p:nvPr>
        </p:nvSpPr>
        <p:spPr>
          <a:xfrm>
            <a:off x="179512" y="764704"/>
            <a:ext cx="8964488" cy="4176464"/>
          </a:xfrm>
        </p:spPr>
        <p:txBody>
          <a:bodyPr>
            <a:noAutofit/>
          </a:bodyPr>
          <a:lstStyle/>
          <a:p>
            <a:pPr algn="justLow" rtl="1"/>
            <a:r>
              <a:rPr lang="ar-IQ" sz="2000" dirty="0">
                <a:solidFill>
                  <a:schemeClr val="tx1"/>
                </a:solidFill>
                <a:cs typeface="Ali-A-Samik" pitchFamily="2" charset="-78"/>
              </a:rPr>
              <a:t>الأحوال الشخصية : مصطلح قانوني </a:t>
            </a:r>
            <a:r>
              <a:rPr lang="ar-IQ" sz="2000" dirty="0" err="1">
                <a:solidFill>
                  <a:schemeClr val="tx1"/>
                </a:solidFill>
                <a:cs typeface="Ali-A-Samik" pitchFamily="2" charset="-78"/>
              </a:rPr>
              <a:t>إبتدعه</a:t>
            </a:r>
            <a:r>
              <a:rPr lang="ar-IQ" sz="2000" dirty="0">
                <a:solidFill>
                  <a:schemeClr val="tx1"/>
                </a:solidFill>
                <a:cs typeface="Ali-A-Samik" pitchFamily="2" charset="-78"/>
              </a:rPr>
              <a:t> الفقه الإيطالي في القرن الثاني عشر، لم يرد في كتب الفقه الإسلامي.</a:t>
            </a:r>
          </a:p>
          <a:p>
            <a:pPr algn="justLow" rtl="1"/>
            <a:r>
              <a:rPr lang="ar-IQ" sz="2000" dirty="0" err="1">
                <a:solidFill>
                  <a:schemeClr val="tx1"/>
                </a:solidFill>
                <a:cs typeface="Ali-A-Samik" pitchFamily="2" charset="-78"/>
              </a:rPr>
              <a:t>وظهرهذا</a:t>
            </a:r>
            <a:r>
              <a:rPr lang="ar-IQ" sz="2000" dirty="0">
                <a:solidFill>
                  <a:schemeClr val="tx1"/>
                </a:solidFill>
                <a:cs typeface="Ali-A-Samik" pitchFamily="2" charset="-78"/>
              </a:rPr>
              <a:t> المصطلح أول </a:t>
            </a:r>
            <a:r>
              <a:rPr lang="ar-IQ" sz="2000" dirty="0" err="1">
                <a:solidFill>
                  <a:schemeClr val="tx1"/>
                </a:solidFill>
                <a:cs typeface="Ali-A-Samik" pitchFamily="2" charset="-78"/>
              </a:rPr>
              <a:t>ماظهر</a:t>
            </a:r>
            <a:r>
              <a:rPr lang="ar-IQ" sz="2000" dirty="0">
                <a:solidFill>
                  <a:schemeClr val="tx1"/>
                </a:solidFill>
                <a:cs typeface="Ali-A-Samik" pitchFamily="2" charset="-78"/>
              </a:rPr>
              <a:t> في أواخر القرن التاسع عشر حين قام الفقيه المصري (محمد </a:t>
            </a:r>
            <a:r>
              <a:rPr lang="ar-IQ" sz="2000" dirty="0" err="1">
                <a:solidFill>
                  <a:schemeClr val="tx1"/>
                </a:solidFill>
                <a:cs typeface="Ali-A-Samik" pitchFamily="2" charset="-78"/>
              </a:rPr>
              <a:t>قدرى</a:t>
            </a:r>
            <a:r>
              <a:rPr lang="ar-IQ" sz="2000" dirty="0">
                <a:solidFill>
                  <a:schemeClr val="tx1"/>
                </a:solidFill>
                <a:cs typeface="Ali-A-Samik" pitchFamily="2" charset="-78"/>
              </a:rPr>
              <a:t> باشا) بوضع مجموعة فقهية خاصة سماها «الأحكام الشرعية في الأحوال الشخصية».</a:t>
            </a:r>
          </a:p>
          <a:p>
            <a:pPr algn="justLow" rtl="1"/>
            <a:r>
              <a:rPr lang="ar-IQ" sz="2000" dirty="0">
                <a:solidFill>
                  <a:schemeClr val="tx1"/>
                </a:solidFill>
                <a:cs typeface="Ali-A-Samik" pitchFamily="2" charset="-78"/>
              </a:rPr>
              <a:t>قد </a:t>
            </a:r>
            <a:r>
              <a:rPr lang="ar-IQ" sz="2000" dirty="0" err="1">
                <a:solidFill>
                  <a:schemeClr val="tx1"/>
                </a:solidFill>
                <a:cs typeface="Ali-A-Samik" pitchFamily="2" charset="-78"/>
              </a:rPr>
              <a:t>أستعملت</a:t>
            </a:r>
            <a:r>
              <a:rPr lang="ar-IQ" sz="2000" dirty="0">
                <a:solidFill>
                  <a:schemeClr val="tx1"/>
                </a:solidFill>
                <a:cs typeface="Ali-A-Samik" pitchFamily="2" charset="-78"/>
              </a:rPr>
              <a:t> هذه الصيغة في العراق لأول مرة بعبارة (المواد الشخصية) وذلك في بيان المحاكم لسنة(1917م).</a:t>
            </a:r>
          </a:p>
          <a:p>
            <a:pPr algn="justLow" rtl="1"/>
            <a:r>
              <a:rPr lang="ar-IQ" sz="2000" dirty="0">
                <a:solidFill>
                  <a:schemeClr val="tx1"/>
                </a:solidFill>
                <a:cs typeface="Ali-A-Samik" pitchFamily="2" charset="-78"/>
              </a:rPr>
              <a:t>ثم بعبارة (الأحوال الشخصية) وذلك في بيان مارس سنة(1921م)،</a:t>
            </a:r>
          </a:p>
          <a:p>
            <a:pPr algn="justLow" rtl="1"/>
            <a:r>
              <a:rPr lang="ar-IQ" sz="2000" dirty="0">
                <a:solidFill>
                  <a:schemeClr val="tx1"/>
                </a:solidFill>
                <a:cs typeface="Ali-A-Samik" pitchFamily="2" charset="-78"/>
              </a:rPr>
              <a:t>ثم في قانون المحاكم الشرعية الصادر في 30/حزيران/ سنة(1923).</a:t>
            </a:r>
          </a:p>
          <a:p>
            <a:pPr algn="justLow" rtl="1"/>
            <a:r>
              <a:rPr lang="ar-IQ" sz="2000" dirty="0">
                <a:solidFill>
                  <a:schemeClr val="tx1"/>
                </a:solidFill>
                <a:cs typeface="Ali-A-Samik" pitchFamily="2" charset="-78"/>
              </a:rPr>
              <a:t>وجاءت عبارة « مواد الأحوال الشخصية» أيضا في القانون الأساسي العراقي عام(1925)، ثم ترسخ هذا الاصطلاح بتشريع قانون الأحوال الشخصية </a:t>
            </a:r>
            <a:r>
              <a:rPr lang="ar-IQ" sz="2000" dirty="0" err="1">
                <a:solidFill>
                  <a:schemeClr val="tx1"/>
                </a:solidFill>
                <a:cs typeface="Ali-A-Samik" pitchFamily="2" charset="-78"/>
              </a:rPr>
              <a:t>للاجانب</a:t>
            </a:r>
            <a:r>
              <a:rPr lang="ar-IQ" sz="2000" dirty="0">
                <a:solidFill>
                  <a:schemeClr val="tx1"/>
                </a:solidFill>
                <a:cs typeface="Ali-A-Samik" pitchFamily="2" charset="-78"/>
              </a:rPr>
              <a:t> رقم(78)لسنة(1931) وثبت أخيراً بتشريع قانون الأحوال الشخصية رقم(188)لسنة(1959).</a:t>
            </a:r>
          </a:p>
          <a:p>
            <a:pPr algn="justLow" rtl="1"/>
            <a:r>
              <a:rPr lang="ar-IQ" sz="2000" dirty="0" smtClean="0">
                <a:solidFill>
                  <a:schemeClr val="tx1"/>
                </a:solidFill>
                <a:cs typeface="Ali-A-Samik" pitchFamily="2" charset="-78"/>
              </a:rPr>
              <a:t>- </a:t>
            </a:r>
            <a:r>
              <a:rPr lang="ar-IQ" sz="2000" dirty="0">
                <a:solidFill>
                  <a:schemeClr val="tx1"/>
                </a:solidFill>
                <a:cs typeface="Ali-A-Samik" pitchFamily="2" charset="-78"/>
              </a:rPr>
              <a:t>فالمقصود بذلك هو(مجموعة ما يتميز به الأنسان من الصفات الطبيعية </a:t>
            </a:r>
            <a:r>
              <a:rPr lang="ar-IQ" sz="2000" dirty="0" err="1">
                <a:solidFill>
                  <a:schemeClr val="tx1"/>
                </a:solidFill>
                <a:cs typeface="Ali-A-Samik" pitchFamily="2" charset="-78"/>
              </a:rPr>
              <a:t>اوالعائلية</a:t>
            </a:r>
            <a:r>
              <a:rPr lang="ar-IQ" sz="2000" dirty="0">
                <a:solidFill>
                  <a:schemeClr val="tx1"/>
                </a:solidFill>
                <a:cs typeface="Ali-A-Samik" pitchFamily="2" charset="-78"/>
              </a:rPr>
              <a:t> التي رتب القانون عليها أثراً قانونياً في حياته </a:t>
            </a:r>
            <a:r>
              <a:rPr lang="ar-IQ" sz="2000" dirty="0" err="1">
                <a:solidFill>
                  <a:schemeClr val="tx1"/>
                </a:solidFill>
                <a:cs typeface="Ali-A-Samik" pitchFamily="2" charset="-78"/>
              </a:rPr>
              <a:t>الأجتماعية</a:t>
            </a:r>
            <a:r>
              <a:rPr lang="ar-IQ" sz="2000" dirty="0">
                <a:solidFill>
                  <a:schemeClr val="tx1"/>
                </a:solidFill>
                <a:cs typeface="Ali-A-Samik" pitchFamily="2" charset="-78"/>
              </a:rPr>
              <a:t>، ككون الأنسان ذكراً وأنثى، وكونه زوجاً </a:t>
            </a:r>
            <a:r>
              <a:rPr lang="ar-IQ" sz="2000" dirty="0" err="1">
                <a:solidFill>
                  <a:schemeClr val="tx1"/>
                </a:solidFill>
                <a:cs typeface="Ali-A-Samik" pitchFamily="2" charset="-78"/>
              </a:rPr>
              <a:t>أوأرملاً</a:t>
            </a:r>
            <a:r>
              <a:rPr lang="ar-IQ" sz="2000" dirty="0">
                <a:solidFill>
                  <a:schemeClr val="tx1"/>
                </a:solidFill>
                <a:cs typeface="Ali-A-Samik" pitchFamily="2" charset="-78"/>
              </a:rPr>
              <a:t> أو مطلقاً </a:t>
            </a:r>
            <a:r>
              <a:rPr lang="ar-IQ" sz="2000" dirty="0" err="1">
                <a:solidFill>
                  <a:schemeClr val="tx1"/>
                </a:solidFill>
                <a:cs typeface="Ali-A-Samik" pitchFamily="2" charset="-78"/>
              </a:rPr>
              <a:t>أوأباً</a:t>
            </a:r>
            <a:r>
              <a:rPr lang="ar-IQ" sz="2000" dirty="0">
                <a:solidFill>
                  <a:schemeClr val="tx1"/>
                </a:solidFill>
                <a:cs typeface="Ali-A-Samik" pitchFamily="2" charset="-78"/>
              </a:rPr>
              <a:t> شرعياً، </a:t>
            </a:r>
            <a:r>
              <a:rPr lang="ar-IQ" sz="2000" dirty="0" err="1">
                <a:solidFill>
                  <a:schemeClr val="tx1"/>
                </a:solidFill>
                <a:cs typeface="Ali-A-Samik" pitchFamily="2" charset="-78"/>
              </a:rPr>
              <a:t>أوكونه</a:t>
            </a:r>
            <a:r>
              <a:rPr lang="ar-IQ" sz="2000" dirty="0">
                <a:solidFill>
                  <a:schemeClr val="tx1"/>
                </a:solidFill>
                <a:cs typeface="Ali-A-Samik" pitchFamily="2" charset="-78"/>
              </a:rPr>
              <a:t> تام الأهلية </a:t>
            </a:r>
            <a:r>
              <a:rPr lang="ar-IQ" sz="2000" dirty="0" err="1">
                <a:solidFill>
                  <a:schemeClr val="tx1"/>
                </a:solidFill>
                <a:cs typeface="Ali-A-Samik" pitchFamily="2" charset="-78"/>
              </a:rPr>
              <a:t>أوناقصها</a:t>
            </a:r>
            <a:r>
              <a:rPr lang="ar-IQ" sz="2000" dirty="0">
                <a:solidFill>
                  <a:schemeClr val="tx1"/>
                </a:solidFill>
                <a:cs typeface="Ali-A-Samik" pitchFamily="2" charset="-78"/>
              </a:rPr>
              <a:t> لصغر السن </a:t>
            </a:r>
            <a:r>
              <a:rPr lang="ar-IQ" sz="2000" dirty="0" err="1">
                <a:solidFill>
                  <a:schemeClr val="tx1"/>
                </a:solidFill>
                <a:cs typeface="Ali-A-Samik" pitchFamily="2" charset="-78"/>
              </a:rPr>
              <a:t>أوجنون</a:t>
            </a:r>
            <a:r>
              <a:rPr lang="ar-IQ" sz="2000" dirty="0">
                <a:solidFill>
                  <a:schemeClr val="tx1"/>
                </a:solidFill>
                <a:cs typeface="Ali-A-Samik" pitchFamily="2" charset="-78"/>
              </a:rPr>
              <a:t> أو كونه مطلق الأهلية أو مقيدها بسبب من أسبابها القانونية).</a:t>
            </a:r>
          </a:p>
          <a:p>
            <a:pPr algn="justLow" rtl="1"/>
            <a:endParaRPr lang="ar-IQ" sz="2000" dirty="0">
              <a:solidFill>
                <a:schemeClr val="tx1"/>
              </a:solidFill>
              <a:cs typeface="Ali-A-Samik" pitchFamily="2" charset="-78"/>
            </a:endParaRPr>
          </a:p>
          <a:p>
            <a:pPr algn="justLow" rtl="1"/>
            <a:endParaRPr lang="en-US" sz="2000" dirty="0">
              <a:solidFill>
                <a:schemeClr val="tx1"/>
              </a:solidFill>
              <a:cs typeface="Ali-A-Samik" pitchFamily="2" charset="-78"/>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t>2</a:t>
            </a:fld>
            <a:endParaRPr lang="ar-SA"/>
          </a:p>
        </p:txBody>
      </p:sp>
    </p:spTree>
    <p:extLst>
      <p:ext uri="{BB962C8B-B14F-4D97-AF65-F5344CB8AC3E}">
        <p14:creationId xmlns:p14="http://schemas.microsoft.com/office/powerpoint/2010/main" val="4112966773"/>
      </p:ext>
    </p:extLst>
  </p:cSld>
  <p:clrMapOvr>
    <a:masterClrMapping/>
  </p:clrMapOvr>
  <mc:AlternateContent xmlns:mc="http://schemas.openxmlformats.org/markup-compatibility/2006" xmlns:p14="http://schemas.microsoft.com/office/powerpoint/2010/main">
    <mc:Choice Requires="p14">
      <p:transition spd="slow" p14:dur="2000" advTm="337090"/>
    </mc:Choice>
    <mc:Fallback xmlns="">
      <p:transition spd="slow" advTm="33709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normAutofit lnSpcReduction="10000"/>
          </a:bodyPr>
          <a:lstStyle/>
          <a:p>
            <a:pPr marL="109728" indent="0" algn="r">
              <a:buNone/>
            </a:pPr>
            <a:r>
              <a:rPr lang="ar-IQ" b="1" dirty="0"/>
              <a:t>اجاز المشرع للقاضي أن يأذن بالزواج عند توفر شروط نصت عليها الفقرات ( أ ، ب ، ج ، د ، ه) من البند ثانيا من المادة الثالثة و هذه الشروط هي: </a:t>
            </a:r>
          </a:p>
          <a:p>
            <a:pPr marL="109728" indent="0" algn="r">
              <a:buNone/>
            </a:pPr>
            <a:r>
              <a:rPr lang="ar-IQ" dirty="0"/>
              <a:t>أ- موافقة الزوجة الأولى على زواج زوجها أمام المحكمة.</a:t>
            </a:r>
          </a:p>
          <a:p>
            <a:pPr marL="109728" indent="0" algn="r">
              <a:buNone/>
            </a:pPr>
            <a:r>
              <a:rPr lang="ar-IQ" dirty="0"/>
              <a:t>ب- المرض المزمن الثابت المانع من المعاشرة الزوجية و الذي لا يرجى منه الشفاء، أو عقم الزوجة الثابت بتقرير من لجنة طبية مختصة.</a:t>
            </a:r>
          </a:p>
          <a:p>
            <a:pPr marL="109728" indent="0" algn="r">
              <a:buNone/>
            </a:pPr>
            <a:r>
              <a:rPr lang="ar-IQ" dirty="0"/>
              <a:t>ج- أن يكون لطالب الزواج الثاني إمكانية مالية تكفي لإعالة أكثر من زوجة واحدة على أن يثبت ذلك </a:t>
            </a:r>
            <a:r>
              <a:rPr lang="ar-IQ" dirty="0" err="1"/>
              <a:t>بمستمسكات</a:t>
            </a:r>
            <a:r>
              <a:rPr lang="ar-IQ" dirty="0"/>
              <a:t> رسمية يقدمها للمحكمة عند إجراء عقد الزواج.</a:t>
            </a:r>
          </a:p>
          <a:p>
            <a:pPr marL="109728" indent="0" algn="r">
              <a:buNone/>
            </a:pPr>
            <a:r>
              <a:rPr lang="ar-IQ" dirty="0"/>
              <a:t>د- أن يقدم الزوج تعهدا خطيا أمام المحكمة قبل إجراء عقد الزواج بتحقيق العدل بين الزوجين في القسم و غيره من </a:t>
            </a:r>
            <a:r>
              <a:rPr lang="ar-IQ" dirty="0" err="1"/>
              <a:t>الإلتزامات</a:t>
            </a:r>
            <a:r>
              <a:rPr lang="ar-IQ" dirty="0"/>
              <a:t> الزوجية (المادية و المعنوية).</a:t>
            </a:r>
          </a:p>
          <a:p>
            <a:pPr marL="109728" indent="0" algn="r">
              <a:buNone/>
            </a:pPr>
            <a:r>
              <a:rPr lang="ar-IQ" dirty="0"/>
              <a:t>ه- ألا تكون الزوجة قد اشترطت عدم التزوج عليها في عقد الزواج. </a:t>
            </a:r>
          </a:p>
          <a:p>
            <a:pPr marL="109728" indent="0" algn="r">
              <a:buNone/>
            </a:pPr>
            <a:endParaRPr lang="ar-IQ" dirty="0"/>
          </a:p>
          <a:p>
            <a:pPr marL="109728" indent="0" algn="r">
              <a:buNone/>
            </a:pP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20</a:t>
            </a:fld>
            <a:endParaRPr lang="ar-SA"/>
          </a:p>
        </p:txBody>
      </p:sp>
    </p:spTree>
    <p:extLst>
      <p:ext uri="{BB962C8B-B14F-4D97-AF65-F5344CB8AC3E}">
        <p14:creationId xmlns:p14="http://schemas.microsoft.com/office/powerpoint/2010/main" val="1522197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lstStyle/>
          <a:p>
            <a:pPr marL="109728" indent="0" algn="r">
              <a:buNone/>
            </a:pPr>
            <a:r>
              <a:rPr lang="ar-IQ" dirty="0"/>
              <a:t>هذا وقد نصت الفقرة (و) من البند ثانيا من هذه المادة على عقوبة من أجرى عقدا بالزواج بخلاف ما تقدم من شروط حيث ورد فيه: " و- كل من اجرى عقدا بالزواج </a:t>
            </a:r>
            <a:r>
              <a:rPr lang="ar-IQ" dirty="0" err="1"/>
              <a:t>باكثر</a:t>
            </a:r>
            <a:r>
              <a:rPr lang="ar-IQ" dirty="0"/>
              <a:t> من واحدة خلافا </a:t>
            </a:r>
            <a:r>
              <a:rPr lang="ar-IQ" dirty="0" err="1"/>
              <a:t>لماذكر</a:t>
            </a:r>
            <a:r>
              <a:rPr lang="ar-IQ" dirty="0"/>
              <a:t> في أي من الفقرات (أ ، ب ، ج ، د ، ه ) من ثانيا من هذه المادة يعاقب بالحبس مدة لا تقل عن ستة أشهر و لا تزيد على سنة و بغرامة قدرها عشرة ملايين دينار" .</a:t>
            </a:r>
          </a:p>
          <a:p>
            <a:pPr marL="109728" indent="0" algn="r">
              <a:buNone/>
            </a:pPr>
            <a:r>
              <a:rPr lang="ar-IQ" dirty="0"/>
              <a:t>كما نصت الفقرة (ز) من هذه المادة على أنه ( </a:t>
            </a:r>
            <a:r>
              <a:rPr lang="ar-IQ" dirty="0" err="1"/>
              <a:t>لايجوز</a:t>
            </a:r>
            <a:r>
              <a:rPr lang="ar-IQ" dirty="0"/>
              <a:t> للقاضي ايقاف تنفيذ العقوبات الواردة في الفقرة(و) أعلاه). </a:t>
            </a:r>
          </a:p>
        </p:txBody>
      </p:sp>
      <p:sp>
        <p:nvSpPr>
          <p:cNvPr id="3" name="Slide Number Placeholder 2"/>
          <p:cNvSpPr>
            <a:spLocks noGrp="1"/>
          </p:cNvSpPr>
          <p:nvPr>
            <p:ph type="sldNum" sz="quarter" idx="12"/>
          </p:nvPr>
        </p:nvSpPr>
        <p:spPr/>
        <p:txBody>
          <a:bodyPr/>
          <a:lstStyle/>
          <a:p>
            <a:fld id="{0B34F065-1154-456A-91E3-76DE8E75E17B}" type="slidenum">
              <a:rPr lang="ar-SA" smtClean="0"/>
              <a:t>21</a:t>
            </a:fld>
            <a:endParaRPr lang="ar-SA"/>
          </a:p>
        </p:txBody>
      </p:sp>
    </p:spTree>
    <p:extLst>
      <p:ext uri="{BB962C8B-B14F-4D97-AF65-F5344CB8AC3E}">
        <p14:creationId xmlns:p14="http://schemas.microsoft.com/office/powerpoint/2010/main" val="1093453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lgn="r">
              <a:buNone/>
            </a:pPr>
            <a:r>
              <a:rPr lang="ar-IQ" b="1" dirty="0" err="1"/>
              <a:t>أولأ</a:t>
            </a:r>
            <a:r>
              <a:rPr lang="ar-IQ" b="1" dirty="0"/>
              <a:t>: أركان العقد:</a:t>
            </a:r>
          </a:p>
          <a:p>
            <a:pPr marL="109728" indent="0" algn="r">
              <a:buNone/>
            </a:pPr>
            <a:r>
              <a:rPr lang="ar-IQ" dirty="0"/>
              <a:t>المادة الرابعة: [ ينعقد الزواج بإيجاب – يفيد لغة أو عرفاً من أحد العاقدين – وقبول من الآخر ويقوم الوكيل مقامه ].</a:t>
            </a:r>
          </a:p>
          <a:p>
            <a:pPr marL="109728" indent="0" algn="r">
              <a:buNone/>
            </a:pPr>
            <a:r>
              <a:rPr lang="ar-IQ" dirty="0"/>
              <a:t>جمع المشرع في هذه المادة أركان عقد الزواج حينما حددها بالإيجاب و القبول لأنهما يستلزمان وجود عاقدين يستلزم وجود معقود عليه، وهذا مسلك فقهاء الحنفية حينما يقتصرون في تحديد أركان عقد الزواج على ذكر الإيجاب و القبول دون التصريح بالعاقدين و المعقود عليه كما هو متبع من قبل جمهور الفقهاء.</a:t>
            </a:r>
          </a:p>
          <a:p>
            <a:pPr marL="109728" indent="0" algn="r">
              <a:buNone/>
            </a:pPr>
            <a:r>
              <a:rPr lang="ar-IQ" dirty="0"/>
              <a:t>والإيجاب: هو الكلام الصادر من الطرف الأول للدلالة على </a:t>
            </a:r>
            <a:r>
              <a:rPr lang="ar-IQ" dirty="0" err="1"/>
              <a:t>أنصراف</a:t>
            </a:r>
            <a:r>
              <a:rPr lang="ar-IQ" dirty="0"/>
              <a:t> إرادته إلى إنشاء العقد.</a:t>
            </a:r>
          </a:p>
          <a:p>
            <a:pPr marL="109728" indent="0" algn="r">
              <a:buNone/>
            </a:pPr>
            <a:r>
              <a:rPr lang="ar-IQ" dirty="0"/>
              <a:t>والقبول: هو الكلام الصادر من الطرف الثاني للدلالة على </a:t>
            </a:r>
            <a:r>
              <a:rPr lang="ar-IQ" dirty="0" err="1"/>
              <a:t>إنصراف</a:t>
            </a:r>
            <a:r>
              <a:rPr lang="ar-IQ" dirty="0"/>
              <a:t> إرادته إلى قبول ما أوجبه الطرف الأول.</a:t>
            </a:r>
          </a:p>
          <a:p>
            <a:pPr marL="109728" indent="0" algn="r">
              <a:buNone/>
            </a:pPr>
            <a:r>
              <a:rPr lang="ar-IQ" dirty="0"/>
              <a:t>وقد يصدر الإيجاب و القبول من الزوجين أو من وكيليهما أو من ولييهما.</a:t>
            </a:r>
          </a:p>
          <a:p>
            <a:pPr marL="109728" indent="0" algn="r">
              <a:buNone/>
            </a:pP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22</a:t>
            </a:fld>
            <a:endParaRPr lang="ar-SA"/>
          </a:p>
        </p:txBody>
      </p:sp>
      <p:sp>
        <p:nvSpPr>
          <p:cNvPr id="4" name="Title 3"/>
          <p:cNvSpPr>
            <a:spLocks noGrp="1"/>
          </p:cNvSpPr>
          <p:nvPr>
            <p:ph type="title"/>
          </p:nvPr>
        </p:nvSpPr>
        <p:spPr/>
        <p:txBody>
          <a:bodyPr/>
          <a:lstStyle/>
          <a:p>
            <a:pPr algn="r"/>
            <a:r>
              <a:rPr lang="ar-IQ" dirty="0"/>
              <a:t>أركان و شروط عقد الزواج</a:t>
            </a:r>
            <a:endParaRPr lang="en-US" dirty="0"/>
          </a:p>
        </p:txBody>
      </p:sp>
    </p:spTree>
    <p:extLst>
      <p:ext uri="{BB962C8B-B14F-4D97-AF65-F5344CB8AC3E}">
        <p14:creationId xmlns:p14="http://schemas.microsoft.com/office/powerpoint/2010/main" val="2395059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5386603"/>
          </a:xfrm>
        </p:spPr>
        <p:txBody>
          <a:bodyPr/>
          <a:lstStyle/>
          <a:p>
            <a:pPr marL="109728" indent="0" algn="r">
              <a:buNone/>
            </a:pPr>
            <a:r>
              <a:rPr lang="ar-IQ" b="1" dirty="0"/>
              <a:t>ثانياً: شروط العقد:</a:t>
            </a:r>
          </a:p>
          <a:p>
            <a:pPr marL="109728" indent="0" algn="r">
              <a:buNone/>
            </a:pPr>
            <a:r>
              <a:rPr lang="ar-IQ" dirty="0"/>
              <a:t>الفقرة الأولى من المادة السادسة: </a:t>
            </a:r>
            <a:r>
              <a:rPr lang="en-US" dirty="0" smtClean="0"/>
              <a:t> "</a:t>
            </a:r>
            <a:r>
              <a:rPr lang="ar-IQ" dirty="0" smtClean="0"/>
              <a:t>لا </a:t>
            </a:r>
            <a:r>
              <a:rPr lang="ar-IQ" dirty="0"/>
              <a:t>ينعقد عقد الزواج إذا فقد شرطاً من شروط </a:t>
            </a:r>
            <a:r>
              <a:rPr lang="ar-IQ" dirty="0" err="1"/>
              <a:t>الإنعقاد</a:t>
            </a:r>
            <a:r>
              <a:rPr lang="ar-IQ" dirty="0"/>
              <a:t> أو الصحة المبينة فيما يأتي:</a:t>
            </a:r>
          </a:p>
          <a:p>
            <a:pPr marL="109728" indent="0" algn="r">
              <a:buNone/>
            </a:pPr>
            <a:r>
              <a:rPr lang="ar-IQ" dirty="0"/>
              <a:t>(أ) أتحاد مجلس الإيجاب و القبول.</a:t>
            </a:r>
          </a:p>
          <a:p>
            <a:pPr marL="109728" indent="0" algn="r">
              <a:buNone/>
            </a:pPr>
            <a:r>
              <a:rPr lang="ar-IQ" dirty="0"/>
              <a:t>(ب)سماع كل من العاقدين كلام الآخر </a:t>
            </a:r>
            <a:r>
              <a:rPr lang="ar-IQ" dirty="0" err="1"/>
              <a:t>وإستعابهما</a:t>
            </a:r>
            <a:r>
              <a:rPr lang="ar-IQ" dirty="0"/>
              <a:t> بأن المقصود منه عقد الزواج </a:t>
            </a:r>
          </a:p>
          <a:p>
            <a:pPr marL="109728" indent="0" algn="r">
              <a:buNone/>
            </a:pPr>
            <a:r>
              <a:rPr lang="ar-IQ" dirty="0"/>
              <a:t>(ج) موافقة القبول للإيجاب.</a:t>
            </a:r>
          </a:p>
          <a:p>
            <a:pPr marL="109728" indent="0" algn="r">
              <a:buNone/>
            </a:pPr>
            <a:r>
              <a:rPr lang="ar-IQ" dirty="0"/>
              <a:t>(د) شهادة شاهدين متمتعين بالأهلية القانونية على عقد الزواج</a:t>
            </a:r>
          </a:p>
          <a:p>
            <a:pPr marL="109728" indent="0" algn="r">
              <a:buNone/>
            </a:pPr>
            <a:r>
              <a:rPr lang="ar-IQ" dirty="0"/>
              <a:t>(ه) أن يكون العقد غير معلق على شرط أو حادثة غير </a:t>
            </a:r>
            <a:r>
              <a:rPr lang="ar-IQ" dirty="0" smtClean="0"/>
              <a:t>محققة ".</a:t>
            </a: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23</a:t>
            </a:fld>
            <a:endParaRPr lang="ar-SA"/>
          </a:p>
        </p:txBody>
      </p:sp>
    </p:spTree>
    <p:extLst>
      <p:ext uri="{BB962C8B-B14F-4D97-AF65-F5344CB8AC3E}">
        <p14:creationId xmlns:p14="http://schemas.microsoft.com/office/powerpoint/2010/main" val="2766522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80"/>
            <a:ext cx="8229600" cy="5458611"/>
          </a:xfrm>
        </p:spPr>
        <p:txBody>
          <a:bodyPr/>
          <a:lstStyle/>
          <a:p>
            <a:pPr marL="109728" indent="0" algn="r">
              <a:buNone/>
            </a:pPr>
            <a:r>
              <a:rPr lang="ar-IQ" b="1" dirty="0"/>
              <a:t>أقسام شروط عقد الزواج</a:t>
            </a:r>
          </a:p>
          <a:p>
            <a:pPr marL="109728" indent="0" algn="r">
              <a:buNone/>
            </a:pPr>
            <a:r>
              <a:rPr lang="ar-IQ" b="1" dirty="0"/>
              <a:t>1. شروط </a:t>
            </a:r>
            <a:r>
              <a:rPr lang="ar-IQ" b="1" dirty="0" err="1"/>
              <a:t>الإنعقاد</a:t>
            </a:r>
            <a:endParaRPr lang="ar-IQ" b="1" dirty="0"/>
          </a:p>
          <a:p>
            <a:pPr marL="109728" indent="0" algn="r">
              <a:buNone/>
            </a:pPr>
            <a:r>
              <a:rPr lang="ar-IQ" dirty="0"/>
              <a:t>يقصد بشروط </a:t>
            </a:r>
            <a:r>
              <a:rPr lang="ar-IQ" dirty="0" err="1"/>
              <a:t>الإنعقاد</a:t>
            </a:r>
            <a:r>
              <a:rPr lang="ar-IQ" dirty="0"/>
              <a:t> الشروط التي يجب توفرها في أركان العقد بحيث لو تخلف شرط منها لم يكن للعقد وجود شرعا، و بالتالي لم يكن له أثر و سمى حينئذ بالعقد الباطل. </a:t>
            </a:r>
          </a:p>
          <a:p>
            <a:pPr marL="109728" indent="0" algn="r">
              <a:buNone/>
            </a:pPr>
            <a:endParaRPr lang="ar-IQ" dirty="0"/>
          </a:p>
          <a:p>
            <a:pPr marL="109728" indent="0" algn="r">
              <a:buNone/>
            </a:pPr>
            <a:r>
              <a:rPr lang="ar-IQ" dirty="0"/>
              <a:t>أركان العقد ثلاثة و هي: (العاقدان، و صيغة الإيجاب و القبول، و معقود عليه ). </a:t>
            </a:r>
          </a:p>
        </p:txBody>
      </p:sp>
      <p:sp>
        <p:nvSpPr>
          <p:cNvPr id="3" name="Slide Number Placeholder 2"/>
          <p:cNvSpPr>
            <a:spLocks noGrp="1"/>
          </p:cNvSpPr>
          <p:nvPr>
            <p:ph type="sldNum" sz="quarter" idx="12"/>
          </p:nvPr>
        </p:nvSpPr>
        <p:spPr/>
        <p:txBody>
          <a:bodyPr/>
          <a:lstStyle/>
          <a:p>
            <a:fld id="{0B34F065-1154-456A-91E3-76DE8E75E17B}" type="slidenum">
              <a:rPr lang="ar-SA" smtClean="0"/>
              <a:t>24</a:t>
            </a:fld>
            <a:endParaRPr lang="ar-SA"/>
          </a:p>
        </p:txBody>
      </p:sp>
    </p:spTree>
    <p:extLst>
      <p:ext uri="{BB962C8B-B14F-4D97-AF65-F5344CB8AC3E}">
        <p14:creationId xmlns:p14="http://schemas.microsoft.com/office/powerpoint/2010/main" val="314857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fontScale="92500"/>
          </a:bodyPr>
          <a:lstStyle/>
          <a:p>
            <a:pPr marL="109728" indent="0" algn="r">
              <a:buNone/>
            </a:pPr>
            <a:r>
              <a:rPr lang="ar-IQ" b="1" dirty="0"/>
              <a:t>أولا: الشروط التي يجب توافرها في العاقدين:</a:t>
            </a:r>
          </a:p>
          <a:p>
            <a:pPr marL="109728" indent="0" algn="r">
              <a:buNone/>
            </a:pPr>
            <a:r>
              <a:rPr lang="ar-IQ" dirty="0"/>
              <a:t>1. أن يكون كل واحد منهما أهلا لمباشرة العقد سواء أكان يعقد الزواج لنفسه أم لغيره بأن كان وليا أو وكيلا وهذه الأهلية تتحقق بالتميز. فعقد المجنون و غير المميز باطل.</a:t>
            </a:r>
          </a:p>
          <a:p>
            <a:pPr marL="109728" indent="0" algn="r">
              <a:buNone/>
            </a:pPr>
            <a:r>
              <a:rPr lang="ar-IQ" dirty="0"/>
              <a:t>2. أن تتحقق الإباحة بين الطرفين بأن </a:t>
            </a:r>
            <a:r>
              <a:rPr lang="ar-IQ" dirty="0" err="1"/>
              <a:t>لايكون</a:t>
            </a:r>
            <a:r>
              <a:rPr lang="ar-IQ" dirty="0"/>
              <a:t> أحدهما محرما للأخر تحريما قطعيا. و يندرج ضمن هذا الشرط أيضا كون الزوج مسلما إذا كانت الزوجة مسلمة فإذا تزوجت مسلمة من غير المسلم يكون العقد باطلا.</a:t>
            </a:r>
          </a:p>
          <a:p>
            <a:pPr marL="109728" indent="0" algn="r">
              <a:buNone/>
            </a:pPr>
            <a:r>
              <a:rPr lang="ar-IQ" dirty="0"/>
              <a:t>3. أن يكون كل واحد من الزوجين معروفا معلوما، فإن كانا مجهولين أو أحدهما كان العقد باطلا.</a:t>
            </a:r>
          </a:p>
          <a:p>
            <a:pPr marL="109728" indent="0" algn="r">
              <a:buNone/>
            </a:pPr>
            <a:r>
              <a:rPr lang="ar-IQ" dirty="0"/>
              <a:t>4. أن يرضى العاقدان بالزواج، فالعقد مع الإكراه باطل عند المشرع العراقي إذا لم يتم الدخول.</a:t>
            </a:r>
          </a:p>
          <a:p>
            <a:pPr marL="109728" indent="0" algn="r">
              <a:buNone/>
            </a:pPr>
            <a:r>
              <a:rPr lang="ar-IQ" dirty="0"/>
              <a:t>5. أن يسمع كل من العاقدين كلام الأخر و يفهما أن المقصود منه إنشاء عقد الزواج و هذا الفهم مطلوب أيضا إذا كانت الصيغة صيغة كتابة او اشارة.</a:t>
            </a:r>
          </a:p>
          <a:p>
            <a:pPr marL="109728" indent="0" algn="r">
              <a:buNone/>
            </a:pPr>
            <a:r>
              <a:rPr lang="ar-IQ" dirty="0"/>
              <a:t>6. أن يكون العاقد متعددا.</a:t>
            </a:r>
          </a:p>
        </p:txBody>
      </p:sp>
      <p:sp>
        <p:nvSpPr>
          <p:cNvPr id="3" name="Slide Number Placeholder 2"/>
          <p:cNvSpPr>
            <a:spLocks noGrp="1"/>
          </p:cNvSpPr>
          <p:nvPr>
            <p:ph type="sldNum" sz="quarter" idx="12"/>
          </p:nvPr>
        </p:nvSpPr>
        <p:spPr/>
        <p:txBody>
          <a:bodyPr/>
          <a:lstStyle/>
          <a:p>
            <a:fld id="{0B34F065-1154-456A-91E3-76DE8E75E17B}" type="slidenum">
              <a:rPr lang="ar-SA" smtClean="0"/>
              <a:t>25</a:t>
            </a:fld>
            <a:endParaRPr lang="ar-SA"/>
          </a:p>
        </p:txBody>
      </p:sp>
    </p:spTree>
    <p:extLst>
      <p:ext uri="{BB962C8B-B14F-4D97-AF65-F5344CB8AC3E}">
        <p14:creationId xmlns:p14="http://schemas.microsoft.com/office/powerpoint/2010/main" val="461831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lnSpcReduction="10000"/>
          </a:bodyPr>
          <a:lstStyle/>
          <a:p>
            <a:pPr marL="109728" indent="0" algn="r">
              <a:buNone/>
            </a:pPr>
            <a:r>
              <a:rPr lang="ar-IQ" dirty="0"/>
              <a:t>-الأصل في العقود ومنها عقد الزواج أن يتولاها </a:t>
            </a:r>
            <a:r>
              <a:rPr lang="ar-IQ" dirty="0" err="1"/>
              <a:t>إثنان</a:t>
            </a:r>
            <a:r>
              <a:rPr lang="ar-IQ" dirty="0"/>
              <a:t> سواء أكانا اصيلين، </a:t>
            </a:r>
            <a:r>
              <a:rPr lang="ar-IQ" dirty="0" err="1"/>
              <a:t>أووليين</a:t>
            </a:r>
            <a:r>
              <a:rPr lang="ar-IQ" dirty="0"/>
              <a:t>، أو وكيلين أو أحدهما أصيلا عن نفسه و الأخر وليا أو وكيلا عن غيره، أو أحدهما وليا على غيره و الأخر وكيلا عن غيره، ففي هذه الصور ينعقد العقد </a:t>
            </a:r>
            <a:r>
              <a:rPr lang="ar-IQ" dirty="0" err="1"/>
              <a:t>بإتفاق</a:t>
            </a:r>
            <a:r>
              <a:rPr lang="ar-IQ" dirty="0"/>
              <a:t> الفقهاء، ولكن قد يتولى الصيغة عاقد واحد يمثل الطرفين على النحو </a:t>
            </a:r>
            <a:r>
              <a:rPr lang="ar-IQ" dirty="0" err="1"/>
              <a:t>الأتي</a:t>
            </a:r>
            <a:r>
              <a:rPr lang="ar-IQ" dirty="0"/>
              <a:t>:</a:t>
            </a:r>
          </a:p>
          <a:p>
            <a:pPr marL="109728" indent="0" algn="r">
              <a:buNone/>
            </a:pPr>
            <a:r>
              <a:rPr lang="ar-IQ" dirty="0"/>
              <a:t>أ-أن يكون العاقد وليا على الزوجين كرجل يزوج </a:t>
            </a:r>
            <a:r>
              <a:rPr lang="ar-IQ" dirty="0" err="1"/>
              <a:t>إبنة</a:t>
            </a:r>
            <a:r>
              <a:rPr lang="ar-IQ" dirty="0"/>
              <a:t> أخيه الصغيرة من </a:t>
            </a:r>
            <a:r>
              <a:rPr lang="ar-IQ" dirty="0" err="1"/>
              <a:t>إبن</a:t>
            </a:r>
            <a:r>
              <a:rPr lang="ar-IQ" dirty="0"/>
              <a:t> أخيه الأخر الصغير وهما تحت ولايته.</a:t>
            </a:r>
          </a:p>
          <a:p>
            <a:pPr marL="109728" indent="0" algn="r">
              <a:buNone/>
            </a:pPr>
            <a:r>
              <a:rPr lang="ar-IQ" dirty="0"/>
              <a:t>ب-أن يكون العاقد وكيلا عن الزوجين.</a:t>
            </a:r>
          </a:p>
          <a:p>
            <a:pPr marL="109728" indent="0" algn="r">
              <a:buNone/>
            </a:pPr>
            <a:r>
              <a:rPr lang="ar-IQ" dirty="0"/>
              <a:t>ج- أن يكون أصيلا من جانب و وليا من جانب اَخر كمن يزوج نفسه من بنت عمه الصغيرة التي في ولايته.</a:t>
            </a:r>
          </a:p>
          <a:p>
            <a:pPr marL="109728" indent="0" algn="r">
              <a:buNone/>
            </a:pPr>
            <a:r>
              <a:rPr lang="ar-IQ" dirty="0"/>
              <a:t>د-أن يكون العاقد أصيلا من جانب و وكيلا من جانب اّخر كمن يزوج نفسه من </a:t>
            </a:r>
            <a:r>
              <a:rPr lang="ar-IQ" dirty="0" err="1"/>
              <a:t>إمرأة</a:t>
            </a:r>
            <a:r>
              <a:rPr lang="ar-IQ" dirty="0"/>
              <a:t> وكلته أن يتزوجها.</a:t>
            </a:r>
          </a:p>
          <a:p>
            <a:pPr marL="109728" indent="0" algn="r">
              <a:buNone/>
            </a:pPr>
            <a:r>
              <a:rPr lang="ar-IQ" dirty="0"/>
              <a:t>ه- أن يكون العاقد وليا من جانب و وكيلا من جانب اّخر، كمن زوج بنت أخيه التي في ولايته برجل وكله أن يزوجه منها.</a:t>
            </a:r>
          </a:p>
          <a:p>
            <a:pPr marL="109728" indent="0" algn="r">
              <a:buNone/>
            </a:pPr>
            <a:endParaRPr lang="en-US" dirty="0"/>
          </a:p>
        </p:txBody>
      </p:sp>
      <p:sp>
        <p:nvSpPr>
          <p:cNvPr id="3" name="Slide Number Placeholder 2"/>
          <p:cNvSpPr>
            <a:spLocks noGrp="1"/>
          </p:cNvSpPr>
          <p:nvPr>
            <p:ph type="sldNum" sz="quarter" idx="12"/>
          </p:nvPr>
        </p:nvSpPr>
        <p:spPr/>
        <p:txBody>
          <a:bodyPr/>
          <a:lstStyle/>
          <a:p>
            <a:fld id="{0B34F065-1154-456A-91E3-76DE8E75E17B}" type="slidenum">
              <a:rPr lang="ar-SA" smtClean="0"/>
              <a:t>26</a:t>
            </a:fld>
            <a:endParaRPr lang="ar-SA"/>
          </a:p>
        </p:txBody>
      </p:sp>
    </p:spTree>
    <p:extLst>
      <p:ext uri="{BB962C8B-B14F-4D97-AF65-F5344CB8AC3E}">
        <p14:creationId xmlns:p14="http://schemas.microsoft.com/office/powerpoint/2010/main" val="1713625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lstStyle/>
          <a:p>
            <a:pPr algn="r">
              <a:buFontTx/>
              <a:buChar char="-"/>
            </a:pPr>
            <a:r>
              <a:rPr lang="ar-IQ" dirty="0" err="1" smtClean="0"/>
              <a:t>إختلف</a:t>
            </a:r>
            <a:r>
              <a:rPr lang="ar-IQ" dirty="0" smtClean="0"/>
              <a:t> </a:t>
            </a:r>
            <a:r>
              <a:rPr lang="ar-IQ" dirty="0"/>
              <a:t>الفقهاء في هذه المسائل، فذهب الجمهور إلى أن الزواج منعقد لأن للعاقد صفة شرعية، و ذهب الشافعي وزفر، من الفقهاء الحنفية إلى أن العقد باطل، لأن الزواج لا ينعقد إلا بإرادتين إحداهما موجبة و الثانية قابلة و </a:t>
            </a:r>
            <a:r>
              <a:rPr lang="ar-IQ" dirty="0" err="1"/>
              <a:t>لايمكن</a:t>
            </a:r>
            <a:r>
              <a:rPr lang="ar-IQ" dirty="0"/>
              <a:t> قيامهما بشخص واحد في حال واحدة. </a:t>
            </a:r>
            <a:r>
              <a:rPr lang="ar-IQ" dirty="0" err="1"/>
              <a:t>وإستثنى</a:t>
            </a:r>
            <a:r>
              <a:rPr lang="ar-IQ" dirty="0"/>
              <a:t> الشافعي حالة واحدة فقط و هي أن يزوج الجد بنت </a:t>
            </a:r>
            <a:r>
              <a:rPr lang="ar-IQ" dirty="0" err="1"/>
              <a:t>إبنه</a:t>
            </a:r>
            <a:r>
              <a:rPr lang="ar-IQ" dirty="0"/>
              <a:t> الصغيرة من </a:t>
            </a:r>
            <a:r>
              <a:rPr lang="ar-IQ" dirty="0" err="1"/>
              <a:t>إبن</a:t>
            </a:r>
            <a:r>
              <a:rPr lang="ar-IQ" dirty="0"/>
              <a:t> </a:t>
            </a:r>
            <a:r>
              <a:rPr lang="ar-IQ" dirty="0" err="1"/>
              <a:t>إبنه</a:t>
            </a:r>
            <a:r>
              <a:rPr lang="ar-IQ" dirty="0"/>
              <a:t> الصغير </a:t>
            </a:r>
            <a:r>
              <a:rPr lang="ar-IQ" dirty="0" smtClean="0"/>
              <a:t>( أي </a:t>
            </a:r>
            <a:r>
              <a:rPr lang="ar-IQ" dirty="0" err="1" smtClean="0"/>
              <a:t>الإبن</a:t>
            </a:r>
            <a:r>
              <a:rPr lang="ar-IQ" dirty="0" smtClean="0"/>
              <a:t> الأخر).</a:t>
            </a:r>
          </a:p>
          <a:p>
            <a:pPr marL="109728" indent="0" algn="r">
              <a:buNone/>
            </a:pPr>
            <a:r>
              <a:rPr lang="ar-IQ" dirty="0" smtClean="0"/>
              <a:t>- وقد </a:t>
            </a:r>
            <a:r>
              <a:rPr lang="ar-IQ" dirty="0"/>
              <a:t>أخذ القضاء بالرأي الثاني حيث لم يجز أن يتولى شخص واحد عقد الزواج عن الزوجين معا وإن كان وليا على أحدهما لوجوب وجود شخص موجب واّخر قابل للإيجاب، ويكون العقد المذكور باطلا.</a:t>
            </a:r>
          </a:p>
          <a:p>
            <a:pPr marL="109728" indent="0" algn="r">
              <a:buNone/>
            </a:pPr>
            <a:endParaRPr lang="en-US" dirty="0"/>
          </a:p>
        </p:txBody>
      </p:sp>
      <p:sp>
        <p:nvSpPr>
          <p:cNvPr id="3" name="Slide Number Placeholder 2"/>
          <p:cNvSpPr>
            <a:spLocks noGrp="1"/>
          </p:cNvSpPr>
          <p:nvPr>
            <p:ph type="sldNum" sz="quarter" idx="12"/>
          </p:nvPr>
        </p:nvSpPr>
        <p:spPr/>
        <p:txBody>
          <a:bodyPr/>
          <a:lstStyle/>
          <a:p>
            <a:fld id="{0B34F065-1154-456A-91E3-76DE8E75E17B}" type="slidenum">
              <a:rPr lang="ar-SA" smtClean="0"/>
              <a:t>27</a:t>
            </a:fld>
            <a:endParaRPr lang="ar-SA"/>
          </a:p>
        </p:txBody>
      </p:sp>
    </p:spTree>
    <p:extLst>
      <p:ext uri="{BB962C8B-B14F-4D97-AF65-F5344CB8AC3E}">
        <p14:creationId xmlns:p14="http://schemas.microsoft.com/office/powerpoint/2010/main" val="2163558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lstStyle/>
          <a:p>
            <a:pPr marL="109728" indent="0" algn="r">
              <a:buNone/>
            </a:pPr>
            <a:r>
              <a:rPr lang="ar-IQ" b="1" dirty="0"/>
              <a:t>ثانيا: شروط صيغة العقد " الإيجاب و القبول "</a:t>
            </a:r>
          </a:p>
          <a:p>
            <a:pPr marL="109728" indent="0" algn="r">
              <a:buNone/>
            </a:pPr>
            <a:r>
              <a:rPr lang="ar-IQ" dirty="0"/>
              <a:t>صيغة العقد هي الوسيلة التي </a:t>
            </a:r>
            <a:r>
              <a:rPr lang="ar-IQ" dirty="0" err="1"/>
              <a:t>يعبربها</a:t>
            </a:r>
            <a:r>
              <a:rPr lang="ar-IQ" dirty="0"/>
              <a:t> عن إرادة إنشاء عقد الزواج لذلك يشترط فيها أن تكون صحيحة، </a:t>
            </a:r>
            <a:r>
              <a:rPr lang="ar-IQ" dirty="0" err="1"/>
              <a:t>ولاتكون</a:t>
            </a:r>
            <a:r>
              <a:rPr lang="ar-IQ" dirty="0"/>
              <a:t> صحيحة إلا إذا كانت واضحة ومفهومة و سليمة عن كل ما يحدث غموضا و </a:t>
            </a:r>
            <a:r>
              <a:rPr lang="ar-IQ" dirty="0" err="1"/>
              <a:t>إلتباسا</a:t>
            </a:r>
            <a:r>
              <a:rPr lang="ar-IQ" dirty="0"/>
              <a:t> في الفهم.</a:t>
            </a:r>
          </a:p>
          <a:p>
            <a:pPr marL="109728" indent="0" algn="r">
              <a:buNone/>
            </a:pPr>
            <a:r>
              <a:rPr lang="ar-IQ" dirty="0"/>
              <a:t>و سنتكلم عن صيغة العقد (الإيجاب و القبول) من الأوجه الأتية:</a:t>
            </a:r>
          </a:p>
          <a:p>
            <a:pPr marL="109728" indent="0" algn="r">
              <a:buNone/>
            </a:pPr>
            <a:r>
              <a:rPr lang="ar-IQ" dirty="0"/>
              <a:t>1. المقصود بالإيجاب و القبول</a:t>
            </a:r>
          </a:p>
          <a:p>
            <a:pPr marL="109728" indent="0" algn="r">
              <a:buNone/>
            </a:pPr>
            <a:r>
              <a:rPr lang="ar-IQ" dirty="0"/>
              <a:t>2. صيغ الإيجاب و القبول </a:t>
            </a:r>
          </a:p>
          <a:p>
            <a:pPr marL="109728" indent="0" algn="r">
              <a:buNone/>
            </a:pPr>
            <a:r>
              <a:rPr lang="ar-IQ" dirty="0"/>
              <a:t>3. شروط في الإيجاب و القبول</a:t>
            </a:r>
          </a:p>
        </p:txBody>
      </p:sp>
      <p:sp>
        <p:nvSpPr>
          <p:cNvPr id="3" name="Slide Number Placeholder 2"/>
          <p:cNvSpPr>
            <a:spLocks noGrp="1"/>
          </p:cNvSpPr>
          <p:nvPr>
            <p:ph type="sldNum" sz="quarter" idx="12"/>
          </p:nvPr>
        </p:nvSpPr>
        <p:spPr/>
        <p:txBody>
          <a:bodyPr/>
          <a:lstStyle/>
          <a:p>
            <a:fld id="{0B34F065-1154-456A-91E3-76DE8E75E17B}" type="slidenum">
              <a:rPr lang="ar-SA" smtClean="0"/>
              <a:t>28</a:t>
            </a:fld>
            <a:endParaRPr lang="ar-SA"/>
          </a:p>
        </p:txBody>
      </p:sp>
    </p:spTree>
    <p:extLst>
      <p:ext uri="{BB962C8B-B14F-4D97-AF65-F5344CB8AC3E}">
        <p14:creationId xmlns:p14="http://schemas.microsoft.com/office/powerpoint/2010/main" val="1969635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normAutofit fontScale="92500" lnSpcReduction="20000"/>
          </a:bodyPr>
          <a:lstStyle/>
          <a:p>
            <a:pPr marL="109728" indent="0" algn="r">
              <a:buNone/>
            </a:pPr>
            <a:r>
              <a:rPr lang="ar-IQ" b="1" dirty="0"/>
              <a:t>المقصود بالإيجاب و القبول:</a:t>
            </a:r>
          </a:p>
          <a:p>
            <a:pPr marL="109728" indent="0" algn="r">
              <a:buNone/>
            </a:pPr>
            <a:r>
              <a:rPr lang="ar-IQ" dirty="0"/>
              <a:t>الإيجاب هو ما يصدر أولا من أحد العاقدين للدلالة على إرادته في إنشاء العقد. و القبول هو ما يصدر ثانيا من العاقد الأخر للدلالة على موافقته و رضاه بما أوجبه الأول.</a:t>
            </a:r>
          </a:p>
          <a:p>
            <a:pPr marL="109728" indent="0" algn="r">
              <a:buNone/>
            </a:pPr>
            <a:r>
              <a:rPr lang="ar-IQ" dirty="0"/>
              <a:t>فالعبرة في تميز الإيجاب و القبول هو الصدور أولا و عدمه بقطع النظر عمن صدر منه أهو الزوج أو الزوجة أو من يقوم مقامهما من ولي أو وكيل.</a:t>
            </a:r>
          </a:p>
          <a:p>
            <a:pPr marL="109728" indent="0" algn="r">
              <a:buNone/>
            </a:pPr>
            <a:r>
              <a:rPr lang="ar-IQ" dirty="0"/>
              <a:t>صيغ الإيجاب و القبول: </a:t>
            </a:r>
          </a:p>
          <a:p>
            <a:pPr marL="109728" indent="0" algn="r">
              <a:buNone/>
            </a:pPr>
            <a:r>
              <a:rPr lang="ar-IQ" dirty="0"/>
              <a:t>الصيغة اللفظية هي الأصل في التعبير عن </a:t>
            </a:r>
            <a:r>
              <a:rPr lang="ar-IQ" dirty="0" err="1"/>
              <a:t>الأرادة</a:t>
            </a:r>
            <a:r>
              <a:rPr lang="ar-IQ" dirty="0"/>
              <a:t> إلا أنه عند تعذرها يمكن </a:t>
            </a:r>
            <a:r>
              <a:rPr lang="ar-IQ" dirty="0" err="1"/>
              <a:t>إتخاذ</a:t>
            </a:r>
            <a:r>
              <a:rPr lang="ar-IQ" dirty="0"/>
              <a:t> الكتابة أو الإشارة للتعبير عن الإرادة في إنشاء عقد الزواج.</a:t>
            </a:r>
          </a:p>
          <a:p>
            <a:pPr marL="109728" indent="0" algn="r">
              <a:buNone/>
            </a:pPr>
            <a:r>
              <a:rPr lang="ar-IQ" dirty="0"/>
              <a:t>1</a:t>
            </a:r>
            <a:r>
              <a:rPr lang="ar-IQ" b="1" dirty="0"/>
              <a:t>. الصيغة اللفظية: </a:t>
            </a:r>
          </a:p>
          <a:p>
            <a:pPr marL="109728" indent="0" algn="r">
              <a:buNone/>
            </a:pPr>
            <a:r>
              <a:rPr lang="ar-IQ" dirty="0"/>
              <a:t> </a:t>
            </a:r>
            <a:r>
              <a:rPr lang="ar-IQ" dirty="0" err="1"/>
              <a:t>إشترط</a:t>
            </a:r>
            <a:r>
              <a:rPr lang="ar-IQ" dirty="0"/>
              <a:t> الفقهاء للإيجاب و القبول بالعبارة تحقق أمرين: </a:t>
            </a:r>
          </a:p>
          <a:p>
            <a:pPr marL="109728" indent="0" algn="r">
              <a:buNone/>
            </a:pPr>
            <a:r>
              <a:rPr lang="ar-IQ" dirty="0"/>
              <a:t>- أن يكون الإيجاب و القبول على صيغة الماضي، ويجوز أن يكون الإيجاب بصيغة المضارع إذا جاء القبول بصيغة الماضي، و كذلك يجوز أن يكون الإيجاب على صيغة الأمر و القبول على صيغة الماضي.</a:t>
            </a:r>
          </a:p>
          <a:p>
            <a:pPr marL="109728" indent="0" algn="r">
              <a:buNone/>
            </a:pPr>
            <a:r>
              <a:rPr lang="ar-IQ" dirty="0"/>
              <a:t>- أن يكون اللفظ </a:t>
            </a:r>
            <a:r>
              <a:rPr lang="ar-IQ" dirty="0" err="1"/>
              <a:t>المعبربه</a:t>
            </a:r>
            <a:r>
              <a:rPr lang="ar-IQ" dirty="0"/>
              <a:t> عن الإيجاب مشتقا من الألفاظ الصريحة في معنى الزواج لغة أو عرفا و المادة الرابعة منه تقول: " ينعقد الزواج بإيجاب </a:t>
            </a:r>
            <a:r>
              <a:rPr lang="ar-IQ" dirty="0" err="1"/>
              <a:t>يفيده</a:t>
            </a:r>
            <a:r>
              <a:rPr lang="ar-IQ" dirty="0"/>
              <a:t> لغة أو عرفا من أحد العاقدين و قبول من الأخر و يقوم الوكيل مقامه " .</a:t>
            </a:r>
          </a:p>
          <a:p>
            <a:pPr marL="109728" indent="0" algn="r">
              <a:buNone/>
            </a:pP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29</a:t>
            </a:fld>
            <a:endParaRPr lang="ar-SA"/>
          </a:p>
        </p:txBody>
      </p:sp>
    </p:spTree>
    <p:extLst>
      <p:ext uri="{BB962C8B-B14F-4D97-AF65-F5344CB8AC3E}">
        <p14:creationId xmlns:p14="http://schemas.microsoft.com/office/powerpoint/2010/main" val="2158082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16633"/>
            <a:ext cx="7990656" cy="792087"/>
          </a:xfrm>
        </p:spPr>
        <p:txBody>
          <a:bodyPr/>
          <a:lstStyle/>
          <a:p>
            <a:pPr algn="ctr"/>
            <a:r>
              <a:rPr lang="ar-IQ" sz="3600" b="1" dirty="0">
                <a:solidFill>
                  <a:prstClr val="black"/>
                </a:solidFill>
                <a:cs typeface="Ali-A-Samik" pitchFamily="2" charset="-78"/>
              </a:rPr>
              <a:t>اختصاص محكمة الأحوال الشخصية </a:t>
            </a:r>
            <a:endParaRPr lang="en-US" sz="6000" dirty="0">
              <a:cs typeface="Ali-A-Samik" pitchFamily="2" charset="-78"/>
            </a:endParaRPr>
          </a:p>
        </p:txBody>
      </p:sp>
      <p:sp>
        <p:nvSpPr>
          <p:cNvPr id="3" name="Subtitle 2"/>
          <p:cNvSpPr>
            <a:spLocks noGrp="1"/>
          </p:cNvSpPr>
          <p:nvPr>
            <p:ph type="subTitle" idx="1"/>
          </p:nvPr>
        </p:nvSpPr>
        <p:spPr>
          <a:xfrm>
            <a:off x="251520" y="836712"/>
            <a:ext cx="8892480" cy="5832648"/>
          </a:xfrm>
        </p:spPr>
        <p:txBody>
          <a:bodyPr>
            <a:normAutofit/>
          </a:bodyPr>
          <a:lstStyle/>
          <a:p>
            <a:pPr lvl="0" algn="justLow" rtl="1">
              <a:buClrTx/>
              <a:buSzTx/>
              <a:defRPr/>
            </a:pPr>
            <a:r>
              <a:rPr lang="ar-IQ" sz="2400" dirty="0">
                <a:solidFill>
                  <a:prstClr val="black"/>
                </a:solidFill>
                <a:latin typeface="Calibri"/>
                <a:cs typeface="Ali-A-Samik" pitchFamily="2" charset="-78"/>
              </a:rPr>
              <a:t> المادة </a:t>
            </a:r>
            <a:r>
              <a:rPr lang="ar-SA" sz="2800" dirty="0" smtClean="0">
                <a:solidFill>
                  <a:prstClr val="black"/>
                </a:solidFill>
                <a:latin typeface="Army Wide" pitchFamily="2" charset="0"/>
                <a:cs typeface="Ali-A-Samik" pitchFamily="2" charset="-78"/>
              </a:rPr>
              <a:t>(</a:t>
            </a:r>
            <a:r>
              <a:rPr lang="en-US" sz="2800" b="1" dirty="0" smtClean="0">
                <a:solidFill>
                  <a:prstClr val="black"/>
                </a:solidFill>
                <a:latin typeface="Army Wide" pitchFamily="2" charset="0"/>
                <a:cs typeface="Ali-A-Samik" pitchFamily="2" charset="-78"/>
              </a:rPr>
              <a:t>300</a:t>
            </a:r>
            <a:r>
              <a:rPr lang="ar-SA" sz="2800" dirty="0" smtClean="0">
                <a:solidFill>
                  <a:prstClr val="black"/>
                </a:solidFill>
                <a:latin typeface="Army Wide" pitchFamily="2" charset="0"/>
                <a:cs typeface="Ali-A-Samik" pitchFamily="2" charset="-78"/>
              </a:rPr>
              <a:t>)</a:t>
            </a:r>
            <a:r>
              <a:rPr lang="ar-IQ" sz="2400" dirty="0" smtClean="0">
                <a:solidFill>
                  <a:prstClr val="black"/>
                </a:solidFill>
                <a:latin typeface="Army Wide" pitchFamily="2" charset="0"/>
                <a:cs typeface="Ali-A-Samik" pitchFamily="2" charset="-78"/>
              </a:rPr>
              <a:t> </a:t>
            </a:r>
            <a:r>
              <a:rPr lang="ar-IQ" sz="2400" dirty="0">
                <a:solidFill>
                  <a:prstClr val="black"/>
                </a:solidFill>
                <a:latin typeface="Army Wide" pitchFamily="2" charset="0"/>
                <a:cs typeface="Ali-A-Samik" pitchFamily="2" charset="-78"/>
              </a:rPr>
              <a:t>من قانون المرافعات المدنية حددت وظائف و </a:t>
            </a:r>
            <a:r>
              <a:rPr lang="ar-IQ" sz="2400" dirty="0" err="1">
                <a:solidFill>
                  <a:prstClr val="black"/>
                </a:solidFill>
                <a:latin typeface="Army Wide" pitchFamily="2" charset="0"/>
                <a:cs typeface="Ali-A-Samik" pitchFamily="2" charset="-78"/>
              </a:rPr>
              <a:t>إختصاصات</a:t>
            </a:r>
            <a:r>
              <a:rPr lang="ar-IQ" sz="2400" dirty="0">
                <a:solidFill>
                  <a:prstClr val="black"/>
                </a:solidFill>
                <a:latin typeface="Army Wide" pitchFamily="2" charset="0"/>
                <a:cs typeface="Ali-A-Samik" pitchFamily="2" charset="-78"/>
              </a:rPr>
              <a:t> محاكم الأحوال الشخصية حيث نصت على ما يأتي</a:t>
            </a:r>
            <a:r>
              <a:rPr lang="ar-IQ" sz="2400" dirty="0">
                <a:solidFill>
                  <a:prstClr val="black"/>
                </a:solidFill>
                <a:latin typeface="Calibri"/>
                <a:cs typeface="Ali-A-Samik" pitchFamily="2" charset="-78"/>
              </a:rPr>
              <a:t>:</a:t>
            </a:r>
          </a:p>
          <a:p>
            <a:pPr marL="457200" lvl="0" indent="-457200" algn="justLow" rtl="1">
              <a:buClrTx/>
              <a:buSzTx/>
              <a:buFont typeface="Arial" pitchFamily="34" charset="0"/>
              <a:buAutoNum type="arabicPeriod"/>
              <a:defRPr/>
            </a:pPr>
            <a:r>
              <a:rPr lang="ar-IQ" sz="2400" dirty="0">
                <a:solidFill>
                  <a:prstClr val="black"/>
                </a:solidFill>
                <a:latin typeface="Army Wide" pitchFamily="2" charset="0"/>
                <a:cs typeface="Ali-A-Samik" pitchFamily="2" charset="-78"/>
              </a:rPr>
              <a:t>الزواج </a:t>
            </a:r>
            <a:r>
              <a:rPr lang="ar-IQ" sz="2400" dirty="0" err="1">
                <a:solidFill>
                  <a:prstClr val="black"/>
                </a:solidFill>
                <a:latin typeface="Army Wide" pitchFamily="2" charset="0"/>
                <a:cs typeface="Ali-A-Samik" pitchFamily="2" charset="-78"/>
              </a:rPr>
              <a:t>ومايتعلق</a:t>
            </a:r>
            <a:r>
              <a:rPr lang="ar-IQ" sz="2400" dirty="0">
                <a:solidFill>
                  <a:prstClr val="black"/>
                </a:solidFill>
                <a:latin typeface="Army Wide" pitchFamily="2" charset="0"/>
                <a:cs typeface="Ali-A-Samik" pitchFamily="2" charset="-78"/>
              </a:rPr>
              <a:t> به من مهر و نفقة و نسب و حضانة و فرقة و طلاق و سائر الأمور الزوجية.</a:t>
            </a:r>
          </a:p>
          <a:p>
            <a:pPr marL="457200" lvl="0" indent="-457200" algn="justLow" rtl="1">
              <a:buClrTx/>
              <a:buSzTx/>
              <a:buFont typeface="Arial" pitchFamily="34" charset="0"/>
              <a:buAutoNum type="arabicPeriod"/>
              <a:defRPr/>
            </a:pPr>
            <a:r>
              <a:rPr lang="ar-IQ" sz="2400" dirty="0">
                <a:solidFill>
                  <a:prstClr val="black"/>
                </a:solidFill>
                <a:latin typeface="Army Wide" pitchFamily="2" charset="0"/>
                <a:cs typeface="Ali-A-Samik" pitchFamily="2" charset="-78"/>
              </a:rPr>
              <a:t>الولاية و الوصاية و </a:t>
            </a:r>
            <a:r>
              <a:rPr lang="ar-IQ" sz="2400" dirty="0" err="1">
                <a:solidFill>
                  <a:prstClr val="black"/>
                </a:solidFill>
                <a:latin typeface="Army Wide" pitchFamily="2" charset="0"/>
                <a:cs typeface="Ali-A-Samik" pitchFamily="2" charset="-78"/>
              </a:rPr>
              <a:t>القيمومة</a:t>
            </a:r>
            <a:r>
              <a:rPr lang="ar-IQ" sz="2400" dirty="0">
                <a:solidFill>
                  <a:prstClr val="black"/>
                </a:solidFill>
                <a:latin typeface="Army Wide" pitchFamily="2" charset="0"/>
                <a:cs typeface="Ali-A-Samik" pitchFamily="2" charset="-78"/>
              </a:rPr>
              <a:t> و الوصية و نصب القيم و الوصي و عزله و محاسبته و لإذن بالتصرفات الشرعية و القانونية.</a:t>
            </a:r>
          </a:p>
          <a:p>
            <a:pPr marL="457200" lvl="0" indent="-457200" algn="justLow" rtl="1">
              <a:buClrTx/>
              <a:buSzTx/>
              <a:buFont typeface="Arial" pitchFamily="34" charset="0"/>
              <a:buAutoNum type="arabicPeriod"/>
              <a:defRPr/>
            </a:pPr>
            <a:r>
              <a:rPr lang="ar-IQ" sz="2400" dirty="0">
                <a:solidFill>
                  <a:prstClr val="black"/>
                </a:solidFill>
                <a:latin typeface="Army Wide" pitchFamily="2" charset="0"/>
                <a:cs typeface="Ali-A-Samik" pitchFamily="2" charset="-78"/>
              </a:rPr>
              <a:t>التولية على الوقف الذري و نصب المتولي و عزله و محاسبته و ترشيح المتولي في الوقف الخيري أو المشترك.</a:t>
            </a:r>
          </a:p>
          <a:p>
            <a:pPr marL="457200" lvl="0" indent="-457200" algn="justLow" rtl="1">
              <a:buClrTx/>
              <a:buSzTx/>
              <a:buFont typeface="Arial" pitchFamily="34" charset="0"/>
              <a:buAutoNum type="arabicPeriod"/>
              <a:defRPr/>
            </a:pPr>
            <a:r>
              <a:rPr lang="ar-IQ" sz="2400" dirty="0">
                <a:solidFill>
                  <a:prstClr val="black"/>
                </a:solidFill>
                <a:latin typeface="Army Wide" pitchFamily="2" charset="0"/>
                <a:cs typeface="Ali-A-Samik" pitchFamily="2" charset="-78"/>
              </a:rPr>
              <a:t>الحجر و رفعه و إثبات الرشد.</a:t>
            </a:r>
          </a:p>
          <a:p>
            <a:pPr marL="457200" lvl="0" indent="-457200" algn="justLow" rtl="1">
              <a:buClrTx/>
              <a:buSzTx/>
              <a:buFont typeface="Arial" pitchFamily="34" charset="0"/>
              <a:buAutoNum type="arabicPeriod"/>
              <a:defRPr/>
            </a:pPr>
            <a:r>
              <a:rPr lang="ar-IQ" sz="2400" dirty="0">
                <a:solidFill>
                  <a:prstClr val="black"/>
                </a:solidFill>
                <a:latin typeface="Army Wide" pitchFamily="2" charset="0"/>
                <a:cs typeface="Ali-A-Samik" pitchFamily="2" charset="-78"/>
              </a:rPr>
              <a:t>إثبات الوفاة و تحرير التركات و تعيين الحصص </a:t>
            </a:r>
            <a:r>
              <a:rPr lang="ar-IQ" sz="2400" dirty="0" err="1">
                <a:solidFill>
                  <a:prstClr val="black"/>
                </a:solidFill>
                <a:latin typeface="Army Wide" pitchFamily="2" charset="0"/>
                <a:cs typeface="Ali-A-Samik" pitchFamily="2" charset="-78"/>
              </a:rPr>
              <a:t>الإرثية</a:t>
            </a:r>
            <a:r>
              <a:rPr lang="ar-IQ" sz="2400" dirty="0">
                <a:solidFill>
                  <a:prstClr val="black"/>
                </a:solidFill>
                <a:latin typeface="Army Wide" pitchFamily="2" charset="0"/>
                <a:cs typeface="Ali-A-Samik" pitchFamily="2" charset="-78"/>
              </a:rPr>
              <a:t> في القسامات الشرعية و توزيعها بين الورثة.</a:t>
            </a:r>
          </a:p>
          <a:p>
            <a:pPr marL="457200" lvl="0" indent="-457200" algn="justLow" rtl="1">
              <a:buClrTx/>
              <a:buSzTx/>
              <a:buFont typeface="Arial" pitchFamily="34" charset="0"/>
              <a:buAutoNum type="arabicPeriod"/>
              <a:defRPr/>
            </a:pPr>
            <a:r>
              <a:rPr lang="ar-IQ" sz="2400" dirty="0">
                <a:solidFill>
                  <a:prstClr val="black"/>
                </a:solidFill>
                <a:latin typeface="Army Wide" pitchFamily="2" charset="0"/>
                <a:cs typeface="Ali-A-Samik" pitchFamily="2" charset="-78"/>
              </a:rPr>
              <a:t>المفقود وما يتعلق به.</a:t>
            </a:r>
            <a:endParaRPr lang="en-US" sz="2400" dirty="0">
              <a:cs typeface="Ali-A-Samik" pitchFamily="2" charset="-78"/>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t>3</a:t>
            </a:fld>
            <a:endParaRPr lang="ar-SA"/>
          </a:p>
        </p:txBody>
      </p:sp>
    </p:spTree>
    <p:extLst>
      <p:ext uri="{BB962C8B-B14F-4D97-AF65-F5344CB8AC3E}">
        <p14:creationId xmlns:p14="http://schemas.microsoft.com/office/powerpoint/2010/main" val="493916497"/>
      </p:ext>
    </p:extLst>
  </p:cSld>
  <p:clrMapOvr>
    <a:masterClrMapping/>
  </p:clrMapOvr>
  <mc:AlternateContent xmlns:mc="http://schemas.openxmlformats.org/markup-compatibility/2006" xmlns:p14="http://schemas.microsoft.com/office/powerpoint/2010/main">
    <mc:Choice Requires="p14">
      <p:transition spd="slow" p14:dur="2000" advTm="278199"/>
    </mc:Choice>
    <mc:Fallback xmlns="">
      <p:transition spd="slow" advTm="278199"/>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fontScale="92500" lnSpcReduction="10000"/>
          </a:bodyPr>
          <a:lstStyle/>
          <a:p>
            <a:pPr marL="109728" indent="0" algn="r">
              <a:buNone/>
            </a:pPr>
            <a:r>
              <a:rPr lang="ar-IQ" dirty="0"/>
              <a:t>2</a:t>
            </a:r>
            <a:r>
              <a:rPr lang="ar-IQ" b="1" dirty="0">
                <a:solidFill>
                  <a:srgbClr val="FF0000"/>
                </a:solidFill>
              </a:rPr>
              <a:t>. </a:t>
            </a:r>
            <a:r>
              <a:rPr lang="ar-IQ" b="1" dirty="0"/>
              <a:t>صيغة الكتابة </a:t>
            </a:r>
            <a:r>
              <a:rPr lang="ar-IQ" dirty="0"/>
              <a:t>:لا ينعقد عقد الزواج بالكتابة بين حاضرين و ينعقد بها بين غائبين كأن يكون أحدهما في بلد و الثاني في بلد اَخر، فإذا وصلها الكتاب و أحضرت شاهدين و قرأت عليهما الكتاب، أو أعلمتهما بما فيه ثم قبلت الزواج في المجلس </a:t>
            </a:r>
            <a:r>
              <a:rPr lang="ar-IQ" dirty="0" err="1"/>
              <a:t>إنعقد</a:t>
            </a:r>
            <a:r>
              <a:rPr lang="ar-IQ" dirty="0"/>
              <a:t> عقد الزواج بينهما.</a:t>
            </a:r>
          </a:p>
          <a:p>
            <a:pPr marL="109728" indent="0" algn="r">
              <a:buNone/>
            </a:pPr>
            <a:r>
              <a:rPr lang="ar-IQ" dirty="0"/>
              <a:t>نصت الفقرة الثانية من المادة السادسة من قانون الأحوال الشخصية على أنه: " ينعقد الزواج بالكتابة من الغائب لمن يريد أن يتزوجها بشرط أن تقرأ الكتاب على الشاهدين أو تسمعهما عبارته و تشهدهما على أنها قبلت الزواج منه ".</a:t>
            </a:r>
          </a:p>
          <a:p>
            <a:pPr marL="109728" indent="0" algn="r">
              <a:buNone/>
            </a:pPr>
            <a:r>
              <a:rPr lang="ar-IQ" dirty="0">
                <a:solidFill>
                  <a:srgbClr val="FF0000"/>
                </a:solidFill>
              </a:rPr>
              <a:t>وبموجب قرار رئاسة إقليم كردستان رقم 62 لسنة 2000 أضيف إلى هذه الفقرة: « على أن يكون الكاتب مصدقا من كاتب عدل محل إقامة طالب الزواج و مؤيدا من ممثل حكومة إقليم كردستان في تلك الدولة».</a:t>
            </a:r>
          </a:p>
          <a:p>
            <a:pPr marL="109728" indent="0" algn="r">
              <a:buNone/>
            </a:pPr>
            <a:r>
              <a:rPr lang="ar-IQ" b="1" dirty="0"/>
              <a:t>3. صيغة الإشارة </a:t>
            </a:r>
            <a:r>
              <a:rPr lang="ar-IQ" dirty="0"/>
              <a:t>: يجوز أن يكون الإيجاب و القبول بالإشارة المفهومة من الأخرس لعجزه عن النطق و الفهم لهذه الإشارة كما هو مطلوب بالنسبة </a:t>
            </a:r>
            <a:r>
              <a:rPr lang="ar-IQ" dirty="0" err="1"/>
              <a:t>ألى</a:t>
            </a:r>
            <a:r>
              <a:rPr lang="ar-IQ" dirty="0"/>
              <a:t> العاقد الأخر فإنه مطلوب أيضا بالنسبة </a:t>
            </a:r>
            <a:r>
              <a:rPr lang="ar-IQ" dirty="0" err="1"/>
              <a:t>ألى</a:t>
            </a:r>
            <a:r>
              <a:rPr lang="ar-IQ" dirty="0"/>
              <a:t> الشهود و بدون ذلك </a:t>
            </a:r>
            <a:r>
              <a:rPr lang="ar-IQ" dirty="0" err="1"/>
              <a:t>لاينعقد</a:t>
            </a:r>
            <a:r>
              <a:rPr lang="ar-IQ" dirty="0"/>
              <a:t>  العقد.</a:t>
            </a:r>
            <a:br>
              <a:rPr lang="ar-IQ" dirty="0"/>
            </a:br>
            <a:r>
              <a:rPr lang="ar-IQ" dirty="0"/>
              <a:t>4</a:t>
            </a:r>
            <a:r>
              <a:rPr lang="ar-IQ" b="1" dirty="0"/>
              <a:t>. صيغة إرسال الرسول: </a:t>
            </a:r>
            <a:r>
              <a:rPr lang="ar-IQ" dirty="0"/>
              <a:t>وهي أن يرسل أحد الطرفين رسولا إلى الطرف الغائب عن المجلس لتبليغ الإيجاب شفهيا فإذا بلغ الطرف الأخر و قبل بحضور شاهدين تم الزواج.</a:t>
            </a:r>
          </a:p>
        </p:txBody>
      </p:sp>
      <p:sp>
        <p:nvSpPr>
          <p:cNvPr id="3" name="Slide Number Placeholder 2"/>
          <p:cNvSpPr>
            <a:spLocks noGrp="1"/>
          </p:cNvSpPr>
          <p:nvPr>
            <p:ph type="sldNum" sz="quarter" idx="12"/>
          </p:nvPr>
        </p:nvSpPr>
        <p:spPr/>
        <p:txBody>
          <a:bodyPr/>
          <a:lstStyle/>
          <a:p>
            <a:fld id="{0B34F065-1154-456A-91E3-76DE8E75E17B}" type="slidenum">
              <a:rPr lang="ar-SA" smtClean="0"/>
              <a:t>30</a:t>
            </a:fld>
            <a:endParaRPr lang="ar-SA"/>
          </a:p>
        </p:txBody>
      </p:sp>
    </p:spTree>
    <p:extLst>
      <p:ext uri="{BB962C8B-B14F-4D97-AF65-F5344CB8AC3E}">
        <p14:creationId xmlns:p14="http://schemas.microsoft.com/office/powerpoint/2010/main" val="1303980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60649"/>
            <a:ext cx="8229600" cy="5616624"/>
          </a:xfrm>
        </p:spPr>
        <p:txBody>
          <a:bodyPr>
            <a:normAutofit fontScale="85000" lnSpcReduction="20000"/>
          </a:bodyPr>
          <a:lstStyle/>
          <a:p>
            <a:pPr marL="109728" indent="0" algn="r">
              <a:buNone/>
            </a:pPr>
            <a:r>
              <a:rPr lang="ar-IQ" b="1" dirty="0"/>
              <a:t>شروط الإيجاب و القبول: </a:t>
            </a:r>
          </a:p>
          <a:p>
            <a:pPr marL="109728" indent="0" algn="r">
              <a:buNone/>
            </a:pPr>
            <a:r>
              <a:rPr lang="ar-IQ" dirty="0"/>
              <a:t>1. </a:t>
            </a:r>
            <a:r>
              <a:rPr lang="ar-IQ" dirty="0" err="1"/>
              <a:t>إتحاد</a:t>
            </a:r>
            <a:r>
              <a:rPr lang="ar-IQ" dirty="0"/>
              <a:t> مجلس الإيجاب والقبول: ومعنى ذلك أن يكون المجلس الذي حصل فيه القبول هو بعينه المجلس الذي حصل فيه الإيجاب، و المجلس يعد متحدا إذا لم يخرج الطرف الذي توجه إليه الإيجاب من مجلس العقد أو لم ينصرف عن موضوع البحث إلى موضوع اَخر.</a:t>
            </a:r>
          </a:p>
          <a:p>
            <a:pPr marL="109728" indent="0" algn="r">
              <a:buNone/>
            </a:pPr>
            <a:endParaRPr lang="ar-IQ" dirty="0"/>
          </a:p>
          <a:p>
            <a:pPr marL="109728" indent="0" algn="r">
              <a:buNone/>
            </a:pPr>
            <a:r>
              <a:rPr lang="ar-IQ" dirty="0"/>
              <a:t>2. موافقة القبول الإيجاب: ومعنى ذلك أن القبول لابد من أن يوافق الإيجاب فإن خالفه </a:t>
            </a:r>
            <a:r>
              <a:rPr lang="ar-IQ" dirty="0" err="1"/>
              <a:t>لاينعقد</a:t>
            </a:r>
            <a:r>
              <a:rPr lang="ar-IQ" dirty="0"/>
              <a:t> العقد، و المخالفة المانعة من </a:t>
            </a:r>
            <a:r>
              <a:rPr lang="ar-IQ" dirty="0" err="1"/>
              <a:t>الإنعقاد</a:t>
            </a:r>
            <a:r>
              <a:rPr lang="ar-IQ" dirty="0"/>
              <a:t> هي المخالفة في موضوع العقد و مقدار المهر.</a:t>
            </a:r>
          </a:p>
          <a:p>
            <a:pPr marL="109728" indent="0" algn="r">
              <a:buNone/>
            </a:pPr>
            <a:endParaRPr lang="ar-IQ" dirty="0"/>
          </a:p>
          <a:p>
            <a:pPr marL="109728" indent="0" algn="r">
              <a:buNone/>
            </a:pPr>
            <a:r>
              <a:rPr lang="ar-IQ" dirty="0"/>
              <a:t>3. عدم رجوع الموجب عن إيجابه قبل القبول: الإيجاب غير ملزم للموجب قبل أن يرتبط به القبول فإذا رجع الموجب عن </a:t>
            </a:r>
            <a:r>
              <a:rPr lang="ar-IQ" dirty="0" err="1"/>
              <a:t>إيجابة</a:t>
            </a:r>
            <a:r>
              <a:rPr lang="ar-IQ" dirty="0"/>
              <a:t> قبل صدور القبول من العاقد الأخر صح الرجوع و بطل الإيجاب.</a:t>
            </a:r>
          </a:p>
          <a:p>
            <a:pPr marL="109728" indent="0" algn="r">
              <a:buNone/>
            </a:pPr>
            <a:endParaRPr lang="ar-IQ" dirty="0"/>
          </a:p>
          <a:p>
            <a:pPr marL="109728" indent="0" algn="r">
              <a:buNone/>
            </a:pPr>
            <a:r>
              <a:rPr lang="ar-IQ" dirty="0"/>
              <a:t>4. كون صيغة العقد منجزة غير مضافة إلى زمن مستقبل ولا معلقة على شرط غير موجود وقت العقد. وقد </a:t>
            </a:r>
            <a:r>
              <a:rPr lang="ar-IQ" dirty="0" err="1"/>
              <a:t>إشترطت</a:t>
            </a:r>
            <a:r>
              <a:rPr lang="ar-IQ" dirty="0"/>
              <a:t> الفقرة (هاء) من المادة السادسة "أن يكون العقد غير معلق على شرط أو حادثة غير محققة".</a:t>
            </a:r>
          </a:p>
        </p:txBody>
      </p:sp>
      <p:sp>
        <p:nvSpPr>
          <p:cNvPr id="3" name="Slide Number Placeholder 2"/>
          <p:cNvSpPr>
            <a:spLocks noGrp="1"/>
          </p:cNvSpPr>
          <p:nvPr>
            <p:ph type="sldNum" sz="quarter" idx="12"/>
          </p:nvPr>
        </p:nvSpPr>
        <p:spPr/>
        <p:txBody>
          <a:bodyPr/>
          <a:lstStyle/>
          <a:p>
            <a:fld id="{0B34F065-1154-456A-91E3-76DE8E75E17B}" type="slidenum">
              <a:rPr lang="ar-SA" smtClean="0"/>
              <a:t>31</a:t>
            </a:fld>
            <a:endParaRPr lang="ar-SA"/>
          </a:p>
        </p:txBody>
      </p:sp>
    </p:spTree>
    <p:extLst>
      <p:ext uri="{BB962C8B-B14F-4D97-AF65-F5344CB8AC3E}">
        <p14:creationId xmlns:p14="http://schemas.microsoft.com/office/powerpoint/2010/main" val="127739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lstStyle/>
          <a:p>
            <a:pPr marL="109728" indent="0" algn="r">
              <a:buNone/>
            </a:pPr>
            <a:r>
              <a:rPr lang="ar-IQ" b="1" dirty="0"/>
              <a:t>ثالثا: ما يشترط في المعقود عليه</a:t>
            </a:r>
          </a:p>
          <a:p>
            <a:pPr marL="109728" indent="0" algn="r">
              <a:buNone/>
            </a:pPr>
            <a:r>
              <a:rPr lang="ar-IQ" dirty="0" err="1"/>
              <a:t>إختلف</a:t>
            </a:r>
            <a:r>
              <a:rPr lang="ar-IQ" dirty="0"/>
              <a:t> الفقهاء في تحديد محل عقد الزواج و كالاتي: </a:t>
            </a:r>
          </a:p>
          <a:p>
            <a:pPr marL="109728" indent="0" algn="r">
              <a:buNone/>
            </a:pPr>
            <a:r>
              <a:rPr lang="ar-IQ" dirty="0"/>
              <a:t>- فذهب بعضهم إلى أن المرأة هي محل عقد الزواج</a:t>
            </a:r>
          </a:p>
          <a:p>
            <a:pPr marL="109728" indent="0" algn="r">
              <a:buNone/>
            </a:pPr>
            <a:r>
              <a:rPr lang="ar-IQ" dirty="0"/>
              <a:t>- وذهب بعضهم إلى أن المنفعة المستوفاة من المرأة هي محل العقد.</a:t>
            </a:r>
          </a:p>
          <a:p>
            <a:pPr marL="109728" indent="0" algn="r">
              <a:buNone/>
            </a:pPr>
            <a:r>
              <a:rPr lang="ar-IQ" dirty="0"/>
              <a:t>- وذهب اَخرون منهم إلى أن حل كل من الزوجين للأخر هو محل العقد. </a:t>
            </a:r>
          </a:p>
          <a:p>
            <a:pPr marL="109728" indent="0" algn="r">
              <a:buNone/>
            </a:pPr>
            <a:r>
              <a:rPr lang="ar-IQ" dirty="0"/>
              <a:t>والذين ذهبوا إلى أن حل كل من الزوجين للأخر هو المحل </a:t>
            </a:r>
            <a:r>
              <a:rPr lang="ar-IQ" dirty="0" err="1"/>
              <a:t>إشترطوا</a:t>
            </a:r>
            <a:r>
              <a:rPr lang="ar-IQ" dirty="0"/>
              <a:t> فيه أن </a:t>
            </a:r>
            <a:r>
              <a:rPr lang="ar-IQ" dirty="0" err="1"/>
              <a:t>لاتكون</a:t>
            </a:r>
            <a:r>
              <a:rPr lang="ar-IQ" dirty="0"/>
              <a:t> بينهما حرمة قطعية </a:t>
            </a:r>
            <a:r>
              <a:rPr lang="ar-IQ" dirty="0" err="1"/>
              <a:t>لاشبهة</a:t>
            </a:r>
            <a:r>
              <a:rPr lang="ar-IQ" dirty="0"/>
              <a:t> فيها ولا خلاف بين الفقهاء. </a:t>
            </a:r>
          </a:p>
          <a:p>
            <a:pPr marL="109728" indent="0" algn="r">
              <a:buNone/>
            </a:pPr>
            <a:r>
              <a:rPr lang="ar-IQ" dirty="0"/>
              <a:t>وهذا الرأي الثالث هو أقرب </a:t>
            </a:r>
            <a:r>
              <a:rPr lang="ar-IQ" dirty="0" err="1"/>
              <a:t>الأراء</a:t>
            </a:r>
            <a:r>
              <a:rPr lang="ar-IQ" dirty="0"/>
              <a:t> إلى القبول، ونصت المادة الثالثة في تعريف عقد الزواج بأنه عقد تراضي بين رجل و امرأة يحل به كل منهما للأخر شرعا غايته تكوين الاسرة.....).</a:t>
            </a:r>
          </a:p>
        </p:txBody>
      </p:sp>
      <p:sp>
        <p:nvSpPr>
          <p:cNvPr id="3" name="Slide Number Placeholder 2"/>
          <p:cNvSpPr>
            <a:spLocks noGrp="1"/>
          </p:cNvSpPr>
          <p:nvPr>
            <p:ph type="sldNum" sz="quarter" idx="12"/>
          </p:nvPr>
        </p:nvSpPr>
        <p:spPr/>
        <p:txBody>
          <a:bodyPr/>
          <a:lstStyle/>
          <a:p>
            <a:fld id="{0B34F065-1154-456A-91E3-76DE8E75E17B}" type="slidenum">
              <a:rPr lang="ar-SA" smtClean="0"/>
              <a:t>32</a:t>
            </a:fld>
            <a:endParaRPr lang="ar-SA"/>
          </a:p>
        </p:txBody>
      </p:sp>
    </p:spTree>
    <p:extLst>
      <p:ext uri="{BB962C8B-B14F-4D97-AF65-F5344CB8AC3E}">
        <p14:creationId xmlns:p14="http://schemas.microsoft.com/office/powerpoint/2010/main" val="2854282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404664"/>
            <a:ext cx="8229600" cy="5606083"/>
          </a:xfrm>
        </p:spPr>
        <p:txBody>
          <a:bodyPr/>
          <a:lstStyle/>
          <a:p>
            <a:pPr marL="109728" indent="0" algn="r">
              <a:buNone/>
            </a:pPr>
            <a:endParaRPr lang="ar-IQ" b="1" dirty="0" smtClean="0"/>
          </a:p>
          <a:p>
            <a:pPr marL="109728" indent="0" algn="r">
              <a:buNone/>
            </a:pPr>
            <a:r>
              <a:rPr lang="ar-IQ" b="1" dirty="0" err="1" smtClean="0"/>
              <a:t>إنعدام</a:t>
            </a:r>
            <a:r>
              <a:rPr lang="ar-IQ" b="1" dirty="0" smtClean="0"/>
              <a:t> </a:t>
            </a:r>
            <a:r>
              <a:rPr lang="ar-IQ" b="1" dirty="0"/>
              <a:t>شرط من شروط </a:t>
            </a:r>
            <a:r>
              <a:rPr lang="ar-IQ" b="1" dirty="0" err="1"/>
              <a:t>الإنعقاد</a:t>
            </a:r>
            <a:r>
              <a:rPr lang="ar-IQ" b="1" dirty="0"/>
              <a:t>:</a:t>
            </a:r>
          </a:p>
          <a:p>
            <a:pPr marL="109728" indent="0" algn="r">
              <a:buNone/>
            </a:pPr>
            <a:r>
              <a:rPr lang="ar-IQ" dirty="0"/>
              <a:t>إذا </a:t>
            </a:r>
            <a:r>
              <a:rPr lang="ar-IQ" dirty="0" err="1"/>
              <a:t>إنعدم</a:t>
            </a:r>
            <a:r>
              <a:rPr lang="ar-IQ" dirty="0"/>
              <a:t> شرط من شروط </a:t>
            </a:r>
            <a:r>
              <a:rPr lang="ar-IQ" dirty="0" err="1"/>
              <a:t>الإنعقاد</a:t>
            </a:r>
            <a:r>
              <a:rPr lang="ar-IQ" dirty="0"/>
              <a:t> كان العقد باطلا لا يترتب عليه أثر من اَثار عقد الزواج الصحيح و يعتبر كأن لم يكن.</a:t>
            </a:r>
          </a:p>
          <a:p>
            <a:pPr marL="109728" indent="0" algn="r">
              <a:buNone/>
            </a:pPr>
            <a:endParaRPr lang="en-US" dirty="0"/>
          </a:p>
        </p:txBody>
      </p:sp>
      <p:sp>
        <p:nvSpPr>
          <p:cNvPr id="3" name="Slide Number Placeholder 2"/>
          <p:cNvSpPr>
            <a:spLocks noGrp="1"/>
          </p:cNvSpPr>
          <p:nvPr>
            <p:ph type="sldNum" sz="quarter" idx="12"/>
          </p:nvPr>
        </p:nvSpPr>
        <p:spPr/>
        <p:txBody>
          <a:bodyPr/>
          <a:lstStyle/>
          <a:p>
            <a:fld id="{0B34F065-1154-456A-91E3-76DE8E75E17B}" type="slidenum">
              <a:rPr lang="ar-SA" smtClean="0"/>
              <a:t>33</a:t>
            </a:fld>
            <a:endParaRPr lang="ar-SA"/>
          </a:p>
        </p:txBody>
      </p:sp>
    </p:spTree>
    <p:extLst>
      <p:ext uri="{BB962C8B-B14F-4D97-AF65-F5344CB8AC3E}">
        <p14:creationId xmlns:p14="http://schemas.microsoft.com/office/powerpoint/2010/main" val="671240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lnSpcReduction="10000"/>
          </a:bodyPr>
          <a:lstStyle/>
          <a:p>
            <a:pPr marL="109728" indent="0" algn="r">
              <a:buNone/>
            </a:pPr>
            <a:r>
              <a:rPr lang="ar-IQ" b="1" dirty="0"/>
              <a:t>2. شروط الصحة</a:t>
            </a:r>
          </a:p>
          <a:p>
            <a:pPr marL="109728" indent="0" algn="r">
              <a:buNone/>
            </a:pPr>
            <a:r>
              <a:rPr lang="ar-IQ" dirty="0"/>
              <a:t>وهي الشروط  التي إذا تحققت كان العقد صالحا لترتب اَثاره الشرعية بعد </a:t>
            </a:r>
            <a:r>
              <a:rPr lang="ar-IQ" dirty="0" err="1"/>
              <a:t>إنعقاده</a:t>
            </a:r>
            <a:r>
              <a:rPr lang="ar-IQ" dirty="0"/>
              <a:t>، و إذا تخلف شرط منها كان العقد غير صالح لترتب اَثاره عليه، و وصف العقد حينئذ بالعقد الفاسد.</a:t>
            </a:r>
          </a:p>
          <a:p>
            <a:pPr marL="109728" indent="0" algn="r">
              <a:buNone/>
            </a:pPr>
            <a:r>
              <a:rPr lang="ar-IQ" b="1" dirty="0"/>
              <a:t>شروط صحة عقد الزواج:</a:t>
            </a:r>
          </a:p>
          <a:p>
            <a:pPr marL="109728" indent="0" algn="r">
              <a:buNone/>
            </a:pPr>
            <a:r>
              <a:rPr lang="ar-IQ" b="1" dirty="0"/>
              <a:t>الشرط الأول</a:t>
            </a:r>
            <a:r>
              <a:rPr lang="ar-IQ" dirty="0"/>
              <a:t>: أن لا تكون بين الرجل و المرأة حرمة فيها شبهة أو خلاف بين العلماء كأن تكون المرأة في حالة العدة من طلاق بائن.</a:t>
            </a:r>
          </a:p>
          <a:p>
            <a:pPr marL="109728" indent="0" algn="r">
              <a:buNone/>
            </a:pPr>
            <a:r>
              <a:rPr lang="ar-IQ" dirty="0" err="1"/>
              <a:t>ملاحضة</a:t>
            </a:r>
            <a:r>
              <a:rPr lang="ar-IQ" dirty="0"/>
              <a:t>: أن الحرمة بين الرجل و المرأة إذا كانت قطعية و متفقا عليها بين الفقهاء أدت إلى بطلان العقد، أما إذا كانت محل خلاف بين الفقهاء فإنها تؤدى إلى فساد العقد وليس بطلانه.</a:t>
            </a:r>
          </a:p>
          <a:p>
            <a:pPr marL="109728" indent="0" algn="r">
              <a:buNone/>
            </a:pPr>
            <a:r>
              <a:rPr lang="ar-IQ" b="1" dirty="0"/>
              <a:t>الشرط الثاني</a:t>
            </a:r>
            <a:r>
              <a:rPr lang="ar-IQ" dirty="0"/>
              <a:t>: الإشهاد على العقد، </a:t>
            </a:r>
            <a:r>
              <a:rPr lang="ar-IQ" dirty="0" err="1"/>
              <a:t>إختص</a:t>
            </a:r>
            <a:r>
              <a:rPr lang="ar-IQ" dirty="0"/>
              <a:t> عقد الزواج من بين سائر العقود بالإشهاد عليه </a:t>
            </a:r>
            <a:r>
              <a:rPr lang="ar-IQ" dirty="0" err="1"/>
              <a:t>أظهارا</a:t>
            </a:r>
            <a:r>
              <a:rPr lang="ar-IQ" dirty="0"/>
              <a:t> </a:t>
            </a:r>
            <a:r>
              <a:rPr lang="ar-IQ" dirty="0" smtClean="0"/>
              <a:t>لأهمية </a:t>
            </a:r>
            <a:r>
              <a:rPr lang="ar-IQ" dirty="0"/>
              <a:t>ورفعة شأنه، و لمنع نكرانه و جحوده، وليكون دليل إثبات أمام القضاء، ولمنع الظنون و مقالة السوء على </a:t>
            </a:r>
            <a:r>
              <a:rPr lang="ar-IQ" dirty="0" smtClean="0"/>
              <a:t>الزوجين.</a:t>
            </a:r>
            <a:endParaRPr lang="ar-IQ" dirty="0"/>
          </a:p>
          <a:p>
            <a:pPr marL="109728" indent="0" algn="r">
              <a:buNone/>
            </a:pPr>
            <a:endParaRPr lang="ar-IQ" dirty="0"/>
          </a:p>
          <a:p>
            <a:pPr marL="109728" indent="0" algn="r">
              <a:buNone/>
            </a:pPr>
            <a:endParaRPr lang="en-US" dirty="0"/>
          </a:p>
        </p:txBody>
      </p:sp>
      <p:sp>
        <p:nvSpPr>
          <p:cNvPr id="3" name="Slide Number Placeholder 2"/>
          <p:cNvSpPr>
            <a:spLocks noGrp="1"/>
          </p:cNvSpPr>
          <p:nvPr>
            <p:ph type="sldNum" sz="quarter" idx="12"/>
          </p:nvPr>
        </p:nvSpPr>
        <p:spPr/>
        <p:txBody>
          <a:bodyPr/>
          <a:lstStyle/>
          <a:p>
            <a:fld id="{0B34F065-1154-456A-91E3-76DE8E75E17B}" type="slidenum">
              <a:rPr lang="ar-SA" smtClean="0"/>
              <a:t>34</a:t>
            </a:fld>
            <a:endParaRPr lang="ar-SA"/>
          </a:p>
        </p:txBody>
      </p:sp>
    </p:spTree>
    <p:extLst>
      <p:ext uri="{BB962C8B-B14F-4D97-AF65-F5344CB8AC3E}">
        <p14:creationId xmlns:p14="http://schemas.microsoft.com/office/powerpoint/2010/main" val="3921950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fontScale="92500" lnSpcReduction="20000"/>
          </a:bodyPr>
          <a:lstStyle/>
          <a:p>
            <a:pPr marL="109728" indent="0" algn="r">
              <a:buNone/>
            </a:pPr>
            <a:r>
              <a:rPr lang="ar-IQ" b="1" dirty="0" smtClean="0"/>
              <a:t>ولقد </a:t>
            </a:r>
            <a:r>
              <a:rPr lang="ar-IQ" b="1" dirty="0" err="1"/>
              <a:t>إختلف</a:t>
            </a:r>
            <a:r>
              <a:rPr lang="ar-IQ" b="1" dirty="0"/>
              <a:t> الفقهاء في حكم الشهادة في عقد الزواج على رأيين:</a:t>
            </a:r>
          </a:p>
          <a:p>
            <a:pPr marL="109728" indent="0" algn="r">
              <a:buNone/>
            </a:pPr>
            <a:endParaRPr lang="ar-IQ" dirty="0"/>
          </a:p>
          <a:p>
            <a:pPr marL="109728" indent="0" algn="r">
              <a:buNone/>
            </a:pPr>
            <a:r>
              <a:rPr lang="ar-IQ" dirty="0"/>
              <a:t>1. أن الزواج يصح بدون الشهادة: وإليه ذهب الجعفرية واَخرون كأبن المنذر و الإمام الزهري، </a:t>
            </a:r>
            <a:r>
              <a:rPr lang="ar-IQ" dirty="0" err="1"/>
              <a:t>وإستدلوا</a:t>
            </a:r>
            <a:r>
              <a:rPr lang="ar-IQ" dirty="0"/>
              <a:t> على رأيهم هذا بأن </a:t>
            </a:r>
            <a:r>
              <a:rPr lang="ar-IQ" dirty="0" err="1"/>
              <a:t>الأيات</a:t>
            </a:r>
            <a:r>
              <a:rPr lang="ar-IQ" dirty="0"/>
              <a:t> الواردة بشأن الزواج لم تشترط الإشهاد فيعمل بها على إطلاقها.</a:t>
            </a:r>
          </a:p>
          <a:p>
            <a:pPr marL="109728" indent="0" algn="r">
              <a:buNone/>
            </a:pPr>
            <a:endParaRPr lang="ar-IQ" dirty="0"/>
          </a:p>
          <a:p>
            <a:pPr marL="109728" indent="0" algn="r">
              <a:buNone/>
            </a:pPr>
            <a:r>
              <a:rPr lang="ar-IQ" dirty="0"/>
              <a:t>2. لا يصح عقد الزواج بدون الشهادة: وهو مذهب جمهور الفقهاء، و </a:t>
            </a:r>
            <a:r>
              <a:rPr lang="ar-IQ" dirty="0" err="1"/>
              <a:t>إستدلو</a:t>
            </a:r>
            <a:r>
              <a:rPr lang="ar-IQ" dirty="0"/>
              <a:t> على ذلك بحديث "لا نكاح إلا بولي و شهادي عدل".</a:t>
            </a:r>
          </a:p>
          <a:p>
            <a:pPr marL="109728" indent="0" algn="r">
              <a:buNone/>
            </a:pPr>
            <a:r>
              <a:rPr lang="ar-IQ" dirty="0"/>
              <a:t>وبهذا الرأي أخذ قانون الأحوال الشخصية في المادة السادسة حيث </a:t>
            </a:r>
            <a:r>
              <a:rPr lang="ar-IQ" dirty="0" err="1"/>
              <a:t>إشترطت</a:t>
            </a:r>
            <a:r>
              <a:rPr lang="ar-IQ" dirty="0"/>
              <a:t> شهادة شاهدين متمتعين بالأهلية القانونية على عقد </a:t>
            </a:r>
            <a:r>
              <a:rPr lang="ar-IQ" dirty="0" err="1"/>
              <a:t>الزواج.ِ</a:t>
            </a:r>
            <a:endParaRPr lang="ar-IQ" dirty="0"/>
          </a:p>
          <a:p>
            <a:pPr marL="109728" indent="0" algn="r">
              <a:buNone/>
            </a:pPr>
            <a:endParaRPr lang="ar-IQ" dirty="0"/>
          </a:p>
          <a:p>
            <a:pPr marL="109728" indent="0" algn="r">
              <a:buNone/>
            </a:pPr>
            <a:r>
              <a:rPr lang="ar-IQ" dirty="0" err="1"/>
              <a:t>وإختلف</a:t>
            </a:r>
            <a:r>
              <a:rPr lang="ar-IQ" dirty="0"/>
              <a:t> أصحاب هذا الرأي في وقت لزوم الشهادة، فذهب جمهورهم إلى أن الشهادة تجب وقت العقد وإلا كان عقدا فاسدا، و ذهب بعضهم كالمالكية إلى أن الشهادة تستحب حالة العقد و تجب عند الدخول. والراجح هو الرأي القائل بوجوب الإشهاد وقت العقد وهو المفهوم من نص المادة السادسة حيث أوجبت الإشهاد على العقد لا على الدخول.</a:t>
            </a:r>
          </a:p>
          <a:p>
            <a:pPr marL="109728" indent="0" algn="r">
              <a:buNone/>
            </a:pPr>
            <a:endParaRPr lang="en-US" dirty="0"/>
          </a:p>
        </p:txBody>
      </p:sp>
      <p:sp>
        <p:nvSpPr>
          <p:cNvPr id="3" name="Slide Number Placeholder 2"/>
          <p:cNvSpPr>
            <a:spLocks noGrp="1"/>
          </p:cNvSpPr>
          <p:nvPr>
            <p:ph type="sldNum" sz="quarter" idx="12"/>
          </p:nvPr>
        </p:nvSpPr>
        <p:spPr/>
        <p:txBody>
          <a:bodyPr/>
          <a:lstStyle/>
          <a:p>
            <a:fld id="{0B34F065-1154-456A-91E3-76DE8E75E17B}" type="slidenum">
              <a:rPr lang="ar-SA" smtClean="0"/>
              <a:t>35</a:t>
            </a:fld>
            <a:endParaRPr lang="ar-SA"/>
          </a:p>
        </p:txBody>
      </p:sp>
    </p:spTree>
    <p:extLst>
      <p:ext uri="{BB962C8B-B14F-4D97-AF65-F5344CB8AC3E}">
        <p14:creationId xmlns:p14="http://schemas.microsoft.com/office/powerpoint/2010/main" val="2062877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lstStyle/>
          <a:p>
            <a:pPr marL="109728" indent="0" algn="r">
              <a:buNone/>
            </a:pPr>
            <a:r>
              <a:rPr lang="ar-IQ" b="1" dirty="0"/>
              <a:t>ما يشترط في الشهود</a:t>
            </a:r>
            <a:r>
              <a:rPr lang="ar-IQ" dirty="0"/>
              <a:t>:</a:t>
            </a:r>
          </a:p>
          <a:p>
            <a:pPr marL="109728" indent="0" algn="r">
              <a:buNone/>
            </a:pPr>
            <a:r>
              <a:rPr lang="ar-IQ" dirty="0"/>
              <a:t>1. أهلية الشاهد</a:t>
            </a:r>
          </a:p>
          <a:p>
            <a:pPr marL="109728" indent="0" algn="r">
              <a:buNone/>
            </a:pPr>
            <a:r>
              <a:rPr lang="ar-IQ" dirty="0"/>
              <a:t>2. </a:t>
            </a:r>
            <a:r>
              <a:rPr lang="ar-IQ" dirty="0" err="1"/>
              <a:t>إتحاد</a:t>
            </a:r>
            <a:r>
              <a:rPr lang="ar-IQ" dirty="0"/>
              <a:t> الدين</a:t>
            </a:r>
          </a:p>
          <a:p>
            <a:pPr marL="109728" indent="0" algn="r">
              <a:buNone/>
            </a:pPr>
            <a:r>
              <a:rPr lang="ar-IQ" dirty="0"/>
              <a:t>3. سماع صيغة العقد</a:t>
            </a:r>
          </a:p>
          <a:p>
            <a:pPr marL="109728" indent="0" algn="r">
              <a:buNone/>
            </a:pPr>
            <a:r>
              <a:rPr lang="ar-IQ" dirty="0"/>
              <a:t>4. تعدد الشهود</a:t>
            </a:r>
          </a:p>
          <a:p>
            <a:pPr marL="109728" indent="0" algn="r">
              <a:buNone/>
            </a:pPr>
            <a:r>
              <a:rPr lang="ar-IQ" dirty="0"/>
              <a:t> ذهب بعض الفقهاء إلى عدم قبول شهادة المرأة في الأحوال الشخصية، وذهب اَخرون إلى جواز ذلك، وقال المجيزون بأن نصاب الشهادة </a:t>
            </a:r>
            <a:r>
              <a:rPr lang="ar-IQ" dirty="0" err="1"/>
              <a:t>لايقل</a:t>
            </a:r>
            <a:r>
              <a:rPr lang="ar-IQ" dirty="0"/>
              <a:t> عن رجليين أو رجل و </a:t>
            </a:r>
            <a:r>
              <a:rPr lang="ar-IQ" dirty="0" err="1"/>
              <a:t>أمرأتين</a:t>
            </a:r>
            <a:r>
              <a:rPr lang="ar-IQ" dirty="0"/>
              <a:t> و خالف قانون الأحوال الشخصية الشريعة الإسلامية حيث أجاز التعديل في الفقرة (د) من المادة السادسة وقد نصت على ذلك: "شهادة شاهدين متمتعين بالأهلية القانونية على عقد الزواج و يستوى في ذلك الرجل و المرأة".</a:t>
            </a:r>
          </a:p>
          <a:p>
            <a:pPr marL="109728" indent="0" algn="r">
              <a:buNone/>
            </a:pPr>
            <a:endParaRPr lang="ar-IQ" dirty="0"/>
          </a:p>
          <a:p>
            <a:pPr marL="109728" indent="0" algn="r">
              <a:buNone/>
            </a:pPr>
            <a:endParaRPr lang="en-US" dirty="0"/>
          </a:p>
        </p:txBody>
      </p:sp>
      <p:sp>
        <p:nvSpPr>
          <p:cNvPr id="3" name="Slide Number Placeholder 2"/>
          <p:cNvSpPr>
            <a:spLocks noGrp="1"/>
          </p:cNvSpPr>
          <p:nvPr>
            <p:ph type="sldNum" sz="quarter" idx="12"/>
          </p:nvPr>
        </p:nvSpPr>
        <p:spPr/>
        <p:txBody>
          <a:bodyPr/>
          <a:lstStyle/>
          <a:p>
            <a:fld id="{0B34F065-1154-456A-91E3-76DE8E75E17B}" type="slidenum">
              <a:rPr lang="ar-SA" smtClean="0"/>
              <a:t>36</a:t>
            </a:fld>
            <a:endParaRPr lang="ar-SA"/>
          </a:p>
        </p:txBody>
      </p:sp>
    </p:spTree>
    <p:extLst>
      <p:ext uri="{BB962C8B-B14F-4D97-AF65-F5344CB8AC3E}">
        <p14:creationId xmlns:p14="http://schemas.microsoft.com/office/powerpoint/2010/main" val="2395881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lstStyle/>
          <a:p>
            <a:pPr marL="109728" indent="0" algn="r">
              <a:buNone/>
            </a:pPr>
            <a:r>
              <a:rPr lang="ar-IQ" b="1" dirty="0"/>
              <a:t>زواج السر:</a:t>
            </a:r>
          </a:p>
          <a:p>
            <a:pPr marL="109728" indent="0" algn="r">
              <a:buNone/>
            </a:pPr>
            <a:r>
              <a:rPr lang="ar-IQ" dirty="0"/>
              <a:t>يقصد بزواج السر: أن يوصي الزوج الشهود بكتمان الزواج عن الناس أو عن بعضهم.</a:t>
            </a:r>
          </a:p>
          <a:p>
            <a:pPr marL="109728" indent="0" algn="r">
              <a:buNone/>
            </a:pPr>
            <a:endParaRPr lang="ar-IQ" dirty="0"/>
          </a:p>
          <a:p>
            <a:pPr marL="109728" indent="0" algn="r">
              <a:buNone/>
            </a:pPr>
            <a:r>
              <a:rPr lang="ar-IQ" dirty="0"/>
              <a:t>ولقد </a:t>
            </a:r>
            <a:r>
              <a:rPr lang="ar-IQ" dirty="0" err="1"/>
              <a:t>إختلف</a:t>
            </a:r>
            <a:r>
              <a:rPr lang="ar-IQ" dirty="0"/>
              <a:t> الفقهاء في حكم زواج السر: ذهب جمهور الفقهاء إلى صحة هذا الزواج، وذهب المالكية إلى أن العقد فاسد يجب فسخه إلا إذا دخل الرجل بالمرأة و طال بقاؤه معها بحيث يشتهر الزواج بين الناس. </a:t>
            </a:r>
          </a:p>
          <a:p>
            <a:pPr marL="109728" indent="0" algn="r">
              <a:buNone/>
            </a:pPr>
            <a:r>
              <a:rPr lang="ar-IQ" dirty="0"/>
              <a:t>ومن الناحية القانونية مادام القانون لم يشترط حضور الولي و لم ينص على كون الغاية من الإشهاد هي إعلان الزواج فإن هذا العقد يعد صحيحا.</a:t>
            </a:r>
          </a:p>
        </p:txBody>
      </p:sp>
      <p:sp>
        <p:nvSpPr>
          <p:cNvPr id="3" name="Slide Number Placeholder 2"/>
          <p:cNvSpPr>
            <a:spLocks noGrp="1"/>
          </p:cNvSpPr>
          <p:nvPr>
            <p:ph type="sldNum" sz="quarter" idx="12"/>
          </p:nvPr>
        </p:nvSpPr>
        <p:spPr/>
        <p:txBody>
          <a:bodyPr/>
          <a:lstStyle/>
          <a:p>
            <a:fld id="{0B34F065-1154-456A-91E3-76DE8E75E17B}" type="slidenum">
              <a:rPr lang="ar-SA" smtClean="0"/>
              <a:t>37</a:t>
            </a:fld>
            <a:endParaRPr lang="ar-SA"/>
          </a:p>
        </p:txBody>
      </p:sp>
    </p:spTree>
    <p:extLst>
      <p:ext uri="{BB962C8B-B14F-4D97-AF65-F5344CB8AC3E}">
        <p14:creationId xmlns:p14="http://schemas.microsoft.com/office/powerpoint/2010/main" val="1347245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lstStyle/>
          <a:p>
            <a:pPr marL="109728" indent="0" algn="r">
              <a:buNone/>
            </a:pPr>
            <a:r>
              <a:rPr lang="ar-IQ" b="1" dirty="0"/>
              <a:t>الشرط الثالث: أن </a:t>
            </a:r>
            <a:r>
              <a:rPr lang="ar-IQ" b="1" dirty="0" err="1"/>
              <a:t>لاتتضمن</a:t>
            </a:r>
            <a:r>
              <a:rPr lang="ar-IQ" b="1" dirty="0"/>
              <a:t> صيغة العقد ما يدل على التوقيت: </a:t>
            </a:r>
          </a:p>
          <a:p>
            <a:pPr marL="109728" indent="0" algn="r">
              <a:buNone/>
            </a:pPr>
            <a:endParaRPr lang="ar-IQ" dirty="0"/>
          </a:p>
          <a:p>
            <a:pPr marL="109728" indent="0" algn="r">
              <a:buNone/>
            </a:pPr>
            <a:r>
              <a:rPr lang="ar-IQ" dirty="0" err="1"/>
              <a:t>إشترط</a:t>
            </a:r>
            <a:r>
              <a:rPr lang="ar-IQ" dirty="0"/>
              <a:t> جمهور الفقهاء لصحة عقد الزواج أن يكون </a:t>
            </a:r>
            <a:r>
              <a:rPr lang="ar-IQ" dirty="0" err="1"/>
              <a:t>دائميا</a:t>
            </a:r>
            <a:r>
              <a:rPr lang="ar-IQ" dirty="0"/>
              <a:t>، بأن تخلو صيغته عن كل </a:t>
            </a:r>
            <a:r>
              <a:rPr lang="ar-IQ" dirty="0" err="1"/>
              <a:t>مافيه</a:t>
            </a:r>
            <a:r>
              <a:rPr lang="ar-IQ" dirty="0"/>
              <a:t> معنى التوقيت، ذلك لأن التوقيت يتنافى مع المقصود الأساسي، و لذلك قالو ببطلان العقد غير الدائم. و ذهب الجعفرية إلى صحة زواج المتعة.</a:t>
            </a:r>
          </a:p>
          <a:p>
            <a:pPr marL="109728" indent="0" algn="r">
              <a:buNone/>
            </a:pPr>
            <a:endParaRPr lang="ar-IQ" dirty="0"/>
          </a:p>
          <a:p>
            <a:pPr marL="109728" indent="0" algn="r">
              <a:buNone/>
            </a:pPr>
            <a:r>
              <a:rPr lang="ar-IQ" dirty="0"/>
              <a:t>وقد أخذ قانون الأحوال الشخصية برأي الجمهور حين جعل شهادة الشهود شرطا في عقد الزواج وعندما حدد غاية عقد الزواج بأنها: الحياة المشتركة و النسل.</a:t>
            </a:r>
          </a:p>
        </p:txBody>
      </p:sp>
      <p:sp>
        <p:nvSpPr>
          <p:cNvPr id="3" name="Slide Number Placeholder 2"/>
          <p:cNvSpPr>
            <a:spLocks noGrp="1"/>
          </p:cNvSpPr>
          <p:nvPr>
            <p:ph type="sldNum" sz="quarter" idx="12"/>
          </p:nvPr>
        </p:nvSpPr>
        <p:spPr/>
        <p:txBody>
          <a:bodyPr/>
          <a:lstStyle/>
          <a:p>
            <a:fld id="{0B34F065-1154-456A-91E3-76DE8E75E17B}" type="slidenum">
              <a:rPr lang="ar-SA" smtClean="0"/>
              <a:t>38</a:t>
            </a:fld>
            <a:endParaRPr lang="ar-SA"/>
          </a:p>
        </p:txBody>
      </p:sp>
    </p:spTree>
    <p:extLst>
      <p:ext uri="{BB962C8B-B14F-4D97-AF65-F5344CB8AC3E}">
        <p14:creationId xmlns:p14="http://schemas.microsoft.com/office/powerpoint/2010/main" val="1577214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fontScale="92500" lnSpcReduction="20000"/>
          </a:bodyPr>
          <a:lstStyle/>
          <a:p>
            <a:pPr marL="109728" indent="0" algn="r">
              <a:buNone/>
            </a:pPr>
            <a:r>
              <a:rPr lang="ar-IQ" b="1" dirty="0"/>
              <a:t>اّثار </a:t>
            </a:r>
            <a:r>
              <a:rPr lang="ar-IQ" b="1" dirty="0" err="1"/>
              <a:t>إنعدام</a:t>
            </a:r>
            <a:r>
              <a:rPr lang="ar-IQ" b="1" dirty="0"/>
              <a:t> شرط من شروط الصحة</a:t>
            </a:r>
          </a:p>
          <a:p>
            <a:pPr marL="109728" indent="0" algn="r">
              <a:buNone/>
            </a:pPr>
            <a:r>
              <a:rPr lang="ar-IQ" dirty="0"/>
              <a:t>- الاثار قبل الدخول:</a:t>
            </a:r>
          </a:p>
          <a:p>
            <a:pPr marL="109728" indent="0" algn="r">
              <a:buNone/>
            </a:pPr>
            <a:r>
              <a:rPr lang="ar-IQ" dirty="0"/>
              <a:t>1. إذا تخلف شرط من شروط الصحة كان العقد فاسدا.</a:t>
            </a:r>
          </a:p>
          <a:p>
            <a:pPr marL="109728" indent="0" algn="r">
              <a:buNone/>
            </a:pPr>
            <a:r>
              <a:rPr lang="ar-IQ" dirty="0"/>
              <a:t>2. حكمه أنه لا يحل به دخول.</a:t>
            </a:r>
          </a:p>
          <a:p>
            <a:pPr marL="109728" indent="0" algn="r">
              <a:buNone/>
            </a:pPr>
            <a:r>
              <a:rPr lang="ar-IQ" dirty="0"/>
              <a:t>3. يجب عليهما أن يتفرقا.</a:t>
            </a:r>
          </a:p>
          <a:p>
            <a:pPr marL="109728" indent="0" algn="r">
              <a:buNone/>
            </a:pPr>
            <a:r>
              <a:rPr lang="ar-IQ" dirty="0"/>
              <a:t>4. لا يترتب على العقد أي أثر من اَثار الزواج الصحيح.</a:t>
            </a:r>
          </a:p>
          <a:p>
            <a:pPr marL="109728" indent="0" algn="r">
              <a:buNone/>
            </a:pPr>
            <a:r>
              <a:rPr lang="ar-IQ" dirty="0"/>
              <a:t>- الاثار بعد الدخول:</a:t>
            </a:r>
          </a:p>
          <a:p>
            <a:pPr marL="109728" indent="0" algn="r">
              <a:buNone/>
            </a:pPr>
            <a:r>
              <a:rPr lang="ar-IQ" dirty="0"/>
              <a:t>إذا حصل الدخول الحقيقي فإنه يترتب على هذا الدخول اَثار وهي: </a:t>
            </a:r>
          </a:p>
          <a:p>
            <a:pPr marL="109728" indent="0" algn="r">
              <a:buNone/>
            </a:pPr>
            <a:r>
              <a:rPr lang="ar-IQ" dirty="0"/>
              <a:t>1. يجب للمرأة مهر المثل في حالة عدم تسمية المهر، ويجب أقل المهرين، المسمى و مهر المثل في حالة تسمية المهر.</a:t>
            </a:r>
          </a:p>
          <a:p>
            <a:pPr marL="109728" indent="0" algn="r">
              <a:buNone/>
            </a:pPr>
            <a:r>
              <a:rPr lang="ar-IQ" dirty="0"/>
              <a:t>2. يثبت به نسب المولود.</a:t>
            </a:r>
          </a:p>
          <a:p>
            <a:pPr marL="109728" indent="0" algn="r">
              <a:buNone/>
            </a:pPr>
            <a:r>
              <a:rPr lang="ar-IQ" dirty="0"/>
              <a:t>3. تجب العدة على المرأة </a:t>
            </a:r>
            <a:r>
              <a:rPr lang="ar-IQ" dirty="0" err="1"/>
              <a:t>إبتداء</a:t>
            </a:r>
            <a:r>
              <a:rPr lang="ar-IQ" dirty="0"/>
              <a:t> من وقت المتاركة إذا </a:t>
            </a:r>
            <a:r>
              <a:rPr lang="ar-IQ" dirty="0" err="1"/>
              <a:t>إفترقا</a:t>
            </a:r>
            <a:r>
              <a:rPr lang="ar-IQ" dirty="0"/>
              <a:t> من تلقاء نفسيهما، ومن وقت تفريق القاضي إذا فرق بينهما.</a:t>
            </a:r>
          </a:p>
          <a:p>
            <a:pPr marL="109728" indent="0" algn="r">
              <a:buNone/>
            </a:pPr>
            <a:r>
              <a:rPr lang="ar-IQ" dirty="0"/>
              <a:t>4. تثبت به حرمة المصاهرة.</a:t>
            </a:r>
          </a:p>
          <a:p>
            <a:pPr marL="109728" indent="0" algn="r">
              <a:buNone/>
            </a:pPr>
            <a:r>
              <a:rPr lang="ar-IQ" dirty="0"/>
              <a:t>5. </a:t>
            </a:r>
            <a:r>
              <a:rPr lang="ar-IQ" dirty="0" err="1"/>
              <a:t>لايحصل</a:t>
            </a:r>
            <a:r>
              <a:rPr lang="ar-IQ" dirty="0"/>
              <a:t> به توارث بين الزوجين </a:t>
            </a:r>
          </a:p>
        </p:txBody>
      </p:sp>
      <p:sp>
        <p:nvSpPr>
          <p:cNvPr id="3" name="Slide Number Placeholder 2"/>
          <p:cNvSpPr>
            <a:spLocks noGrp="1"/>
          </p:cNvSpPr>
          <p:nvPr>
            <p:ph type="sldNum" sz="quarter" idx="12"/>
          </p:nvPr>
        </p:nvSpPr>
        <p:spPr/>
        <p:txBody>
          <a:bodyPr/>
          <a:lstStyle/>
          <a:p>
            <a:fld id="{0B34F065-1154-456A-91E3-76DE8E75E17B}" type="slidenum">
              <a:rPr lang="ar-SA" smtClean="0"/>
              <a:t>39</a:t>
            </a:fld>
            <a:endParaRPr lang="ar-SA"/>
          </a:p>
        </p:txBody>
      </p:sp>
    </p:spTree>
    <p:extLst>
      <p:ext uri="{BB962C8B-B14F-4D97-AF65-F5344CB8AC3E}">
        <p14:creationId xmlns:p14="http://schemas.microsoft.com/office/powerpoint/2010/main" val="964116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052736"/>
            <a:ext cx="7992888" cy="5472608"/>
          </a:xfrm>
        </p:spPr>
        <p:txBody>
          <a:bodyPr>
            <a:noAutofit/>
          </a:bodyPr>
          <a:lstStyle/>
          <a:p>
            <a:pPr marL="0" indent="0" algn="justLow" rtl="1">
              <a:buNone/>
            </a:pPr>
            <a:r>
              <a:rPr lang="ar-IQ" sz="2200" dirty="0">
                <a:solidFill>
                  <a:schemeClr val="tx1"/>
                </a:solidFill>
                <a:cs typeface="Ali-A-Samik" pitchFamily="2" charset="-78"/>
              </a:rPr>
              <a:t>1- كيفية العمل بالقانون</a:t>
            </a:r>
            <a:r>
              <a:rPr lang="ar-IQ" sz="2200" dirty="0" smtClean="0">
                <a:solidFill>
                  <a:schemeClr val="tx1"/>
                </a:solidFill>
                <a:cs typeface="Ali-A-Samik" pitchFamily="2" charset="-78"/>
              </a:rPr>
              <a:t>:</a:t>
            </a:r>
            <a:endParaRPr lang="ar-IQ" sz="2200" dirty="0">
              <a:solidFill>
                <a:schemeClr val="tx1"/>
              </a:solidFill>
              <a:cs typeface="Ali-A-Samik" pitchFamily="2" charset="-78"/>
            </a:endParaRPr>
          </a:p>
          <a:p>
            <a:pPr marL="0" indent="0" algn="justLow" rtl="1">
              <a:buNone/>
            </a:pPr>
            <a:r>
              <a:rPr lang="ar-IQ" sz="2200" dirty="0">
                <a:solidFill>
                  <a:schemeClr val="tx1"/>
                </a:solidFill>
                <a:cs typeface="Ali-A-Samik" pitchFamily="2" charset="-78"/>
              </a:rPr>
              <a:t>المادة الأولى: ف(1): « تسري النصوص التشريعية في هذا القانون على </a:t>
            </a:r>
          </a:p>
          <a:p>
            <a:pPr marL="0" indent="0" algn="justLow" rtl="1">
              <a:buNone/>
            </a:pPr>
            <a:r>
              <a:rPr lang="ar-IQ" sz="2200" dirty="0">
                <a:solidFill>
                  <a:schemeClr val="tx1"/>
                </a:solidFill>
                <a:cs typeface="Ali-A-Samik" pitchFamily="2" charset="-78"/>
              </a:rPr>
              <a:t>جميع المسائل التي تناولها هذه النصوص في لفظها أو </a:t>
            </a:r>
            <a:r>
              <a:rPr lang="ar-IQ" sz="2200" dirty="0" smtClean="0">
                <a:solidFill>
                  <a:schemeClr val="tx1"/>
                </a:solidFill>
                <a:cs typeface="Ali-A-Samik" pitchFamily="2" charset="-78"/>
              </a:rPr>
              <a:t>فحواها».</a:t>
            </a:r>
            <a:endParaRPr lang="ar-IQ" sz="2200" dirty="0">
              <a:solidFill>
                <a:schemeClr val="tx1"/>
              </a:solidFill>
              <a:cs typeface="Ali-A-Samik" pitchFamily="2" charset="-78"/>
            </a:endParaRPr>
          </a:p>
          <a:p>
            <a:pPr marL="0" indent="0" algn="justLow" rtl="1">
              <a:buNone/>
            </a:pPr>
            <a:r>
              <a:rPr lang="ar-IQ" sz="2200" dirty="0">
                <a:solidFill>
                  <a:schemeClr val="tx1"/>
                </a:solidFill>
                <a:cs typeface="Ali-A-Samik" pitchFamily="2" charset="-78"/>
              </a:rPr>
              <a:t>فعندما تكون القضية المعروضة منضوية تحت نص من نصوص هذا القانون بلفظه، وجب على القاضي أن يطبق النص حينئذٍ، فليس للقاضي أن ينتقل إلى مصدر آخر إلا إذا كانت القضية المطروحة أمامه غير منضوية تحت النص في </a:t>
            </a:r>
            <a:r>
              <a:rPr lang="ar-IQ" sz="2200" dirty="0" err="1">
                <a:solidFill>
                  <a:schemeClr val="tx1"/>
                </a:solidFill>
                <a:cs typeface="Ali-A-Samik" pitchFamily="2" charset="-78"/>
              </a:rPr>
              <a:t>لفطه</a:t>
            </a:r>
            <a:r>
              <a:rPr lang="ar-IQ" sz="2200" dirty="0">
                <a:solidFill>
                  <a:schemeClr val="tx1"/>
                </a:solidFill>
                <a:cs typeface="Ali-A-Samik" pitchFamily="2" charset="-78"/>
              </a:rPr>
              <a:t> ولا في فحواه، وفي هذه الحالة علينا أن نطبق الفقرة الثانية من نفس </a:t>
            </a:r>
            <a:r>
              <a:rPr lang="ar-IQ" sz="2000" dirty="0">
                <a:solidFill>
                  <a:schemeClr val="tx1"/>
                </a:solidFill>
                <a:cs typeface="Ali-A-Samik" pitchFamily="2" charset="-78"/>
              </a:rPr>
              <a:t>المادة الأولى</a:t>
            </a:r>
            <a:r>
              <a:rPr lang="ar-IQ" sz="2000" dirty="0" smtClean="0">
                <a:solidFill>
                  <a:schemeClr val="tx1"/>
                </a:solidFill>
                <a:cs typeface="Ali-A-Samik" pitchFamily="2" charset="-78"/>
              </a:rPr>
              <a:t>.</a:t>
            </a:r>
          </a:p>
          <a:p>
            <a:pPr marL="0" indent="0" algn="justLow" rtl="1">
              <a:buNone/>
            </a:pPr>
            <a:endParaRPr lang="ar-IQ" sz="2000" dirty="0">
              <a:solidFill>
                <a:schemeClr val="tx1"/>
              </a:solidFill>
              <a:cs typeface="Ali-A-Samik" pitchFamily="2" charset="-78"/>
            </a:endParaRPr>
          </a:p>
          <a:p>
            <a:pPr marL="0" indent="0" algn="justLow" rtl="1">
              <a:buNone/>
            </a:pPr>
            <a:r>
              <a:rPr lang="ar-IQ" sz="2200" dirty="0">
                <a:solidFill>
                  <a:schemeClr val="tx1"/>
                </a:solidFill>
                <a:cs typeface="Ali-A-Samik" pitchFamily="2" charset="-78"/>
              </a:rPr>
              <a:t>2- الإحالة إلى الشريعة الإسلامية:</a:t>
            </a:r>
          </a:p>
          <a:p>
            <a:pPr marL="0" indent="0" algn="justLow" rtl="1">
              <a:buNone/>
            </a:pPr>
            <a:r>
              <a:rPr lang="ar-IQ" sz="2200" dirty="0">
                <a:solidFill>
                  <a:schemeClr val="tx1"/>
                </a:solidFill>
                <a:cs typeface="Ali-A-Samik" pitchFamily="2" charset="-78"/>
              </a:rPr>
              <a:t>المادة الاولى: ف(2):«إذا لم يوجد نص تشريعي يمكن تطبيقه فيحكم بمقتضى مبادئ الشريعة الإسلامية الأكثر ملاءمة لنصوص هذا القانون».</a:t>
            </a:r>
          </a:p>
          <a:p>
            <a:pPr marL="0" indent="0" algn="justLow" rtl="1">
              <a:buNone/>
            </a:pPr>
            <a:r>
              <a:rPr lang="ar-IQ" sz="2200" dirty="0">
                <a:solidFill>
                  <a:schemeClr val="tx1"/>
                </a:solidFill>
                <a:cs typeface="Ali-A-Samik" pitchFamily="2" charset="-78"/>
              </a:rPr>
              <a:t>أن هذه المادة تشير إلى عدم الجمود على مذهب معين، بل تفرض على القاضي أن يتخير بين المذاهب الإسلامية، ويوازن بين </a:t>
            </a:r>
            <a:r>
              <a:rPr lang="ar-IQ" sz="2200" dirty="0" err="1">
                <a:solidFill>
                  <a:schemeClr val="tx1"/>
                </a:solidFill>
                <a:cs typeface="Ali-A-Samik" pitchFamily="2" charset="-78"/>
              </a:rPr>
              <a:t>أجتهادات</a:t>
            </a:r>
            <a:r>
              <a:rPr lang="ar-IQ" sz="2200" dirty="0">
                <a:solidFill>
                  <a:schemeClr val="tx1"/>
                </a:solidFill>
                <a:cs typeface="Ali-A-Samik" pitchFamily="2" charset="-78"/>
              </a:rPr>
              <a:t> الفقهاء </a:t>
            </a:r>
            <a:r>
              <a:rPr lang="ar-IQ" sz="2200" dirty="0" err="1">
                <a:solidFill>
                  <a:schemeClr val="tx1"/>
                </a:solidFill>
                <a:cs typeface="Ali-A-Samik" pitchFamily="2" charset="-78"/>
              </a:rPr>
              <a:t>التى</a:t>
            </a:r>
            <a:r>
              <a:rPr lang="ar-IQ" sz="2200" dirty="0">
                <a:solidFill>
                  <a:schemeClr val="tx1"/>
                </a:solidFill>
                <a:cs typeface="Ali-A-Samik" pitchFamily="2" charset="-78"/>
              </a:rPr>
              <a:t> تحفل بها موسوعات الفقه الإسلامي، ويختار منها ما يراه محققاً للمصلحة وفقاً لضوابط المصلحة وقيودها. </a:t>
            </a:r>
          </a:p>
          <a:p>
            <a:pPr marL="0" indent="0" algn="justLow" rtl="1">
              <a:buNone/>
            </a:pPr>
            <a:endParaRPr lang="en-US" sz="2200" dirty="0">
              <a:solidFill>
                <a:schemeClr val="tx1"/>
              </a:solidFill>
              <a:cs typeface="Ali-A-Samik" pitchFamily="2" charset="-78"/>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t>4</a:t>
            </a:fld>
            <a:endParaRPr lang="ar-SA"/>
          </a:p>
        </p:txBody>
      </p:sp>
      <p:sp>
        <p:nvSpPr>
          <p:cNvPr id="2" name="Title 1"/>
          <p:cNvSpPr>
            <a:spLocks noGrp="1"/>
          </p:cNvSpPr>
          <p:nvPr>
            <p:ph type="title"/>
          </p:nvPr>
        </p:nvSpPr>
        <p:spPr>
          <a:xfrm>
            <a:off x="395536" y="332656"/>
            <a:ext cx="8229600" cy="990600"/>
          </a:xfrm>
        </p:spPr>
        <p:txBody>
          <a:bodyPr>
            <a:normAutofit/>
          </a:bodyPr>
          <a:lstStyle/>
          <a:p>
            <a:pPr algn="ctr"/>
            <a:r>
              <a:rPr lang="ar-IQ" sz="3600" dirty="0">
                <a:solidFill>
                  <a:schemeClr val="tx1"/>
                </a:solidFill>
                <a:cs typeface="Ali-A-Samik" pitchFamily="2" charset="-78"/>
              </a:rPr>
              <a:t> الأحكام العامة لتطبيق القانون</a:t>
            </a:r>
            <a:endParaRPr lang="en-US" sz="3600" dirty="0">
              <a:solidFill>
                <a:schemeClr val="tx1"/>
              </a:solidFill>
              <a:cs typeface="Ali-A-Samik" pitchFamily="2" charset="-78"/>
            </a:endParaRPr>
          </a:p>
        </p:txBody>
      </p:sp>
    </p:spTree>
    <p:extLst>
      <p:ext uri="{BB962C8B-B14F-4D97-AF65-F5344CB8AC3E}">
        <p14:creationId xmlns:p14="http://schemas.microsoft.com/office/powerpoint/2010/main" val="3915569923"/>
      </p:ext>
    </p:extLst>
  </p:cSld>
  <p:clrMapOvr>
    <a:masterClrMapping/>
  </p:clrMapOvr>
  <mc:AlternateContent xmlns:mc="http://schemas.openxmlformats.org/markup-compatibility/2006" xmlns:p14="http://schemas.microsoft.com/office/powerpoint/2010/main">
    <mc:Choice Requires="p14">
      <p:transition spd="slow" p14:dur="2000" advTm="163457"/>
    </mc:Choice>
    <mc:Fallback xmlns="">
      <p:transition spd="slow" advTm="163457"/>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88640"/>
            <a:ext cx="8229600" cy="5822107"/>
          </a:xfrm>
        </p:spPr>
        <p:txBody>
          <a:bodyPr>
            <a:normAutofit fontScale="92500" lnSpcReduction="20000"/>
          </a:bodyPr>
          <a:lstStyle/>
          <a:p>
            <a:pPr marL="109728" indent="0" algn="r">
              <a:buNone/>
            </a:pPr>
            <a:r>
              <a:rPr lang="ar-IQ" sz="3000" b="1" dirty="0"/>
              <a:t>شروط النفاذ</a:t>
            </a:r>
          </a:p>
          <a:p>
            <a:pPr marL="109728" indent="0" algn="r">
              <a:buNone/>
            </a:pPr>
            <a:r>
              <a:rPr lang="ar-IQ" dirty="0"/>
              <a:t>وهي الشروط التي يتوقف عليها ترتب اثر العقد عليه بالفعل بعد انعقاده وصحته بحيث لو تخلف شرط منها توقف ترتب أثر العقد على إجازة من له الحق في إجازته و يسمى حينئذ بالعقد الموقوف.</a:t>
            </a:r>
          </a:p>
          <a:p>
            <a:pPr marL="109728" indent="0" algn="r">
              <a:buNone/>
            </a:pPr>
            <a:r>
              <a:rPr lang="ar-IQ" dirty="0"/>
              <a:t>وهذه شروط هي:</a:t>
            </a:r>
          </a:p>
          <a:p>
            <a:pPr marL="109728" indent="0" algn="r">
              <a:buNone/>
            </a:pPr>
            <a:r>
              <a:rPr lang="ar-IQ" dirty="0"/>
              <a:t>1-  ان يكون كل من العاقدين كامل الاهلية فاذا كان احدهما او كلاهما ناقص الاهلية بأن كان صبيا مميزا وتولى عقد زواجه بنفسه كان العقد من الناحية الشرعية موقوفا على اجازة من له الحق في الاجازة . </a:t>
            </a:r>
          </a:p>
          <a:p>
            <a:pPr marL="109728" indent="0" algn="r">
              <a:buNone/>
            </a:pPr>
            <a:r>
              <a:rPr lang="ar-IQ" dirty="0"/>
              <a:t>اما من الناحية القانونية فانه لا يعتبر نافذا الا بعد تحقق الشروط المذكورة في المادة الثامنة. تنص المادة 8 من قانون الاحوال الشخصية على:</a:t>
            </a:r>
          </a:p>
          <a:p>
            <a:pPr marL="109728" indent="0" algn="r">
              <a:buNone/>
            </a:pPr>
            <a:r>
              <a:rPr lang="ar-IQ" dirty="0"/>
              <a:t>" 1- إذا طلب من أكمل الخامسة عشرة من العمر الزواج، فللقاضي أن يأذن به، إذا ثبت له أهليته وقابليته البدنية، بعد موافقة وليه الشرعي، فإذا </a:t>
            </a:r>
            <a:r>
              <a:rPr lang="ar-IQ" dirty="0" err="1"/>
              <a:t>إمتنع</a:t>
            </a:r>
            <a:r>
              <a:rPr lang="ar-IQ" dirty="0"/>
              <a:t> الولي طلب القاضي منه موافقته خلال مدة يحددها له، فإن لم يعترض أو كان </a:t>
            </a:r>
            <a:r>
              <a:rPr lang="ar-IQ" dirty="0" err="1"/>
              <a:t>إعتراضه</a:t>
            </a:r>
            <a:r>
              <a:rPr lang="ar-IQ" dirty="0"/>
              <a:t> غير جدير </a:t>
            </a:r>
            <a:r>
              <a:rPr lang="ar-IQ" dirty="0" err="1"/>
              <a:t>بالإعتبار</a:t>
            </a:r>
            <a:r>
              <a:rPr lang="ar-IQ" dirty="0"/>
              <a:t> أذن القاضي بالزواج.2- للقاضي أن يأذن بزواج من بلغ الخامسة عشرة من العمر إذا وجد ضرورة قصوى تدعو إلى ذلك ويشترط لإعطاء الإذن تحقق البلوغ الشرعي والقابلية البدنية ". </a:t>
            </a:r>
          </a:p>
          <a:p>
            <a:pPr marL="109728" indent="0" algn="r">
              <a:buNone/>
            </a:pPr>
            <a:endParaRPr lang="ar-IQ" dirty="0"/>
          </a:p>
          <a:p>
            <a:pPr marL="109728" indent="0" algn="r">
              <a:buNone/>
            </a:pPr>
            <a:endParaRPr lang="ar-IQ" dirty="0"/>
          </a:p>
          <a:p>
            <a:pPr marL="109728" indent="0" algn="r">
              <a:buNone/>
            </a:pPr>
            <a:endParaRPr lang="en-US" dirty="0"/>
          </a:p>
        </p:txBody>
      </p:sp>
      <p:sp>
        <p:nvSpPr>
          <p:cNvPr id="3" name="Slide Number Placeholder 2"/>
          <p:cNvSpPr>
            <a:spLocks noGrp="1"/>
          </p:cNvSpPr>
          <p:nvPr>
            <p:ph type="sldNum" sz="quarter" idx="12"/>
          </p:nvPr>
        </p:nvSpPr>
        <p:spPr/>
        <p:txBody>
          <a:bodyPr/>
          <a:lstStyle/>
          <a:p>
            <a:fld id="{0B34F065-1154-456A-91E3-76DE8E75E17B}" type="slidenum">
              <a:rPr lang="ar-SA" smtClean="0"/>
              <a:t>40</a:t>
            </a:fld>
            <a:endParaRPr lang="ar-SA"/>
          </a:p>
        </p:txBody>
      </p:sp>
    </p:spTree>
    <p:extLst>
      <p:ext uri="{BB962C8B-B14F-4D97-AF65-F5344CB8AC3E}">
        <p14:creationId xmlns:p14="http://schemas.microsoft.com/office/powerpoint/2010/main" val="862564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fontScale="92500" lnSpcReduction="10000"/>
          </a:bodyPr>
          <a:lstStyle/>
          <a:p>
            <a:pPr marL="109728" indent="0" algn="r">
              <a:buNone/>
            </a:pPr>
            <a:r>
              <a:rPr lang="ar-IQ" dirty="0"/>
              <a:t>2-  ان يكون لكل من العاقدين صفة شرعية في مباشرة عقد الزواج كأن يكون أصيلا او وليا او وكيلا, أما اذا تولاه شخص اجنبي فضولي كان العقد موقوفا على اجازة صاحب الشأن. </a:t>
            </a:r>
          </a:p>
          <a:p>
            <a:pPr marL="109728" indent="0" algn="r">
              <a:buNone/>
            </a:pPr>
            <a:r>
              <a:rPr lang="ar-IQ" dirty="0"/>
              <a:t>3- ان يلتزم الوكيل بالشروط التي حددها الموكل اذا كانت الوكالة مقيدة وألا يخالف العرف اذا كانت الوكالة عامة. </a:t>
            </a:r>
          </a:p>
          <a:p>
            <a:pPr marL="109728" indent="0" algn="r">
              <a:buNone/>
            </a:pPr>
            <a:r>
              <a:rPr lang="ar-IQ" dirty="0"/>
              <a:t>4- ان يقوم الولي الأقرب بتولي العقد.</a:t>
            </a:r>
          </a:p>
          <a:p>
            <a:pPr marL="109728" indent="0" algn="r">
              <a:buNone/>
            </a:pPr>
            <a:r>
              <a:rPr lang="ar-IQ" dirty="0"/>
              <a:t>فاذا تولاه الولي الأبعد كان العقد موقوفا على اجازة الولي الأقرب.</a:t>
            </a:r>
          </a:p>
          <a:p>
            <a:pPr marL="109728" indent="0" algn="r">
              <a:buNone/>
            </a:pPr>
            <a:endParaRPr lang="ar-IQ" b="1" dirty="0"/>
          </a:p>
          <a:p>
            <a:pPr marL="109728" indent="0" algn="r">
              <a:buNone/>
            </a:pPr>
            <a:r>
              <a:rPr lang="ar-IQ" b="1" dirty="0"/>
              <a:t>اثار انعدام شرط من شروط النفاذ: </a:t>
            </a:r>
          </a:p>
          <a:p>
            <a:pPr marL="109728" indent="0" algn="r">
              <a:buNone/>
            </a:pPr>
            <a:r>
              <a:rPr lang="ar-IQ" dirty="0"/>
              <a:t>اذا انعدم شرط من هذه الشروط كان العقد موقوفا فلا يترتب عليه اثر من اثار الزواج قبل اجازته من قبل من له الحق في الاجازة. فلا يحل به الدخول ولا تجب النفقة. واذا مات احد الزوجين </a:t>
            </a:r>
            <a:r>
              <a:rPr lang="ar-IQ" dirty="0" err="1"/>
              <a:t>لايرثه</a:t>
            </a:r>
            <a:r>
              <a:rPr lang="ar-IQ" dirty="0"/>
              <a:t> الاخر.</a:t>
            </a:r>
          </a:p>
          <a:p>
            <a:pPr marL="109728" indent="0" algn="r">
              <a:buNone/>
            </a:pPr>
            <a:r>
              <a:rPr lang="ar-IQ" dirty="0"/>
              <a:t>اما اذا اجازه من له الحق في الاجازة اصبح العقد نافذا وترتبت عليه أحكام الزواج الصحيح. هذا إذا لم يحصل الدخول فإن حصل قبل الإجازة ترتب على العقد </a:t>
            </a:r>
            <a:r>
              <a:rPr lang="ar-IQ" dirty="0" err="1"/>
              <a:t>مايترتب</a:t>
            </a:r>
            <a:r>
              <a:rPr lang="ar-IQ" dirty="0"/>
              <a:t> على العقد الفاسد.</a:t>
            </a:r>
          </a:p>
          <a:p>
            <a:pPr marL="109728" indent="0" algn="r">
              <a:buNone/>
            </a:pPr>
            <a:endParaRPr lang="ar-IQ" dirty="0"/>
          </a:p>
          <a:p>
            <a:pPr marL="109728" indent="0" algn="r">
              <a:buNone/>
            </a:pP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41</a:t>
            </a:fld>
            <a:endParaRPr lang="ar-SA"/>
          </a:p>
        </p:txBody>
      </p:sp>
    </p:spTree>
    <p:extLst>
      <p:ext uri="{BB962C8B-B14F-4D97-AF65-F5344CB8AC3E}">
        <p14:creationId xmlns:p14="http://schemas.microsoft.com/office/powerpoint/2010/main" val="3597063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normAutofit fontScale="92500" lnSpcReduction="20000"/>
          </a:bodyPr>
          <a:lstStyle/>
          <a:p>
            <a:pPr marL="109728" indent="0" algn="r">
              <a:buNone/>
            </a:pPr>
            <a:r>
              <a:rPr lang="ar-IQ" b="1" dirty="0"/>
              <a:t>شروط اللزوم</a:t>
            </a:r>
            <a:r>
              <a:rPr lang="ar-IQ" dirty="0"/>
              <a:t> </a:t>
            </a:r>
          </a:p>
          <a:p>
            <a:pPr marL="109728" indent="0" algn="r">
              <a:buNone/>
            </a:pPr>
            <a:r>
              <a:rPr lang="ar-IQ" dirty="0"/>
              <a:t>وهي الشروط  التي يتوقف عليها بقاء العقد واستمراره وعند توفرها </a:t>
            </a:r>
            <a:r>
              <a:rPr lang="ar-IQ" dirty="0" err="1"/>
              <a:t>لايحق</a:t>
            </a:r>
            <a:r>
              <a:rPr lang="ar-IQ" dirty="0"/>
              <a:t> لأحد من العاقدين أو غيرهما </a:t>
            </a:r>
            <a:r>
              <a:rPr lang="ar-IQ" dirty="0" err="1"/>
              <a:t>الإعتراض</a:t>
            </a:r>
            <a:r>
              <a:rPr lang="ar-IQ" dirty="0"/>
              <a:t> على العقد وطلب فسخه،  ويسمى العقد حينئذ بالعقد اللازم. </a:t>
            </a:r>
          </a:p>
          <a:p>
            <a:pPr marL="109728" indent="0" algn="r">
              <a:buNone/>
            </a:pPr>
            <a:r>
              <a:rPr lang="ar-IQ" dirty="0"/>
              <a:t>وهذه شروط هي: </a:t>
            </a:r>
          </a:p>
          <a:p>
            <a:pPr marL="109728" indent="0" algn="r">
              <a:buNone/>
            </a:pPr>
            <a:r>
              <a:rPr lang="ar-IQ" dirty="0"/>
              <a:t>1- ان يتولى الاب او الجد زواج ناقص الاهلية او فاقدها اما اذا تولاه غير الاب والجد كالأخ والعم فان الصبي اذا بلغ والمعتوه اذا عقل والمجنون اذا فاق يحق لكل واحد منهم طلب فسخ العقد.</a:t>
            </a:r>
          </a:p>
          <a:p>
            <a:pPr marL="109728" indent="0" algn="r">
              <a:buNone/>
            </a:pPr>
            <a:r>
              <a:rPr lang="ar-IQ" dirty="0" err="1"/>
              <a:t>ملاحضة</a:t>
            </a:r>
            <a:r>
              <a:rPr lang="ar-IQ" dirty="0"/>
              <a:t>: أن حصول الدخول قبل البلوغ </a:t>
            </a:r>
            <a:r>
              <a:rPr lang="ar-IQ" dirty="0" err="1"/>
              <a:t>لايعتبر</a:t>
            </a:r>
            <a:r>
              <a:rPr lang="ar-IQ" dirty="0"/>
              <a:t> مسقطا لحق الصغيرة في طلب فسخ الزواج بعد بلوغها.</a:t>
            </a:r>
          </a:p>
          <a:p>
            <a:pPr marL="109728" indent="0" algn="r">
              <a:buNone/>
            </a:pPr>
            <a:r>
              <a:rPr lang="ar-IQ" dirty="0"/>
              <a:t>2- ان يكون العقد خاليا من التغرير، فإذا غرر الزوج الولي أو موليته بأنه كفء لها، كأن يدعي نسبا معينا أو مكانة اجتماعية معينة أو وظيفة معينة وتم العقد على هذا الاساس ثم ظهر خلاف ذلك كان للزوجة او وليها الحق في فسخ العقد لان الرضا لم يكن على اساس صحيح. </a:t>
            </a:r>
          </a:p>
          <a:p>
            <a:pPr marL="109728" indent="0" algn="r">
              <a:buNone/>
            </a:pPr>
            <a:r>
              <a:rPr lang="ar-IQ" dirty="0"/>
              <a:t>اما تغرير المرأة للرجل فلا يمنع من لزوم العقد </a:t>
            </a:r>
            <a:r>
              <a:rPr lang="ar-IQ" dirty="0" err="1"/>
              <a:t>لانه</a:t>
            </a:r>
            <a:r>
              <a:rPr lang="ar-IQ" dirty="0"/>
              <a:t> يملك الحق في ايقاع الطلاق. </a:t>
            </a:r>
          </a:p>
          <a:p>
            <a:pPr marL="109728" indent="0" algn="r">
              <a:buNone/>
            </a:pPr>
            <a:endParaRPr lang="en-US" dirty="0"/>
          </a:p>
        </p:txBody>
      </p:sp>
      <p:sp>
        <p:nvSpPr>
          <p:cNvPr id="3" name="Slide Number Placeholder 2"/>
          <p:cNvSpPr>
            <a:spLocks noGrp="1"/>
          </p:cNvSpPr>
          <p:nvPr>
            <p:ph type="sldNum" sz="quarter" idx="12"/>
          </p:nvPr>
        </p:nvSpPr>
        <p:spPr/>
        <p:txBody>
          <a:bodyPr/>
          <a:lstStyle/>
          <a:p>
            <a:fld id="{0B34F065-1154-456A-91E3-76DE8E75E17B}" type="slidenum">
              <a:rPr lang="ar-SA" smtClean="0"/>
              <a:t>42</a:t>
            </a:fld>
            <a:endParaRPr lang="ar-SA"/>
          </a:p>
        </p:txBody>
      </p:sp>
    </p:spTree>
    <p:extLst>
      <p:ext uri="{BB962C8B-B14F-4D97-AF65-F5344CB8AC3E}">
        <p14:creationId xmlns:p14="http://schemas.microsoft.com/office/powerpoint/2010/main" val="29777905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fontScale="92500" lnSpcReduction="20000"/>
          </a:bodyPr>
          <a:lstStyle/>
          <a:p>
            <a:pPr marL="109728" indent="0" algn="r">
              <a:buNone/>
            </a:pPr>
            <a:r>
              <a:rPr lang="ar-IQ" dirty="0"/>
              <a:t>3- ان يكون الزوج </a:t>
            </a:r>
            <a:r>
              <a:rPr lang="ar-IQ" dirty="0" err="1"/>
              <a:t>كفءاَ</a:t>
            </a:r>
            <a:r>
              <a:rPr lang="ar-IQ" dirty="0"/>
              <a:t> للزوجة فاذا لم يتحقق ذلك فللولي حق الاعتراض وطلب فسخ العقد, فإن سكت حتى ظهر عليها الحمل أو ولدت فلا حق له في طلب فسخ العقد حفاظا على الولد من الضياع.</a:t>
            </a:r>
          </a:p>
          <a:p>
            <a:pPr marL="109728" indent="0" algn="r">
              <a:buNone/>
            </a:pPr>
            <a:r>
              <a:rPr lang="ar-IQ" dirty="0"/>
              <a:t>اما المشرع العراقي في ضوء المادتين 4و 9 من قانون الاحوال الشخصية عد الكفاءة حقا خالصا للمرأة دون اوليائها اخذ بما ذهب إليه فقهاء الجعفرية، وبناء عليه اذا تزوجت المرأة العاقلة البالغة من شخص غير كفء تكون بذلك قد اسقطت حقها </a:t>
            </a:r>
            <a:r>
              <a:rPr lang="ar-IQ" dirty="0" err="1"/>
              <a:t>ولايبقى</a:t>
            </a:r>
            <a:r>
              <a:rPr lang="ar-IQ" dirty="0"/>
              <a:t> للولي حق الاعتراض وطلب فسخ العقد. </a:t>
            </a:r>
          </a:p>
          <a:p>
            <a:pPr marL="109728" indent="0" algn="r">
              <a:buNone/>
            </a:pPr>
            <a:endParaRPr lang="ar-IQ" dirty="0"/>
          </a:p>
          <a:p>
            <a:pPr marL="109728" indent="0" algn="r">
              <a:buNone/>
            </a:pPr>
            <a:r>
              <a:rPr lang="ar-IQ" dirty="0"/>
              <a:t>4- ان يكون المهر مهر المثل فاذا زوجت البالغة العاقلة نفسها بأقل من مهر المثل وكان لها ولي عاصب لم يرضى قبل العقد باقل من مهر المثل كان للولي الحق في طلب فسخ الزواج. </a:t>
            </a:r>
          </a:p>
          <a:p>
            <a:pPr marL="109728" indent="0" algn="r">
              <a:buNone/>
            </a:pPr>
            <a:r>
              <a:rPr lang="ar-IQ" dirty="0"/>
              <a:t>ماهي اثار انعدام شرط من شروط اللزوم: </a:t>
            </a:r>
          </a:p>
          <a:p>
            <a:pPr marL="109728" indent="0" algn="r">
              <a:buNone/>
            </a:pPr>
            <a:r>
              <a:rPr lang="ar-IQ" dirty="0"/>
              <a:t>اذا انعدم شرط من شروط اللزوم يحق لكل من العاقدين وغيرهما ممن يعنيهم الامر الاعتراض على العقد وطلب فسخه. </a:t>
            </a:r>
          </a:p>
          <a:p>
            <a:pPr marL="109728" indent="0" algn="r">
              <a:buNone/>
            </a:pPr>
            <a:r>
              <a:rPr lang="ar-IQ" dirty="0"/>
              <a:t>و حكم هذا العقد اذا تم الدخول يثبت به كل اثار الزواج, اما اذا لم يتم الدخول وفسخ العقد فان المرأة </a:t>
            </a:r>
            <a:r>
              <a:rPr lang="ar-IQ" dirty="0" err="1"/>
              <a:t>لاشئ</a:t>
            </a:r>
            <a:r>
              <a:rPr lang="ar-IQ" dirty="0"/>
              <a:t> لها من المهر. </a:t>
            </a:r>
          </a:p>
          <a:p>
            <a:pPr marL="109728" indent="0" algn="r">
              <a:buNone/>
            </a:pPr>
            <a:endParaRPr lang="ar-IQ" dirty="0"/>
          </a:p>
          <a:p>
            <a:pPr marL="109728" indent="0" algn="r">
              <a:buNone/>
            </a:pPr>
            <a:endParaRPr lang="en-US" dirty="0"/>
          </a:p>
        </p:txBody>
      </p:sp>
      <p:sp>
        <p:nvSpPr>
          <p:cNvPr id="3" name="Slide Number Placeholder 2"/>
          <p:cNvSpPr>
            <a:spLocks noGrp="1"/>
          </p:cNvSpPr>
          <p:nvPr>
            <p:ph type="sldNum" sz="quarter" idx="12"/>
          </p:nvPr>
        </p:nvSpPr>
        <p:spPr/>
        <p:txBody>
          <a:bodyPr/>
          <a:lstStyle/>
          <a:p>
            <a:fld id="{0B34F065-1154-456A-91E3-76DE8E75E17B}" type="slidenum">
              <a:rPr lang="ar-SA" smtClean="0"/>
              <a:t>43</a:t>
            </a:fld>
            <a:endParaRPr lang="ar-SA"/>
          </a:p>
        </p:txBody>
      </p:sp>
    </p:spTree>
    <p:extLst>
      <p:ext uri="{BB962C8B-B14F-4D97-AF65-F5344CB8AC3E}">
        <p14:creationId xmlns:p14="http://schemas.microsoft.com/office/powerpoint/2010/main" val="1685489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lstStyle/>
          <a:p>
            <a:pPr marL="109728" indent="0" algn="r">
              <a:buNone/>
            </a:pPr>
            <a:r>
              <a:rPr lang="ar-IQ" b="1" dirty="0"/>
              <a:t>الشروط المقترنة بالعقد</a:t>
            </a:r>
          </a:p>
          <a:p>
            <a:pPr marL="109728" indent="0" algn="r">
              <a:buNone/>
            </a:pPr>
            <a:r>
              <a:rPr lang="ar-IQ" dirty="0"/>
              <a:t>عقد الزواج لا يقبل التعليق على حادثة غير محققة ولا الإضافة إلى زمن مستقبلي، لذا يجب أن تأتي الصيغة بصورة منجزة لكنها تقترن بشرط يشترطه أحد المتعاقدين لتحقيق مصلحة له، فالعقد هنا ينعقد، فإذا كان الشرط صحيحا صح العقد والشرط معا، و إذا لم يكن الشرط صحيحا صح العقد ولغا الشرط.</a:t>
            </a:r>
          </a:p>
          <a:p>
            <a:pPr marL="109728" indent="0" algn="r">
              <a:buNone/>
            </a:pPr>
            <a:r>
              <a:rPr lang="ar-IQ" dirty="0"/>
              <a:t>نصت الفقرة 3 من المادة 6 من قانون الاحوال الشخصية على: </a:t>
            </a:r>
          </a:p>
          <a:p>
            <a:pPr marL="109728" indent="0" algn="r">
              <a:buNone/>
            </a:pPr>
            <a:r>
              <a:rPr lang="ar-IQ" dirty="0"/>
              <a:t>" الشروط المشروعة التي تشترط ضمن عقد الزواج معتبرة يجب الايفاء بها ". </a:t>
            </a:r>
          </a:p>
          <a:p>
            <a:pPr marL="109728" indent="0" algn="r">
              <a:buNone/>
            </a:pPr>
            <a:r>
              <a:rPr lang="ar-IQ" dirty="0"/>
              <a:t>لم يذكر المشرع العراقي في هذه المادة الضوابط للتمييز بين الشرط المشروع والشرط غير المشروع ، ومعنى ذلك أنه أحال القاضي بهذا الصدد إلى  مبادئ الشريعة الإسلامية. </a:t>
            </a:r>
          </a:p>
          <a:p>
            <a:pPr marL="109728" indent="0" algn="r">
              <a:buNone/>
            </a:pPr>
            <a:endParaRPr lang="ar-IQ" dirty="0"/>
          </a:p>
          <a:p>
            <a:pPr marL="109728" indent="0" algn="r">
              <a:buNone/>
            </a:pPr>
            <a:endParaRPr lang="en-US" dirty="0"/>
          </a:p>
        </p:txBody>
      </p:sp>
      <p:sp>
        <p:nvSpPr>
          <p:cNvPr id="3" name="Slide Number Placeholder 2"/>
          <p:cNvSpPr>
            <a:spLocks noGrp="1"/>
          </p:cNvSpPr>
          <p:nvPr>
            <p:ph type="sldNum" sz="quarter" idx="12"/>
          </p:nvPr>
        </p:nvSpPr>
        <p:spPr/>
        <p:txBody>
          <a:bodyPr/>
          <a:lstStyle/>
          <a:p>
            <a:fld id="{0B34F065-1154-456A-91E3-76DE8E75E17B}" type="slidenum">
              <a:rPr lang="ar-SA" smtClean="0"/>
              <a:t>44</a:t>
            </a:fld>
            <a:endParaRPr lang="ar-SA"/>
          </a:p>
        </p:txBody>
      </p:sp>
    </p:spTree>
    <p:extLst>
      <p:ext uri="{BB962C8B-B14F-4D97-AF65-F5344CB8AC3E}">
        <p14:creationId xmlns:p14="http://schemas.microsoft.com/office/powerpoint/2010/main" val="13871737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normAutofit lnSpcReduction="10000"/>
          </a:bodyPr>
          <a:lstStyle/>
          <a:p>
            <a:pPr marL="109728" indent="0" algn="r">
              <a:buNone/>
            </a:pPr>
            <a:r>
              <a:rPr lang="ar-IQ" dirty="0"/>
              <a:t>ويعتبر الشرط صحيحا ومشروعا اذا دخل ضمن المعايير التالية :</a:t>
            </a:r>
          </a:p>
          <a:p>
            <a:pPr marL="109728" indent="0" algn="r">
              <a:buNone/>
            </a:pPr>
            <a:r>
              <a:rPr lang="ar-IQ" dirty="0"/>
              <a:t>1- اذا كان ملائما لمقتضى العقد، مثال ذلك ان تشترط الزوجة على زوجها ان يحسن معاملتها او ينفق عليها او يهيئ لها مسكنا يليق </a:t>
            </a:r>
            <a:r>
              <a:rPr lang="ar-IQ" dirty="0" err="1"/>
              <a:t>بامثالها</a:t>
            </a:r>
            <a:r>
              <a:rPr lang="ar-IQ" dirty="0"/>
              <a:t> في حدود امكانيته المالية. </a:t>
            </a:r>
          </a:p>
          <a:p>
            <a:pPr marL="109728" indent="0" algn="r">
              <a:buNone/>
            </a:pPr>
            <a:r>
              <a:rPr lang="ar-IQ" dirty="0"/>
              <a:t>2- اذا كان مؤكدا لمقتضى العقد, كأن تشترط الزوجة كفالة والد زوجها لمهرها او نفقتها. </a:t>
            </a:r>
          </a:p>
          <a:p>
            <a:pPr marL="109728" indent="0" algn="r">
              <a:buNone/>
            </a:pPr>
            <a:r>
              <a:rPr lang="ar-IQ" dirty="0"/>
              <a:t>3- اذا كان من الشروط التي جاء الدليل الشرعي على جوازها, كأن يشترط الزوج ان يطلق زوجته متى شاء أو تشترط الزوجة ان يكون الطلاق بيدها. </a:t>
            </a:r>
          </a:p>
          <a:p>
            <a:pPr marL="109728" indent="0" algn="r">
              <a:buNone/>
            </a:pPr>
            <a:r>
              <a:rPr lang="ar-IQ" dirty="0"/>
              <a:t>4- اذا كان من الشروط التي جاء بها عرف صحيح, كأن تشترط الزوجة تعجيل المهر او نصفه تبعا لعرف البلد الذي عقد عليها فيه. </a:t>
            </a:r>
          </a:p>
          <a:p>
            <a:pPr marL="109728" indent="0" algn="r">
              <a:buNone/>
            </a:pPr>
            <a:r>
              <a:rPr lang="ar-IQ" dirty="0"/>
              <a:t>هذه شروط صحيحة يجب الايفاء بها </a:t>
            </a:r>
            <a:r>
              <a:rPr lang="ar-IQ" dirty="0" err="1"/>
              <a:t>لانها</a:t>
            </a:r>
            <a:r>
              <a:rPr lang="ar-IQ" dirty="0"/>
              <a:t> </a:t>
            </a:r>
            <a:r>
              <a:rPr lang="ar-IQ" dirty="0" err="1"/>
              <a:t>لاتخرج</a:t>
            </a:r>
            <a:r>
              <a:rPr lang="ar-IQ" dirty="0"/>
              <a:t> من المعايير الموضوعة.</a:t>
            </a:r>
          </a:p>
          <a:p>
            <a:pPr marL="109728" indent="0" algn="r">
              <a:buNone/>
            </a:pPr>
            <a:endParaRPr lang="en-US" dirty="0"/>
          </a:p>
        </p:txBody>
      </p:sp>
      <p:sp>
        <p:nvSpPr>
          <p:cNvPr id="3" name="Slide Number Placeholder 2"/>
          <p:cNvSpPr>
            <a:spLocks noGrp="1"/>
          </p:cNvSpPr>
          <p:nvPr>
            <p:ph type="sldNum" sz="quarter" idx="12"/>
          </p:nvPr>
        </p:nvSpPr>
        <p:spPr/>
        <p:txBody>
          <a:bodyPr/>
          <a:lstStyle/>
          <a:p>
            <a:fld id="{0B34F065-1154-456A-91E3-76DE8E75E17B}" type="slidenum">
              <a:rPr lang="ar-SA" smtClean="0"/>
              <a:t>45</a:t>
            </a:fld>
            <a:endParaRPr lang="ar-SA"/>
          </a:p>
        </p:txBody>
      </p:sp>
    </p:spTree>
    <p:extLst>
      <p:ext uri="{BB962C8B-B14F-4D97-AF65-F5344CB8AC3E}">
        <p14:creationId xmlns:p14="http://schemas.microsoft.com/office/powerpoint/2010/main" val="9523611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Autofit/>
          </a:bodyPr>
          <a:lstStyle/>
          <a:p>
            <a:pPr marL="109728" indent="0" algn="r">
              <a:buNone/>
            </a:pPr>
            <a:r>
              <a:rPr lang="ar-IQ" sz="2000" dirty="0"/>
              <a:t>اما اذا اشترط الزوج ان لا ينفق على الزوجة او </a:t>
            </a:r>
            <a:r>
              <a:rPr lang="ar-IQ" sz="2000" dirty="0" err="1"/>
              <a:t>لايدفع</a:t>
            </a:r>
            <a:r>
              <a:rPr lang="ar-IQ" sz="2000" dirty="0"/>
              <a:t> لها مهرا او اشترط الزوجة ان لا يطلقها ابدا او يطلق ضرتها او اشتراط الزوجين المختلفتين دينا ان يتوارثا بان كان الزوج مسلما والزوجة كتابية.</a:t>
            </a:r>
          </a:p>
          <a:p>
            <a:pPr marL="109728" indent="0" algn="r">
              <a:buNone/>
            </a:pPr>
            <a:r>
              <a:rPr lang="ar-IQ" sz="2000" dirty="0"/>
              <a:t>فهذه الشروط جميعها باطلة لا اعتبار لها ولكن العقد صحيح ويلغى الشرط </a:t>
            </a:r>
            <a:r>
              <a:rPr lang="ar-IQ" sz="2000" dirty="0" err="1"/>
              <a:t>ولايجب</a:t>
            </a:r>
            <a:r>
              <a:rPr lang="ar-IQ" sz="2000" dirty="0"/>
              <a:t> الوفاء به.</a:t>
            </a:r>
          </a:p>
          <a:p>
            <a:pPr marL="109728" indent="0" algn="r">
              <a:buNone/>
            </a:pPr>
            <a:endParaRPr lang="ar-IQ" sz="2000" dirty="0"/>
          </a:p>
          <a:p>
            <a:pPr marL="109728" indent="0" algn="r">
              <a:buNone/>
            </a:pPr>
            <a:r>
              <a:rPr lang="ar-IQ" sz="2000" dirty="0"/>
              <a:t>وهناك شروط </a:t>
            </a:r>
            <a:r>
              <a:rPr lang="ar-IQ" sz="2000" dirty="0" err="1"/>
              <a:t>لاتدخل</a:t>
            </a:r>
            <a:r>
              <a:rPr lang="ar-IQ" sz="2000" dirty="0"/>
              <a:t> ضمن المعايير السابقة ولا تنافيها ايضا بل هي امور خارجة عن معنى العقد وملابساته الشرعية فهنا الفقهاء متفقين على صحة العقد ولكنهم يختلفون في لزوم الوفاء بها فذهب بعضهم الى لزوم الوفاء بها وذهب بعضهم الى عدم لزوم الوفاء بها.  ومن تلك شروط  ان تشترط الزوجة على زوجها الا يخرجها من بيتها او من بلدها او أن لا يسافر بها او ان لا يتزوج عليها.</a:t>
            </a:r>
          </a:p>
          <a:p>
            <a:pPr marL="109728" indent="0" algn="r">
              <a:buNone/>
            </a:pPr>
            <a:endParaRPr lang="ar-IQ" sz="2000" dirty="0"/>
          </a:p>
          <a:p>
            <a:pPr marL="109728" indent="0" algn="r">
              <a:buNone/>
            </a:pPr>
            <a:r>
              <a:rPr lang="ar-IQ" sz="2000" dirty="0"/>
              <a:t>وكما عرضنا سابقا المشرع العراقي ترك هذه المسائل دون ضوابط وكان الاجدر به ان </a:t>
            </a:r>
            <a:r>
              <a:rPr lang="ar-IQ" sz="2000" dirty="0" err="1"/>
              <a:t>لايدعه</a:t>
            </a:r>
            <a:r>
              <a:rPr lang="ar-IQ" sz="2000" dirty="0"/>
              <a:t> هكذا اذ انه تحمل في طياتها الكثير من الاشكالات. </a:t>
            </a:r>
          </a:p>
          <a:p>
            <a:pPr marL="109728" indent="0" algn="r">
              <a:buNone/>
            </a:pPr>
            <a:endParaRPr lang="ar-IQ" sz="2000" dirty="0"/>
          </a:p>
          <a:p>
            <a:pPr marL="109728" indent="0" algn="r">
              <a:buNone/>
            </a:pPr>
            <a:r>
              <a:rPr lang="ar-IQ" sz="2000" dirty="0"/>
              <a:t> وتجب الإشارة إلى أن المشرع العراقي نص في الفقرة 4 من المادة 6 على أن: "للزوجة طلب فسخ العقد عند عدم إيفاء الزوج بما أشترط ضمن عقد الزواج". والمفهوم المخالف لهذا النص هو أنه إذا كان صاحب الشرط هو الزوج  ولم تنفذ الزوجة ما أشترط عليها فليس من حق الزوج المطالبة بفسخ العقد، بل له فقط الحق في مطالبتها بالتنفيذ قضاء.</a:t>
            </a:r>
          </a:p>
        </p:txBody>
      </p:sp>
      <p:sp>
        <p:nvSpPr>
          <p:cNvPr id="3" name="Slide Number Placeholder 2"/>
          <p:cNvSpPr>
            <a:spLocks noGrp="1"/>
          </p:cNvSpPr>
          <p:nvPr>
            <p:ph type="sldNum" sz="quarter" idx="12"/>
          </p:nvPr>
        </p:nvSpPr>
        <p:spPr/>
        <p:txBody>
          <a:bodyPr/>
          <a:lstStyle/>
          <a:p>
            <a:fld id="{0B34F065-1154-456A-91E3-76DE8E75E17B}" type="slidenum">
              <a:rPr lang="ar-SA" smtClean="0"/>
              <a:t>46</a:t>
            </a:fld>
            <a:endParaRPr lang="ar-SA"/>
          </a:p>
        </p:txBody>
      </p:sp>
    </p:spTree>
    <p:extLst>
      <p:ext uri="{BB962C8B-B14F-4D97-AF65-F5344CB8AC3E}">
        <p14:creationId xmlns:p14="http://schemas.microsoft.com/office/powerpoint/2010/main" val="7829141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normAutofit/>
          </a:bodyPr>
          <a:lstStyle/>
          <a:p>
            <a:pPr marL="109728" indent="0" algn="r">
              <a:buNone/>
            </a:pPr>
            <a:r>
              <a:rPr lang="ar-IQ" dirty="0">
                <a:solidFill>
                  <a:srgbClr val="FF0000"/>
                </a:solidFill>
              </a:rPr>
              <a:t>أهلية الزواج </a:t>
            </a:r>
          </a:p>
          <a:p>
            <a:pPr marL="109728" indent="0" algn="r">
              <a:buNone/>
            </a:pPr>
            <a:r>
              <a:rPr lang="ar-IQ" dirty="0"/>
              <a:t>الأهلية لغة: نسبة الى الأهل يقال فلان أهل لذلك أي انه جدير بذلك الامر وصالح للقيام به أو الطلب منه. </a:t>
            </a:r>
          </a:p>
          <a:p>
            <a:pPr marL="109728" indent="0" algn="r">
              <a:buNone/>
            </a:pPr>
            <a:endParaRPr lang="ar-IQ" dirty="0"/>
          </a:p>
          <a:p>
            <a:pPr marL="109728" indent="0" algn="r">
              <a:buNone/>
            </a:pPr>
            <a:r>
              <a:rPr lang="ar-IQ" dirty="0"/>
              <a:t>الاهلية في الاصطلاح الشرعي: هي صلاحية الانسان لوجوب الحقوق المشروعة له او عليه. </a:t>
            </a:r>
          </a:p>
          <a:p>
            <a:pPr marL="109728" indent="0" algn="r">
              <a:buNone/>
            </a:pPr>
            <a:r>
              <a:rPr lang="ar-IQ" dirty="0"/>
              <a:t>عرفت الأهلية في القانون بأنها: صلاحية الشخص للتمتع بالحقوق وتحمل الواجبات التي يقررها القانون. </a:t>
            </a:r>
          </a:p>
          <a:p>
            <a:pPr marL="109728" indent="0" algn="r">
              <a:buNone/>
            </a:pPr>
            <a:r>
              <a:rPr lang="ar-IQ" dirty="0" smtClean="0">
                <a:solidFill>
                  <a:srgbClr val="FF0000"/>
                </a:solidFill>
              </a:rPr>
              <a:t>انواع </a:t>
            </a:r>
            <a:r>
              <a:rPr lang="ar-IQ" dirty="0">
                <a:solidFill>
                  <a:srgbClr val="FF0000"/>
                </a:solidFill>
              </a:rPr>
              <a:t>الأهلية: </a:t>
            </a:r>
          </a:p>
          <a:p>
            <a:pPr marL="109728" indent="0" algn="r">
              <a:buNone/>
            </a:pPr>
            <a:r>
              <a:rPr lang="ar-IQ" dirty="0"/>
              <a:t>1- أهلية الوجوب وهي نوعان أهلية الوجوب الكاملة وأهلية الوجوب الناقصة. </a:t>
            </a:r>
          </a:p>
          <a:p>
            <a:pPr marL="109728" indent="0" algn="r">
              <a:buNone/>
            </a:pPr>
            <a:r>
              <a:rPr lang="ar-IQ" dirty="0"/>
              <a:t>2- أهلية الاداء وهي نوعان أهلية الاداء الكاملة واهلية الاداء الناقصة. </a:t>
            </a:r>
          </a:p>
          <a:p>
            <a:pPr marL="109728" indent="0" algn="r">
              <a:buNone/>
            </a:pPr>
            <a:endParaRPr lang="ar-IQ" dirty="0"/>
          </a:p>
          <a:p>
            <a:pPr marL="109728" indent="0" algn="r">
              <a:buNone/>
            </a:pPr>
            <a:endParaRPr lang="ar-IQ" dirty="0"/>
          </a:p>
          <a:p>
            <a:pPr marL="109728" indent="0" algn="r">
              <a:buNone/>
            </a:pPr>
            <a:endParaRPr lang="ar-IQ" dirty="0"/>
          </a:p>
          <a:p>
            <a:pPr marL="109728" indent="0" algn="r">
              <a:buNone/>
            </a:pPr>
            <a:endParaRPr lang="ar-IQ" dirty="0"/>
          </a:p>
          <a:p>
            <a:pPr marL="109728" indent="0" algn="r">
              <a:buNone/>
            </a:pP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47</a:t>
            </a:fld>
            <a:endParaRPr lang="ar-SA"/>
          </a:p>
        </p:txBody>
      </p:sp>
    </p:spTree>
    <p:extLst>
      <p:ext uri="{BB962C8B-B14F-4D97-AF65-F5344CB8AC3E}">
        <p14:creationId xmlns:p14="http://schemas.microsoft.com/office/powerpoint/2010/main" val="6010080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fontScale="77500" lnSpcReduction="20000"/>
          </a:bodyPr>
          <a:lstStyle/>
          <a:p>
            <a:pPr marL="109728" indent="0" algn="r">
              <a:buNone/>
            </a:pPr>
            <a:r>
              <a:rPr lang="ar-IQ" dirty="0">
                <a:solidFill>
                  <a:srgbClr val="FF0000"/>
                </a:solidFill>
              </a:rPr>
              <a:t>1. أهلية الوجوب: </a:t>
            </a:r>
          </a:p>
          <a:p>
            <a:pPr marL="109728" indent="0" algn="r">
              <a:buNone/>
            </a:pPr>
            <a:r>
              <a:rPr lang="ar-IQ" dirty="0"/>
              <a:t>أ- أهلية الوجوب الكاملة: وهي صلاحية الانسان لثبوت الحقوق له أو عليه وتتحقق هذه الأهلية بولادة الشخص حيا وتستمر الى موته. </a:t>
            </a:r>
          </a:p>
          <a:p>
            <a:pPr marL="109728" indent="0" algn="r">
              <a:buNone/>
            </a:pPr>
            <a:r>
              <a:rPr lang="ar-IQ" dirty="0"/>
              <a:t>ب- أهلية الوجوب الناقصة: وهي صلاحية الشخص لثبوت بعض الحقوق له دون ان تلزمه واجبات وتثبت هذه الأهلية للجنين في بطن امه بشرط ولادته حيا. </a:t>
            </a:r>
          </a:p>
          <a:p>
            <a:pPr marL="109728" indent="0" algn="r">
              <a:buNone/>
            </a:pPr>
            <a:endParaRPr lang="ar-IQ" dirty="0"/>
          </a:p>
          <a:p>
            <a:pPr marL="109728" indent="0" algn="r">
              <a:buNone/>
            </a:pPr>
            <a:r>
              <a:rPr lang="ar-IQ" dirty="0">
                <a:solidFill>
                  <a:srgbClr val="FF0000"/>
                </a:solidFill>
              </a:rPr>
              <a:t>2. أهلية الأداء: </a:t>
            </a:r>
          </a:p>
          <a:p>
            <a:pPr marL="109728" indent="0" algn="r">
              <a:buNone/>
            </a:pPr>
            <a:r>
              <a:rPr lang="ar-IQ" dirty="0"/>
              <a:t>أ- أهلية الأداء الكاملة: وهي صلاحية الشخص لصدور التصرف منه على وجه يعتد به شرعا وتثبت هذه الاهلية للبالغ الرشيد فيكون صالحا لصدور التصرفات منه دون توقف على اجازة احد. </a:t>
            </a:r>
          </a:p>
          <a:p>
            <a:pPr marL="109728" indent="0" algn="r">
              <a:buNone/>
            </a:pPr>
            <a:r>
              <a:rPr lang="ar-IQ" dirty="0"/>
              <a:t>ب- أهلية الاداء الناقصة: وهي صلاحية الشخص لصدور بعض التصرفات منه على وجه يعتد به شرعا وتثبت هذه الأهلية بالتمييز لحين سن البلوغ وقد قدر الفقهاء سن السابعة لسن التمييز. </a:t>
            </a:r>
          </a:p>
          <a:p>
            <a:pPr marL="109728" indent="0" algn="r">
              <a:buNone/>
            </a:pPr>
            <a:endParaRPr lang="ar-IQ" dirty="0"/>
          </a:p>
          <a:p>
            <a:pPr marL="109728" indent="0" algn="r">
              <a:buNone/>
            </a:pPr>
            <a:r>
              <a:rPr lang="ar-IQ" dirty="0"/>
              <a:t>هذه الأحكام تسري على العقود المدنية. أما .بالنسبة إلى عقد الزواج  فإنها سارية مع الاختلاف في بعض الأحكام كما نبينه فيما يأتي: </a:t>
            </a:r>
          </a:p>
          <a:p>
            <a:pPr marL="109728" indent="0" algn="r">
              <a:buNone/>
            </a:pPr>
            <a:r>
              <a:rPr lang="ar-IQ" dirty="0"/>
              <a:t>أجاز جمهور الفقهاء زواج المجنون والصغير المميز مثلها مثل زواج البالغ العاقل, والفرق عندهم أن </a:t>
            </a:r>
            <a:r>
              <a:rPr lang="ar-IQ" dirty="0" err="1"/>
              <a:t>بامكان</a:t>
            </a:r>
            <a:r>
              <a:rPr lang="ar-IQ" dirty="0"/>
              <a:t> البالغ العاقل مباشرة عقد زواجه بنفسه اما المجنون والصغير المميز فانهم </a:t>
            </a:r>
            <a:r>
              <a:rPr lang="ar-IQ" dirty="0" err="1"/>
              <a:t>لايباشرون</a:t>
            </a:r>
            <a:r>
              <a:rPr lang="ar-IQ" dirty="0"/>
              <a:t> عقد زواجهم </a:t>
            </a:r>
            <a:r>
              <a:rPr lang="ar-IQ" dirty="0" err="1"/>
              <a:t>بانفسهم</a:t>
            </a:r>
            <a:r>
              <a:rPr lang="ar-IQ" dirty="0"/>
              <a:t> بل يتولاه عنهم وليهم. اذن يتبين من ذلك ان الفقهاء لم يعتدوا </a:t>
            </a:r>
            <a:r>
              <a:rPr lang="ar-IQ" dirty="0" err="1"/>
              <a:t>باهلية</a:t>
            </a:r>
            <a:r>
              <a:rPr lang="ar-IQ" dirty="0"/>
              <a:t> الاداء في الزواج.</a:t>
            </a:r>
          </a:p>
        </p:txBody>
      </p:sp>
      <p:sp>
        <p:nvSpPr>
          <p:cNvPr id="3" name="Slide Number Placeholder 2"/>
          <p:cNvSpPr>
            <a:spLocks noGrp="1"/>
          </p:cNvSpPr>
          <p:nvPr>
            <p:ph type="sldNum" sz="quarter" idx="12"/>
          </p:nvPr>
        </p:nvSpPr>
        <p:spPr/>
        <p:txBody>
          <a:bodyPr/>
          <a:lstStyle/>
          <a:p>
            <a:fld id="{0B34F065-1154-456A-91E3-76DE8E75E17B}" type="slidenum">
              <a:rPr lang="ar-SA" smtClean="0"/>
              <a:t>48</a:t>
            </a:fld>
            <a:endParaRPr lang="ar-SA"/>
          </a:p>
        </p:txBody>
      </p:sp>
    </p:spTree>
    <p:extLst>
      <p:ext uri="{BB962C8B-B14F-4D97-AF65-F5344CB8AC3E}">
        <p14:creationId xmlns:p14="http://schemas.microsoft.com/office/powerpoint/2010/main" val="25479499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fontScale="92500"/>
          </a:bodyPr>
          <a:lstStyle/>
          <a:p>
            <a:pPr marL="109728" indent="0" algn="r">
              <a:buNone/>
            </a:pPr>
            <a:r>
              <a:rPr lang="ar-IQ" dirty="0"/>
              <a:t>اما قانون الاحوال الشخصية فقد ربط أهلية الزواج بأهلية الأداء و نصت في الفقرة 1 من المادة 7 على : " يشترط في تمام أهلية الزواج العقل واكمال الثامنة عشر من العمر". </a:t>
            </a:r>
          </a:p>
          <a:p>
            <a:pPr marL="109728" indent="0" algn="r">
              <a:buNone/>
            </a:pPr>
            <a:endParaRPr lang="ar-IQ" dirty="0"/>
          </a:p>
          <a:p>
            <a:pPr marL="109728" indent="0" algn="r">
              <a:buNone/>
            </a:pPr>
            <a:r>
              <a:rPr lang="ar-IQ" dirty="0"/>
              <a:t>ونصت المادة 5 من قانون الاحوال الشخصية على: </a:t>
            </a:r>
          </a:p>
          <a:p>
            <a:pPr marL="109728" indent="0" algn="r">
              <a:buNone/>
            </a:pPr>
            <a:r>
              <a:rPr lang="ar-IQ" dirty="0"/>
              <a:t>" تتحقق الاهلية في عقد الزواج بتوفر الشروط الواجب توافرها في العاقدين او من يقوم مقامها وفق احكام هذا القانون". </a:t>
            </a:r>
          </a:p>
          <a:p>
            <a:pPr marL="109728" indent="0" algn="r">
              <a:buNone/>
            </a:pPr>
            <a:r>
              <a:rPr lang="ar-IQ" dirty="0"/>
              <a:t>وبهذا النص اراد المشرع </a:t>
            </a:r>
            <a:r>
              <a:rPr lang="ar-IQ" dirty="0" err="1"/>
              <a:t>التاكيد</a:t>
            </a:r>
            <a:r>
              <a:rPr lang="ar-IQ" dirty="0"/>
              <a:t> على ان ما اشترطه القانون في العاقدين يشترط في من يقوم مقامهما بان تتوفر فيهما الاهلية المنصوص عليها في الفقرة 1 من المادة 7 وهي العقل واكمال 18 من العمر. </a:t>
            </a:r>
          </a:p>
          <a:p>
            <a:pPr marL="109728" indent="0" algn="r">
              <a:buNone/>
            </a:pPr>
            <a:endParaRPr lang="ar-IQ" dirty="0"/>
          </a:p>
          <a:p>
            <a:pPr marL="109728" indent="0" algn="r">
              <a:buNone/>
            </a:pPr>
            <a:r>
              <a:rPr lang="ar-IQ" dirty="0"/>
              <a:t>بوجه عام فإن القانون قد غطى في المادتين 7 و 8 الحالات الثلاثة للشخص فيما يتعلق بالأهلية.( زواج عديم الأهلية و ناقص الاهلية)، فالفقرة 1 من المادة 7 تعد القاعدة العامة و الأصل في الأهلية وما تلتها من الفقرات </a:t>
            </a:r>
            <a:r>
              <a:rPr lang="ar-IQ" dirty="0" err="1"/>
              <a:t>جاءات</a:t>
            </a:r>
            <a:r>
              <a:rPr lang="ar-IQ" dirty="0"/>
              <a:t> </a:t>
            </a:r>
            <a:r>
              <a:rPr lang="ar-IQ" dirty="0" err="1"/>
              <a:t>كإستثناء</a:t>
            </a:r>
            <a:r>
              <a:rPr lang="ar-IQ" dirty="0"/>
              <a:t>. </a:t>
            </a:r>
          </a:p>
          <a:p>
            <a:pPr marL="109728" indent="0" algn="r">
              <a:buNone/>
            </a:pPr>
            <a:endParaRPr lang="ar-IQ" dirty="0"/>
          </a:p>
          <a:p>
            <a:pPr marL="109728" indent="0" algn="r">
              <a:buNone/>
            </a:pPr>
            <a:endParaRPr lang="ar-IQ" dirty="0"/>
          </a:p>
          <a:p>
            <a:pPr marL="109728" indent="0" algn="r">
              <a:buNone/>
            </a:pP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49</a:t>
            </a:fld>
            <a:endParaRPr lang="ar-SA"/>
          </a:p>
        </p:txBody>
      </p:sp>
    </p:spTree>
    <p:extLst>
      <p:ext uri="{BB962C8B-B14F-4D97-AF65-F5344CB8AC3E}">
        <p14:creationId xmlns:p14="http://schemas.microsoft.com/office/powerpoint/2010/main" val="2486735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3993" y="332656"/>
            <a:ext cx="7992888" cy="5632311"/>
          </a:xfrm>
          <a:prstGeom prst="rect">
            <a:avLst/>
          </a:prstGeom>
        </p:spPr>
        <p:txBody>
          <a:bodyPr wrap="square">
            <a:spAutoFit/>
          </a:bodyPr>
          <a:lstStyle/>
          <a:p>
            <a:pPr algn="justLow"/>
            <a:r>
              <a:rPr lang="en-US" sz="2400" dirty="0" smtClean="0">
                <a:cs typeface="Ali-A-Samik" pitchFamily="2" charset="-78"/>
              </a:rPr>
              <a:t>3</a:t>
            </a:r>
            <a:r>
              <a:rPr lang="ar-IQ" sz="2400" dirty="0" smtClean="0">
                <a:cs typeface="Ali-A-Samik" pitchFamily="2" charset="-78"/>
              </a:rPr>
              <a:t>- </a:t>
            </a:r>
            <a:r>
              <a:rPr lang="ar-IQ" sz="2400" dirty="0">
                <a:cs typeface="Ali-A-Samik" pitchFamily="2" charset="-78"/>
              </a:rPr>
              <a:t>سريان الأحكام على الأشخاص:</a:t>
            </a:r>
          </a:p>
          <a:p>
            <a:pPr algn="justLow"/>
            <a:r>
              <a:rPr lang="ar-IQ" sz="2400" dirty="0">
                <a:cs typeface="Ali-A-Samik" pitchFamily="2" charset="-78"/>
              </a:rPr>
              <a:t>- المادة الثانية: </a:t>
            </a:r>
            <a:r>
              <a:rPr lang="ar-IQ" sz="2400" dirty="0" smtClean="0">
                <a:cs typeface="Ali-A-Samik" pitchFamily="2" charset="-78"/>
              </a:rPr>
              <a:t>ف(</a:t>
            </a:r>
            <a:r>
              <a:rPr lang="en-US" sz="2400" dirty="0" smtClean="0">
                <a:cs typeface="Ali-A-Samik" pitchFamily="2" charset="-78"/>
              </a:rPr>
              <a:t>1</a:t>
            </a:r>
            <a:r>
              <a:rPr lang="ar-IQ" sz="2400" dirty="0" smtClean="0">
                <a:cs typeface="Ali-A-Samik" pitchFamily="2" charset="-78"/>
              </a:rPr>
              <a:t>): </a:t>
            </a:r>
            <a:r>
              <a:rPr lang="ar-IQ" sz="2400" dirty="0">
                <a:cs typeface="Ali-A-Samik" pitchFamily="2" charset="-78"/>
              </a:rPr>
              <a:t>«تسري أحكام هذا القانون على </a:t>
            </a:r>
            <a:r>
              <a:rPr lang="ar-IQ" sz="2400" dirty="0" err="1">
                <a:cs typeface="Ali-A-Samik" pitchFamily="2" charset="-78"/>
              </a:rPr>
              <a:t>العراقين</a:t>
            </a:r>
            <a:r>
              <a:rPr lang="ar-IQ" sz="2400" dirty="0">
                <a:cs typeface="Ali-A-Samik" pitchFamily="2" charset="-78"/>
              </a:rPr>
              <a:t> إلا من أستثني منهم بقانون خاص».</a:t>
            </a:r>
          </a:p>
          <a:p>
            <a:pPr algn="justLow"/>
            <a:r>
              <a:rPr lang="ar-IQ" sz="2400" dirty="0">
                <a:cs typeface="Ali-A-Samik" pitchFamily="2" charset="-78"/>
              </a:rPr>
              <a:t>ومعنى ذلك أن الأصل هو تطبيق هذا القانون على جميع العراقيين دون تفرقة بين مسلم و غيره إلا من أستثنى منهم بقانون خاص، وهذا يصبح قانون الأحوال الشخصية رقم </a:t>
            </a:r>
            <a:r>
              <a:rPr lang="en-US" sz="2400" dirty="0" smtClean="0">
                <a:cs typeface="Ali-A-Samik" pitchFamily="2" charset="-78"/>
              </a:rPr>
              <a:t>188</a:t>
            </a:r>
            <a:r>
              <a:rPr lang="ar-IQ" sz="2400" dirty="0" smtClean="0">
                <a:cs typeface="Ali-A-Samik" pitchFamily="2" charset="-78"/>
              </a:rPr>
              <a:t> </a:t>
            </a:r>
            <a:r>
              <a:rPr lang="ar-IQ" sz="2400" dirty="0">
                <a:cs typeface="Ali-A-Samik" pitchFamily="2" charset="-78"/>
              </a:rPr>
              <a:t>لسنة </a:t>
            </a:r>
            <a:r>
              <a:rPr lang="en-US" sz="2400" dirty="0" smtClean="0">
                <a:cs typeface="Ali-A-Samik" pitchFamily="2" charset="-78"/>
              </a:rPr>
              <a:t>1959</a:t>
            </a:r>
            <a:r>
              <a:rPr lang="ar-IQ" sz="2400" dirty="0" smtClean="0">
                <a:cs typeface="Ali-A-Samik" pitchFamily="2" charset="-78"/>
              </a:rPr>
              <a:t> </a:t>
            </a:r>
            <a:r>
              <a:rPr lang="ar-IQ" sz="2400" dirty="0">
                <a:cs typeface="Ali-A-Samik" pitchFamily="2" charset="-78"/>
              </a:rPr>
              <a:t>القانون العام فيما </a:t>
            </a:r>
            <a:r>
              <a:rPr lang="ar-IQ" sz="2400" dirty="0" err="1">
                <a:cs typeface="Ali-A-Samik" pitchFamily="2" charset="-78"/>
              </a:rPr>
              <a:t>إحتوه</a:t>
            </a:r>
            <a:r>
              <a:rPr lang="ar-IQ" sz="2400" dirty="0">
                <a:cs typeface="Ali-A-Samik" pitchFamily="2" charset="-78"/>
              </a:rPr>
              <a:t> من مبادئ و أحكام، وتصبح قوانين الأحوال الشخصية الأخرى قوانين خاصة.		</a:t>
            </a:r>
          </a:p>
          <a:p>
            <a:pPr algn="justLow"/>
            <a:r>
              <a:rPr lang="ar-IQ" sz="2400" dirty="0">
                <a:cs typeface="Ali-A-Samik" pitchFamily="2" charset="-78"/>
              </a:rPr>
              <a:t>- أما غير </a:t>
            </a:r>
            <a:r>
              <a:rPr lang="ar-IQ" sz="2400" dirty="0" err="1">
                <a:cs typeface="Ali-A-Samik" pitchFamily="2" charset="-78"/>
              </a:rPr>
              <a:t>العراقين</a:t>
            </a:r>
            <a:r>
              <a:rPr lang="ar-IQ" sz="2400" dirty="0">
                <a:cs typeface="Ali-A-Samik" pitchFamily="2" charset="-78"/>
              </a:rPr>
              <a:t> فأنه يطبق عليهم قانون الأحوال الشخصية رقم </a:t>
            </a:r>
            <a:r>
              <a:rPr lang="ar-IQ" sz="2400" dirty="0" smtClean="0">
                <a:cs typeface="Ali-A-Samik" pitchFamily="2" charset="-78"/>
              </a:rPr>
              <a:t>(</a:t>
            </a:r>
            <a:r>
              <a:rPr lang="en-US" sz="2400" dirty="0" smtClean="0">
                <a:cs typeface="Ali-A-Samik" pitchFamily="2" charset="-78"/>
              </a:rPr>
              <a:t>78</a:t>
            </a:r>
            <a:r>
              <a:rPr lang="ar-IQ" sz="2400" dirty="0" smtClean="0">
                <a:cs typeface="Ali-A-Samik" pitchFamily="2" charset="-78"/>
              </a:rPr>
              <a:t>) لسنة (</a:t>
            </a:r>
            <a:r>
              <a:rPr lang="en-US" sz="2400" dirty="0" smtClean="0">
                <a:cs typeface="Ali-A-Samik" pitchFamily="2" charset="-78"/>
              </a:rPr>
              <a:t>1931</a:t>
            </a:r>
            <a:r>
              <a:rPr lang="ar-IQ" sz="2400" dirty="0" smtClean="0">
                <a:cs typeface="Ali-A-Samik" pitchFamily="2" charset="-78"/>
              </a:rPr>
              <a:t>).</a:t>
            </a:r>
            <a:endParaRPr lang="ar-IQ" sz="2400" dirty="0">
              <a:cs typeface="Ali-A-Samik" pitchFamily="2" charset="-78"/>
            </a:endParaRPr>
          </a:p>
          <a:p>
            <a:pPr algn="justLow"/>
            <a:r>
              <a:rPr lang="ar-IQ" sz="2400" dirty="0">
                <a:cs typeface="Ali-A-Samik" pitchFamily="2" charset="-78"/>
              </a:rPr>
              <a:t>- وأما من أستثني بقانون خاص فهم:</a:t>
            </a:r>
          </a:p>
          <a:p>
            <a:pPr algn="justLow"/>
            <a:r>
              <a:rPr lang="ar-IQ" sz="2400" dirty="0">
                <a:cs typeface="Ali-A-Samik" pitchFamily="2" charset="-78"/>
              </a:rPr>
              <a:t>أ- المسيحيون و </a:t>
            </a:r>
            <a:r>
              <a:rPr lang="ar-IQ" sz="2400" dirty="0" err="1">
                <a:cs typeface="Ali-A-Samik" pitchFamily="2" charset="-78"/>
              </a:rPr>
              <a:t>الموسويون</a:t>
            </a:r>
            <a:r>
              <a:rPr lang="ar-IQ" sz="2400" dirty="0">
                <a:cs typeface="Ali-A-Samik" pitchFamily="2" charset="-78"/>
              </a:rPr>
              <a:t>، فإن لهم قانوناً خاصاً هو (قانون تنظيم المحاكم الدينية للطوائف المسيحية والموسوية رقم </a:t>
            </a:r>
            <a:r>
              <a:rPr lang="ar-IQ" sz="2400" dirty="0" smtClean="0">
                <a:cs typeface="Ali-A-Samik" pitchFamily="2" charset="-78"/>
              </a:rPr>
              <a:t>(</a:t>
            </a:r>
            <a:r>
              <a:rPr lang="en-US" sz="2400" dirty="0" smtClean="0">
                <a:cs typeface="Ali-A-Samik" pitchFamily="2" charset="-78"/>
              </a:rPr>
              <a:t>32</a:t>
            </a:r>
            <a:r>
              <a:rPr lang="ar-IQ" sz="2400" dirty="0" smtClean="0">
                <a:cs typeface="Ali-A-Samik" pitchFamily="2" charset="-78"/>
              </a:rPr>
              <a:t>) </a:t>
            </a:r>
            <a:r>
              <a:rPr lang="ar-IQ" sz="2400" dirty="0">
                <a:cs typeface="Ali-A-Samik" pitchFamily="2" charset="-78"/>
              </a:rPr>
              <a:t>لسنة ( </a:t>
            </a:r>
            <a:r>
              <a:rPr lang="en-US" sz="2400" dirty="0" smtClean="0">
                <a:cs typeface="Ali-A-Samik" pitchFamily="2" charset="-78"/>
              </a:rPr>
              <a:t>1947</a:t>
            </a:r>
            <a:r>
              <a:rPr lang="ar-IQ" sz="2400" dirty="0" smtClean="0">
                <a:cs typeface="Ali-A-Samik" pitchFamily="2" charset="-78"/>
              </a:rPr>
              <a:t>).</a:t>
            </a:r>
            <a:endParaRPr lang="ar-IQ" sz="2400" dirty="0">
              <a:cs typeface="Ali-A-Samik" pitchFamily="2" charset="-78"/>
            </a:endParaRPr>
          </a:p>
          <a:p>
            <a:pPr algn="justLow"/>
            <a:r>
              <a:rPr lang="ar-IQ" sz="2400" dirty="0">
                <a:cs typeface="Ali-A-Samik" pitchFamily="2" charset="-78"/>
              </a:rPr>
              <a:t>ب- طائفة الأرمن الأرثوذوكس، فإن لهم قانوناً خاصاً وهو القانون رقم </a:t>
            </a:r>
            <a:r>
              <a:rPr lang="ar-IQ" sz="2400" dirty="0" smtClean="0">
                <a:cs typeface="Ali-A-Samik" pitchFamily="2" charset="-78"/>
              </a:rPr>
              <a:t>(</a:t>
            </a:r>
            <a:r>
              <a:rPr lang="en-US" sz="2400" dirty="0" smtClean="0">
                <a:cs typeface="Ali-A-Samik" pitchFamily="2" charset="-78"/>
              </a:rPr>
              <a:t>70</a:t>
            </a:r>
            <a:r>
              <a:rPr lang="ar-IQ" sz="2400" dirty="0" smtClean="0">
                <a:cs typeface="Ali-A-Samik" pitchFamily="2" charset="-78"/>
              </a:rPr>
              <a:t>) </a:t>
            </a:r>
            <a:r>
              <a:rPr lang="ar-IQ" sz="2400" dirty="0">
                <a:cs typeface="Ali-A-Samik" pitchFamily="2" charset="-78"/>
              </a:rPr>
              <a:t>لسنة </a:t>
            </a:r>
            <a:r>
              <a:rPr lang="ar-IQ" sz="2400" dirty="0" smtClean="0">
                <a:cs typeface="Ali-A-Samik" pitchFamily="2" charset="-78"/>
              </a:rPr>
              <a:t>(</a:t>
            </a:r>
            <a:r>
              <a:rPr lang="en-US" sz="2400" dirty="0" smtClean="0">
                <a:cs typeface="Ali-A-Samik" pitchFamily="2" charset="-78"/>
              </a:rPr>
              <a:t>1931</a:t>
            </a:r>
            <a:r>
              <a:rPr lang="ar-IQ" sz="2400" dirty="0" smtClean="0">
                <a:cs typeface="Ali-A-Samik" pitchFamily="2" charset="-78"/>
              </a:rPr>
              <a:t>).</a:t>
            </a:r>
            <a:endParaRPr lang="ar-IQ" sz="2400" dirty="0">
              <a:cs typeface="Ali-A-Samik" pitchFamily="2" charset="-78"/>
            </a:endParaRPr>
          </a:p>
          <a:p>
            <a:pPr algn="justLow"/>
            <a:r>
              <a:rPr lang="ar-IQ" sz="2400" dirty="0">
                <a:cs typeface="Ali-A-Samik" pitchFamily="2" charset="-78"/>
              </a:rPr>
              <a:t>ج- الطائفة </a:t>
            </a:r>
            <a:r>
              <a:rPr lang="ar-IQ" sz="2400" dirty="0" err="1">
                <a:cs typeface="Ali-A-Samik" pitchFamily="2" charset="-78"/>
              </a:rPr>
              <a:t>الأسرائلية</a:t>
            </a:r>
            <a:r>
              <a:rPr lang="ar-IQ" sz="2400" dirty="0">
                <a:cs typeface="Ali-A-Samik" pitchFamily="2" charset="-78"/>
              </a:rPr>
              <a:t>، ولها قانون خاص رقم </a:t>
            </a:r>
            <a:r>
              <a:rPr lang="ar-IQ" sz="2400" dirty="0" smtClean="0">
                <a:cs typeface="Ali-A-Samik" pitchFamily="2" charset="-78"/>
              </a:rPr>
              <a:t>(</a:t>
            </a:r>
            <a:r>
              <a:rPr lang="en-US" sz="2400" dirty="0" smtClean="0">
                <a:cs typeface="Ali-A-Samik" pitchFamily="2" charset="-78"/>
              </a:rPr>
              <a:t>77</a:t>
            </a:r>
            <a:r>
              <a:rPr lang="ar-IQ" sz="2400" dirty="0" smtClean="0">
                <a:cs typeface="Ali-A-Samik" pitchFamily="2" charset="-78"/>
              </a:rPr>
              <a:t>) </a:t>
            </a:r>
            <a:r>
              <a:rPr lang="ar-IQ" sz="2400" dirty="0">
                <a:cs typeface="Ali-A-Samik" pitchFamily="2" charset="-78"/>
              </a:rPr>
              <a:t>لسنة </a:t>
            </a:r>
            <a:r>
              <a:rPr lang="ar-IQ" sz="2400" dirty="0" smtClean="0">
                <a:cs typeface="Ali-A-Samik" pitchFamily="2" charset="-78"/>
              </a:rPr>
              <a:t>(</a:t>
            </a:r>
            <a:r>
              <a:rPr lang="en-US" sz="2400" dirty="0" smtClean="0">
                <a:cs typeface="Ali-A-Samik" pitchFamily="2" charset="-78"/>
              </a:rPr>
              <a:t>1931</a:t>
            </a:r>
            <a:r>
              <a:rPr lang="ar-IQ" sz="2400" dirty="0" smtClean="0">
                <a:cs typeface="Ali-A-Samik" pitchFamily="2" charset="-78"/>
              </a:rPr>
              <a:t>).</a:t>
            </a:r>
            <a:endParaRPr lang="ar-IQ" sz="2400" dirty="0">
              <a:cs typeface="Ali-A-Samik" pitchFamily="2" charset="-78"/>
            </a:endParaRPr>
          </a:p>
          <a:p>
            <a:pPr algn="justLow"/>
            <a:endParaRPr lang="ar-IQ" sz="2400" dirty="0">
              <a:cs typeface="Ali-A-Samik" pitchFamily="2" charset="-78"/>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5</a:t>
            </a:fld>
            <a:endParaRPr lang="ar-SA"/>
          </a:p>
        </p:txBody>
      </p:sp>
    </p:spTree>
    <p:extLst>
      <p:ext uri="{BB962C8B-B14F-4D97-AF65-F5344CB8AC3E}">
        <p14:creationId xmlns:p14="http://schemas.microsoft.com/office/powerpoint/2010/main" val="3102279924"/>
      </p:ext>
    </p:extLst>
  </p:cSld>
  <p:clrMapOvr>
    <a:masterClrMapping/>
  </p:clrMapOvr>
  <mc:AlternateContent xmlns:mc="http://schemas.openxmlformats.org/markup-compatibility/2006" xmlns:p14="http://schemas.microsoft.com/office/powerpoint/2010/main">
    <mc:Choice Requires="p14">
      <p:transition spd="slow" p14:dur="2000" advTm="218986"/>
    </mc:Choice>
    <mc:Fallback xmlns="">
      <p:transition spd="slow" advTm="218986"/>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lstStyle/>
          <a:p>
            <a:pPr marL="109728" indent="0" algn="r">
              <a:buNone/>
            </a:pPr>
            <a:r>
              <a:rPr lang="ar-IQ" dirty="0">
                <a:solidFill>
                  <a:srgbClr val="FF0000"/>
                </a:solidFill>
              </a:rPr>
              <a:t>زواج عديم الاهلية</a:t>
            </a:r>
            <a:r>
              <a:rPr lang="ar-IQ" dirty="0"/>
              <a:t> </a:t>
            </a:r>
          </a:p>
          <a:p>
            <a:pPr marL="109728" indent="0" algn="r">
              <a:buNone/>
            </a:pPr>
            <a:r>
              <a:rPr lang="ar-IQ" dirty="0"/>
              <a:t>ينطبق وصف عديم الاهلية على المجنون والصغير غير المميز، وفيما يتعلق بالزواج فإن القادر عليه و المحتمل الوقوع هو زواج المجنون الذي عبر عنه القانون بالمريض عقليا. فقد اجاز القانون زواجه </a:t>
            </a:r>
            <a:r>
              <a:rPr lang="ar-IQ" dirty="0" err="1"/>
              <a:t>باذن</a:t>
            </a:r>
            <a:r>
              <a:rPr lang="ar-IQ" dirty="0"/>
              <a:t> القاضي حسب نص الفقرة 2 من المادة 7 من قانون الاحوال الشخصية العراقي والتي تنص على: </a:t>
            </a:r>
          </a:p>
          <a:p>
            <a:pPr marL="109728" indent="0" algn="r">
              <a:buNone/>
            </a:pPr>
            <a:r>
              <a:rPr lang="ar-IQ" dirty="0"/>
              <a:t>" للقاضي ان </a:t>
            </a:r>
            <a:r>
              <a:rPr lang="ar-IQ" dirty="0" err="1"/>
              <a:t>ياذن</a:t>
            </a:r>
            <a:r>
              <a:rPr lang="ar-IQ" dirty="0"/>
              <a:t> بزواج احد الزوجين المريض عقليا اذا ثبت بتقرير من لجنة طبية مختصة ان زواجه </a:t>
            </a:r>
            <a:r>
              <a:rPr lang="ar-IQ" dirty="0" err="1"/>
              <a:t>لايضر</a:t>
            </a:r>
            <a:r>
              <a:rPr lang="ar-IQ" dirty="0"/>
              <a:t> بالمجتمع وانه في مصلحته الشخصية وقبل الزوج الاخر بهذا الزواج قبولا صريحا كتابة في عقد الزواج".</a:t>
            </a:r>
          </a:p>
          <a:p>
            <a:pPr marL="109728" indent="0" algn="r">
              <a:buNone/>
            </a:pP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50</a:t>
            </a:fld>
            <a:endParaRPr lang="ar-SA"/>
          </a:p>
        </p:txBody>
      </p:sp>
    </p:spTree>
    <p:extLst>
      <p:ext uri="{BB962C8B-B14F-4D97-AF65-F5344CB8AC3E}">
        <p14:creationId xmlns:p14="http://schemas.microsoft.com/office/powerpoint/2010/main" val="4584073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lstStyle/>
          <a:p>
            <a:pPr marL="109728" indent="0" algn="r">
              <a:buNone/>
            </a:pPr>
            <a:endParaRPr lang="ar-IQ" dirty="0"/>
          </a:p>
          <a:p>
            <a:pPr marL="109728" indent="0" algn="r">
              <a:buNone/>
            </a:pPr>
            <a:r>
              <a:rPr lang="ar-IQ" dirty="0"/>
              <a:t>بموجب الفقرة 2 من المادة 7 من قانون الاحوال الشخصية العراقي للقاضي ان </a:t>
            </a:r>
            <a:r>
              <a:rPr lang="ar-IQ" dirty="0" err="1"/>
              <a:t>ياذن</a:t>
            </a:r>
            <a:r>
              <a:rPr lang="ar-IQ" dirty="0"/>
              <a:t> بزواج المصاب بمرض عقلي بعد توافر الشروط التالية: </a:t>
            </a:r>
          </a:p>
          <a:p>
            <a:pPr marL="109728" indent="0" algn="r">
              <a:buNone/>
            </a:pPr>
            <a:endParaRPr lang="ar-IQ" dirty="0"/>
          </a:p>
          <a:p>
            <a:pPr marL="109728" indent="0" algn="r">
              <a:buNone/>
            </a:pPr>
            <a:r>
              <a:rPr lang="ar-IQ" dirty="0"/>
              <a:t>1- وجود تقرير طبي صادر من لجنة طبية مختصة يبين ان هذا المريض عقليا لا يضر بالمجتمع كأن لا يكون المرض قابلا للانتقال الى نسل المريض ففي ذلك اضرار بالمجتمع .</a:t>
            </a:r>
          </a:p>
          <a:p>
            <a:pPr marL="109728" indent="0" algn="r">
              <a:buNone/>
            </a:pPr>
            <a:r>
              <a:rPr lang="ar-IQ" dirty="0"/>
              <a:t>كما يجب ان يتضمن التقرير بأن هذا الزواج يحقق مصلحة للشخص المريض كأن يخفف من حدة مرضه او يساعده على تحسين سلوكه والا لم </a:t>
            </a:r>
            <a:r>
              <a:rPr lang="ar-IQ" dirty="0" err="1"/>
              <a:t>ياذن</a:t>
            </a:r>
            <a:r>
              <a:rPr lang="ar-IQ" dirty="0"/>
              <a:t> له بالزواج. </a:t>
            </a:r>
          </a:p>
          <a:p>
            <a:pPr marL="109728" indent="0" algn="r">
              <a:buNone/>
            </a:pPr>
            <a:r>
              <a:rPr lang="ar-IQ" dirty="0"/>
              <a:t>2- يكون الطرف الاخر عالما بحالة المصاب ويبدي موافقته بصورة صريحة وان يسجل هذا القبول ويكتب في عقد الزواج. </a:t>
            </a:r>
          </a:p>
          <a:p>
            <a:pPr marL="109728" indent="0" algn="r">
              <a:buNone/>
            </a:pPr>
            <a:r>
              <a:rPr lang="ar-IQ" dirty="0"/>
              <a:t>3- ان </a:t>
            </a:r>
            <a:r>
              <a:rPr lang="ar-IQ" dirty="0" err="1"/>
              <a:t>لايكون</a:t>
            </a:r>
            <a:r>
              <a:rPr lang="ar-IQ" dirty="0"/>
              <a:t> كلا الطرفين مصابا بالمرض العقلي. </a:t>
            </a:r>
          </a:p>
          <a:p>
            <a:pPr marL="109728" indent="0" algn="r">
              <a:buNone/>
            </a:pPr>
            <a:endParaRPr lang="ar-IQ" dirty="0"/>
          </a:p>
          <a:p>
            <a:pPr marL="109728" indent="0" algn="r">
              <a:buNone/>
            </a:pPr>
            <a:endParaRPr lang="ar-IQ" dirty="0"/>
          </a:p>
          <a:p>
            <a:pPr marL="109728" indent="0" algn="r">
              <a:buNone/>
            </a:pP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51</a:t>
            </a:fld>
            <a:endParaRPr lang="ar-SA"/>
          </a:p>
        </p:txBody>
      </p:sp>
    </p:spTree>
    <p:extLst>
      <p:ext uri="{BB962C8B-B14F-4D97-AF65-F5344CB8AC3E}">
        <p14:creationId xmlns:p14="http://schemas.microsoft.com/office/powerpoint/2010/main" val="18688732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lnSpcReduction="10000"/>
          </a:bodyPr>
          <a:lstStyle/>
          <a:p>
            <a:pPr marL="109728" indent="0" algn="r">
              <a:buNone/>
            </a:pPr>
            <a:r>
              <a:rPr lang="ar-IQ" dirty="0">
                <a:solidFill>
                  <a:srgbClr val="FF0000"/>
                </a:solidFill>
              </a:rPr>
              <a:t>زواج ناقص الأهلية</a:t>
            </a:r>
            <a:r>
              <a:rPr lang="ar-IQ" dirty="0"/>
              <a:t> </a:t>
            </a:r>
          </a:p>
          <a:p>
            <a:pPr marL="109728" indent="0" algn="r">
              <a:buNone/>
            </a:pPr>
            <a:r>
              <a:rPr lang="ar-IQ" dirty="0"/>
              <a:t>الصغير المميز: يعتبر الصغير مميزاَ من وقت بلوغه سن التميز إلى وقت بلوغه سن الرشيد أي الثامنة عشرة. </a:t>
            </a:r>
          </a:p>
          <a:p>
            <a:pPr marL="109728" indent="0" algn="r">
              <a:buNone/>
            </a:pPr>
            <a:r>
              <a:rPr lang="ar-IQ" dirty="0"/>
              <a:t>ملاحظة: جعل بلوغ الخامسة عشر من العمر حدا أدنى لسن الزواج.</a:t>
            </a:r>
          </a:p>
          <a:p>
            <a:pPr marL="109728" indent="0" algn="r">
              <a:buNone/>
            </a:pPr>
            <a:endParaRPr lang="ar-IQ" dirty="0"/>
          </a:p>
          <a:p>
            <a:pPr marL="109728" indent="0" algn="r">
              <a:buNone/>
            </a:pPr>
            <a:r>
              <a:rPr lang="ar-IQ" dirty="0"/>
              <a:t>اجاز القانون للقاضي أن  يأذن بزواج ناقص الاهلية طبقا لشروط محددة في المادة 8 من قانون الاحوال الشخصية وكما يأتي:  </a:t>
            </a:r>
          </a:p>
          <a:p>
            <a:pPr marL="109728" indent="0" algn="r">
              <a:buNone/>
            </a:pPr>
            <a:r>
              <a:rPr lang="ar-IQ" dirty="0"/>
              <a:t>"1- اذا طلب من اكمل 16 من العمر الزواج, فللقاضي ان </a:t>
            </a:r>
            <a:r>
              <a:rPr lang="ar-IQ" dirty="0" err="1"/>
              <a:t>ياذن</a:t>
            </a:r>
            <a:r>
              <a:rPr lang="ar-IQ" dirty="0"/>
              <a:t> به اذا ثبت له أهليته وقابليته البدنية, بعد موافقة وليه الشرعي فاذا امتنع الولي طلب القاضي منه موافقته خلال مدة يحددها له فان لم يعترض او كان اعتراضه غير جدير بالاعتبار اذن القاضي بالزواج.</a:t>
            </a:r>
          </a:p>
          <a:p>
            <a:pPr marL="109728" indent="0" algn="r">
              <a:buNone/>
            </a:pPr>
            <a:r>
              <a:rPr lang="ar-IQ" dirty="0"/>
              <a:t>2- للقاضي أن يأذن بزواج من بلغ 15 من العمر اذا وجد ضرورة قصوى تدعو الى ذلك, ويشترط </a:t>
            </a:r>
            <a:r>
              <a:rPr lang="ar-IQ" dirty="0" err="1"/>
              <a:t>لاعطاء</a:t>
            </a:r>
            <a:r>
              <a:rPr lang="ar-IQ" dirty="0"/>
              <a:t> الاذن تحقق البلوغ الشرعي والقابلية البدنية". </a:t>
            </a:r>
          </a:p>
          <a:p>
            <a:pPr marL="109728" indent="0" algn="r">
              <a:buNone/>
            </a:pP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52</a:t>
            </a:fld>
            <a:endParaRPr lang="ar-SA"/>
          </a:p>
        </p:txBody>
      </p:sp>
    </p:spTree>
    <p:extLst>
      <p:ext uri="{BB962C8B-B14F-4D97-AF65-F5344CB8AC3E}">
        <p14:creationId xmlns:p14="http://schemas.microsoft.com/office/powerpoint/2010/main" val="23362527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lstStyle/>
          <a:p>
            <a:pPr marL="109728" indent="0" algn="r">
              <a:buNone/>
            </a:pPr>
            <a:r>
              <a:rPr lang="ar-IQ" dirty="0">
                <a:solidFill>
                  <a:srgbClr val="FF0000"/>
                </a:solidFill>
              </a:rPr>
              <a:t>الشروط  الذي حددها القانون ليستطيع القاضي ان يأذن بزواج من اكمل 16 من العمر: </a:t>
            </a:r>
          </a:p>
          <a:p>
            <a:pPr marL="109728" indent="0" algn="r">
              <a:buNone/>
            </a:pPr>
            <a:r>
              <a:rPr lang="ar-IQ" dirty="0"/>
              <a:t> 1- اذا ثبت سلامته من المرض العقلي وهذا ما يمكن ان تفسر به عبارة ( أهليته) الواردة في الفقرة لأن عمره معلوم من قبل القاضي. </a:t>
            </a:r>
          </a:p>
          <a:p>
            <a:pPr marL="109728" indent="0" algn="r">
              <a:buNone/>
            </a:pPr>
            <a:r>
              <a:rPr lang="ar-IQ" dirty="0"/>
              <a:t>2- ان يتمتع طالب الزواج بالقابلية البدنية المطلوبة للزواج. </a:t>
            </a:r>
          </a:p>
          <a:p>
            <a:pPr marL="109728" indent="0" algn="r">
              <a:buNone/>
            </a:pPr>
            <a:r>
              <a:rPr lang="ar-IQ" dirty="0"/>
              <a:t>3- موافقة الولي الشرعي اما اذا اعترض فان القاضي يحدد له مدة كمهلة للموافقة فان لم يعترض خلال تلك المدة او اعترض ولكن لم يكن يقدم اسبابا ومبررات معقولة للمنع أذن القاضي بالزواج. </a:t>
            </a:r>
          </a:p>
          <a:p>
            <a:pPr marL="109728" indent="0" algn="r">
              <a:buNone/>
            </a:pPr>
            <a:r>
              <a:rPr lang="ar-IQ" dirty="0">
                <a:solidFill>
                  <a:srgbClr val="FF0000"/>
                </a:solidFill>
              </a:rPr>
              <a:t>ملاحظة: الولي الشرعي كالأب يستطيع ان يوكل غيره بوكالة رسمية يخول فيها وكيله الحضور في محكمة الأحوال الشخصية لتسجيل عقد زواج من تحت ولايته. واذا كان الأب متوفيا أو غائبا غيبة طويلة أو مفقودا فان الام تكون هي الولي اذا كانت حاضنة. </a:t>
            </a:r>
          </a:p>
          <a:p>
            <a:pPr marL="109728" indent="0" algn="r">
              <a:buNone/>
            </a:pPr>
            <a:endParaRPr lang="ar-IQ" dirty="0">
              <a:solidFill>
                <a:srgbClr val="FF0000"/>
              </a:solidFill>
            </a:endParaRPr>
          </a:p>
          <a:p>
            <a:pPr marL="109728" indent="0" algn="r">
              <a:buNone/>
            </a:pPr>
            <a:endParaRPr lang="ar-IQ" dirty="0"/>
          </a:p>
          <a:p>
            <a:pPr marL="109728" indent="0" algn="r">
              <a:buNone/>
            </a:pPr>
            <a:endParaRPr lang="ar-IQ" dirty="0"/>
          </a:p>
          <a:p>
            <a:pPr marL="109728" indent="0" algn="r">
              <a:buNone/>
            </a:pPr>
            <a:endParaRPr lang="ar-IQ" dirty="0"/>
          </a:p>
          <a:p>
            <a:pPr marL="109728" indent="0" algn="r">
              <a:buNone/>
            </a:pPr>
            <a:endParaRPr lang="ar-IQ" dirty="0"/>
          </a:p>
          <a:p>
            <a:pPr marL="109728" indent="0" algn="r">
              <a:buNone/>
            </a:pP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53</a:t>
            </a:fld>
            <a:endParaRPr lang="ar-SA"/>
          </a:p>
        </p:txBody>
      </p:sp>
    </p:spTree>
    <p:extLst>
      <p:ext uri="{BB962C8B-B14F-4D97-AF65-F5344CB8AC3E}">
        <p14:creationId xmlns:p14="http://schemas.microsoft.com/office/powerpoint/2010/main" val="10076757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fontScale="92500" lnSpcReduction="20000"/>
          </a:bodyPr>
          <a:lstStyle/>
          <a:p>
            <a:pPr marL="109728" indent="0" algn="r">
              <a:buNone/>
            </a:pPr>
            <a:r>
              <a:rPr lang="ar-IQ" dirty="0">
                <a:solidFill>
                  <a:srgbClr val="FF0000"/>
                </a:solidFill>
              </a:rPr>
              <a:t>الشروط  الذي حددها القانون ليستطيع القاضي ان يأذن بزواج من اكمل 15 من العمر:</a:t>
            </a:r>
            <a:r>
              <a:rPr lang="ar-IQ" dirty="0"/>
              <a:t> </a:t>
            </a:r>
          </a:p>
          <a:p>
            <a:pPr marL="109728" indent="0" algn="r">
              <a:buNone/>
            </a:pPr>
            <a:r>
              <a:rPr lang="ar-IQ" dirty="0"/>
              <a:t>1- أن تكون هناك ضرورة قصوى تدعو الى زواجه كأن يؤكد الأطباء على ان زواجه يساعد على شفائه من مرض خطير ألم به أو أن زواجه يساهم في حل مشكلة اجتماعية لأسرة طالب الزواج. </a:t>
            </a:r>
          </a:p>
          <a:p>
            <a:pPr marL="109728" indent="0" algn="r">
              <a:buNone/>
            </a:pPr>
            <a:r>
              <a:rPr lang="ar-IQ" dirty="0"/>
              <a:t>2- أن يكون البلوغ الشرعي لطالب الزواج قد تحقق ومؤكدا ويدرك ما يقدم عليه وتكون له القابلية البدنية المطلوبة لذلك. </a:t>
            </a:r>
          </a:p>
          <a:p>
            <a:pPr marL="109728" indent="0" algn="r">
              <a:buNone/>
            </a:pPr>
            <a:endParaRPr lang="ar-IQ" dirty="0"/>
          </a:p>
          <a:p>
            <a:pPr marL="109728" indent="0" algn="r">
              <a:buNone/>
            </a:pPr>
            <a:r>
              <a:rPr lang="ar-IQ" dirty="0"/>
              <a:t>ولقد خلت هذه الفقرة الخاصة بزواج من بلغ 15من العمر من الاشارة الى موافقة الولي، لأنه إذا وجدت ضرورة تدعو إلى الزواج فإن ذلك يستلزم كون الاعتراض في غير محله وغير جدير بالاعتبار.</a:t>
            </a:r>
          </a:p>
          <a:p>
            <a:pPr marL="109728" indent="0" algn="r">
              <a:buNone/>
            </a:pPr>
            <a:r>
              <a:rPr lang="ar-IQ" dirty="0"/>
              <a:t>كما أن هذه الفقرة تضمنت عبارة (تحقق البلوغ الشرعي) والتي لم ترد في الفقرة الخاصة بزواج من أكمل 16 من العمر، ذلك لأن البلوغ الشرعي لمن أكمل 16 من العمر يكاد يكون مؤكدا، أما بالنسبة إلى من بلغ 15 من العمر فإنه غير مؤكد، ولذلك على القاضي أن يتأكد من ذلك.</a:t>
            </a:r>
          </a:p>
          <a:p>
            <a:pPr marL="109728" indent="0" algn="r">
              <a:buNone/>
            </a:pPr>
            <a:r>
              <a:rPr lang="ar-IQ" dirty="0"/>
              <a:t>تضمنت الفقرة 3 من المادة 8 من قانون الاحوال الشخصية على:</a:t>
            </a:r>
          </a:p>
          <a:p>
            <a:pPr marL="109728" indent="0" algn="r">
              <a:buNone/>
            </a:pPr>
            <a:r>
              <a:rPr lang="ar-IQ" dirty="0">
                <a:solidFill>
                  <a:srgbClr val="FF0000"/>
                </a:solidFill>
              </a:rPr>
              <a:t>"تعتبر الام وليا اذا كان الأب متوفيا أو غائبا وكانت حاضنة".</a:t>
            </a:r>
            <a:r>
              <a:rPr lang="ar-IQ" dirty="0"/>
              <a:t> </a:t>
            </a:r>
          </a:p>
        </p:txBody>
      </p:sp>
      <p:sp>
        <p:nvSpPr>
          <p:cNvPr id="3" name="Slide Number Placeholder 2"/>
          <p:cNvSpPr>
            <a:spLocks noGrp="1"/>
          </p:cNvSpPr>
          <p:nvPr>
            <p:ph type="sldNum" sz="quarter" idx="12"/>
          </p:nvPr>
        </p:nvSpPr>
        <p:spPr/>
        <p:txBody>
          <a:bodyPr/>
          <a:lstStyle/>
          <a:p>
            <a:fld id="{0B34F065-1154-456A-91E3-76DE8E75E17B}" type="slidenum">
              <a:rPr lang="ar-SA" smtClean="0"/>
              <a:t>54</a:t>
            </a:fld>
            <a:endParaRPr lang="ar-SA"/>
          </a:p>
        </p:txBody>
      </p:sp>
    </p:spTree>
    <p:extLst>
      <p:ext uri="{BB962C8B-B14F-4D97-AF65-F5344CB8AC3E}">
        <p14:creationId xmlns:p14="http://schemas.microsoft.com/office/powerpoint/2010/main" val="7130440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fontScale="85000" lnSpcReduction="20000"/>
          </a:bodyPr>
          <a:lstStyle/>
          <a:p>
            <a:pPr marL="109728" indent="0" algn="r">
              <a:buNone/>
            </a:pPr>
            <a:r>
              <a:rPr lang="ar-IQ" dirty="0">
                <a:solidFill>
                  <a:srgbClr val="FF0000"/>
                </a:solidFill>
              </a:rPr>
              <a:t>الاكراه على الزواج </a:t>
            </a:r>
          </a:p>
          <a:p>
            <a:pPr marL="109728" indent="0" algn="r">
              <a:buNone/>
            </a:pPr>
            <a:r>
              <a:rPr lang="ar-IQ" dirty="0"/>
              <a:t>خصص المادة 9 من قانون الاحوال الشخصية لحكم الاكراه على الزواج  حيث نصت على: </a:t>
            </a:r>
          </a:p>
          <a:p>
            <a:pPr marL="109728" indent="0" algn="r">
              <a:buNone/>
            </a:pPr>
            <a:r>
              <a:rPr lang="ar-IQ" dirty="0"/>
              <a:t>" 1- لا يحق لأي من الأقارب أو الأغيار اكراه أي شخص ذكرا كان أو انثى على الزواج دون رضاه ويعتبر عقد الزواج </a:t>
            </a:r>
            <a:r>
              <a:rPr lang="ar-IQ" dirty="0" err="1"/>
              <a:t>بالاكراه</a:t>
            </a:r>
            <a:r>
              <a:rPr lang="ar-IQ" dirty="0"/>
              <a:t> باطلا اذا لم يتم الدخول واذا تم الدخول فيكون موقوفا, كما لا يحق لأي من الأقارب أو الأغيار منع من كان أهلا للزواج بموجب أحكام هذا القانون من الزواج. </a:t>
            </a:r>
          </a:p>
          <a:p>
            <a:pPr marL="109728" indent="0" algn="r">
              <a:buNone/>
            </a:pPr>
            <a:r>
              <a:rPr lang="ar-IQ" dirty="0"/>
              <a:t>2- يعاقب من خالف أحكام الفقرة 1 من هذه المادة بالحبس مدة </a:t>
            </a:r>
            <a:r>
              <a:rPr lang="ar-IQ" dirty="0" err="1"/>
              <a:t>لاتقل</a:t>
            </a:r>
            <a:r>
              <a:rPr lang="ar-IQ" dirty="0"/>
              <a:t> عن سنتين ولا تزيد على خمس سنوات اذا كان قريبا من الدرجة الأولى أما اذا كان المخالف من غير هؤلاء تكون العقوبة الحبس مدة </a:t>
            </a:r>
            <a:r>
              <a:rPr lang="ar-IQ" dirty="0" err="1"/>
              <a:t>لاتقل</a:t>
            </a:r>
            <a:r>
              <a:rPr lang="ar-IQ" dirty="0"/>
              <a:t> عن 3 سنوات او السجن مدة لا تزيد على 10 سنوات".</a:t>
            </a:r>
          </a:p>
          <a:p>
            <a:pPr marL="109728" indent="0" algn="r">
              <a:buNone/>
            </a:pPr>
            <a:endParaRPr lang="ar-IQ" dirty="0"/>
          </a:p>
          <a:p>
            <a:pPr marL="109728" indent="0" algn="r">
              <a:buNone/>
            </a:pPr>
            <a:r>
              <a:rPr lang="ar-IQ" dirty="0"/>
              <a:t>اذن بموجب هذه المادة </a:t>
            </a:r>
            <a:r>
              <a:rPr lang="ar-IQ" dirty="0" err="1"/>
              <a:t>لايستطيع</a:t>
            </a:r>
            <a:r>
              <a:rPr lang="ar-IQ" dirty="0"/>
              <a:t> احد سواء كان قريبا او غريبا عن الطرفين اكراههم على الزواج وفي حال حدوث الزواج </a:t>
            </a:r>
            <a:r>
              <a:rPr lang="ar-IQ" dirty="0" err="1"/>
              <a:t>بالاكراه</a:t>
            </a:r>
            <a:r>
              <a:rPr lang="ar-IQ" dirty="0"/>
              <a:t> فمصير عقد الزواج يقسم الى قسمين: </a:t>
            </a:r>
          </a:p>
          <a:p>
            <a:pPr marL="109728" indent="0" algn="r">
              <a:buNone/>
            </a:pPr>
            <a:r>
              <a:rPr lang="ar-IQ" dirty="0"/>
              <a:t>1- في حال عدم الدخول يكون العقد باطلا.</a:t>
            </a:r>
          </a:p>
          <a:p>
            <a:pPr marL="109728" indent="0" algn="r">
              <a:buNone/>
            </a:pPr>
            <a:r>
              <a:rPr lang="ar-IQ" dirty="0"/>
              <a:t>2- في حال الدخول يكون العقد موقوفا على رأي المكره فان اجازه نفذ العقد وان لم يجزه يكون العقد باطلا. والحكمة في عدم ابطال العقد مباشرة هو لرعاية </a:t>
            </a:r>
            <a:r>
              <a:rPr lang="ar-IQ" dirty="0" err="1"/>
              <a:t>ماقد</a:t>
            </a:r>
            <a:r>
              <a:rPr lang="ar-IQ" dirty="0"/>
              <a:t> يترتب على الدخول من اثار. </a:t>
            </a:r>
          </a:p>
          <a:p>
            <a:pPr marL="109728" indent="0" algn="r">
              <a:buNone/>
            </a:pP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55</a:t>
            </a:fld>
            <a:endParaRPr lang="ar-SA"/>
          </a:p>
        </p:txBody>
      </p:sp>
    </p:spTree>
    <p:extLst>
      <p:ext uri="{BB962C8B-B14F-4D97-AF65-F5344CB8AC3E}">
        <p14:creationId xmlns:p14="http://schemas.microsoft.com/office/powerpoint/2010/main" val="30023760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fontScale="92500" lnSpcReduction="20000"/>
          </a:bodyPr>
          <a:lstStyle/>
          <a:p>
            <a:pPr marL="109728" indent="0" algn="r">
              <a:buNone/>
            </a:pPr>
            <a:r>
              <a:rPr lang="ar-IQ" dirty="0">
                <a:solidFill>
                  <a:srgbClr val="FF0000"/>
                </a:solidFill>
              </a:rPr>
              <a:t>تسجيل عقد الزواج</a:t>
            </a:r>
            <a:r>
              <a:rPr lang="ar-IQ" dirty="0"/>
              <a:t> </a:t>
            </a:r>
          </a:p>
          <a:p>
            <a:pPr marL="109728" indent="0" algn="r">
              <a:buNone/>
            </a:pPr>
            <a:r>
              <a:rPr lang="ar-IQ" dirty="0"/>
              <a:t>تسجيل عقد الزواج شرط قانوني وليس شرط شرعي، لأن تسجيل العقد او عدم تسجيله لا يؤثران على صحة العقد من الناحية الشرعية, فمن الناحية الشرعية متى ما </a:t>
            </a:r>
            <a:r>
              <a:rPr lang="ar-IQ" dirty="0" err="1"/>
              <a:t>توفرالشروط</a:t>
            </a:r>
            <a:r>
              <a:rPr lang="ar-IQ" dirty="0"/>
              <a:t> الشرعية في عقد الزواج ترتبت عليه اثاره سواء سجل العقد أم لم يسجل. أما من الناحية القانونية فان عدم تسجيله تترتب عليه عقوبة. </a:t>
            </a:r>
          </a:p>
          <a:p>
            <a:pPr marL="109728" indent="0" algn="r">
              <a:buNone/>
            </a:pPr>
            <a:endParaRPr lang="ar-IQ" dirty="0"/>
          </a:p>
          <a:p>
            <a:pPr marL="109728" indent="0" algn="r">
              <a:buNone/>
            </a:pPr>
            <a:r>
              <a:rPr lang="ar-IQ" dirty="0">
                <a:solidFill>
                  <a:srgbClr val="FF0000"/>
                </a:solidFill>
              </a:rPr>
              <a:t>شروط تسجيل عقد الزواج</a:t>
            </a:r>
          </a:p>
          <a:p>
            <a:pPr marL="109728" indent="0" algn="r">
              <a:buNone/>
            </a:pPr>
            <a:r>
              <a:rPr lang="ar-IQ" dirty="0"/>
              <a:t>لقد رتبت المادة 10 من قانون الأحوال الشخصية في فقراته الثلاثة الاولى هذه الشروط وكما يأتي: </a:t>
            </a:r>
          </a:p>
          <a:p>
            <a:pPr marL="109728" indent="0" algn="r">
              <a:buNone/>
            </a:pPr>
            <a:r>
              <a:rPr lang="ar-IQ" dirty="0"/>
              <a:t>يسجل عقد الزواج في المحكمة المختصة بدون رسم في سجل خاص وفقا للشروط الاتية:</a:t>
            </a:r>
          </a:p>
          <a:p>
            <a:pPr marL="109728" indent="0" algn="r">
              <a:buNone/>
            </a:pPr>
            <a:r>
              <a:rPr lang="ar-IQ" dirty="0"/>
              <a:t>1- (تقديم بيان بلا طابع يتضمن هوية العاقدين وعمرهما ومقدار المهر وعدم وجود مانع شرعي من الزواج على ان يوقع هذا البيان من العاقدين ويوثق من مختار المحلة أو القرية أو شخصين معتبرين من سكانهما). </a:t>
            </a:r>
          </a:p>
          <a:p>
            <a:pPr marL="109728" indent="0" algn="r">
              <a:buNone/>
            </a:pPr>
            <a:r>
              <a:rPr lang="ar-IQ" dirty="0"/>
              <a:t>يقصد بالبيان هنا استمارة خاصة تملأ من قبل من يريد الزواج ويوقع عليها من ورد ذكرهم في الفقرة اعلاه. </a:t>
            </a:r>
          </a:p>
          <a:p>
            <a:pPr marL="109728" indent="0" algn="r">
              <a:buNone/>
            </a:pPr>
            <a:endParaRPr lang="ar-IQ" dirty="0"/>
          </a:p>
          <a:p>
            <a:pPr marL="109728" indent="0" algn="r">
              <a:buNone/>
            </a:pPr>
            <a:endParaRPr lang="ar-IQ" dirty="0"/>
          </a:p>
          <a:p>
            <a:pPr marL="109728" indent="0" algn="r">
              <a:buNone/>
            </a:pPr>
            <a:endParaRPr lang="ar-IQ" dirty="0"/>
          </a:p>
          <a:p>
            <a:pPr marL="109728" indent="0" algn="r">
              <a:buNone/>
            </a:pP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56</a:t>
            </a:fld>
            <a:endParaRPr lang="ar-SA"/>
          </a:p>
        </p:txBody>
      </p:sp>
    </p:spTree>
    <p:extLst>
      <p:ext uri="{BB962C8B-B14F-4D97-AF65-F5344CB8AC3E}">
        <p14:creationId xmlns:p14="http://schemas.microsoft.com/office/powerpoint/2010/main" val="29169952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lnSpcReduction="10000"/>
          </a:bodyPr>
          <a:lstStyle/>
          <a:p>
            <a:pPr marL="109728" indent="0" algn="r">
              <a:buNone/>
            </a:pPr>
            <a:endParaRPr lang="ar-IQ" dirty="0"/>
          </a:p>
          <a:p>
            <a:pPr marL="109728" indent="0" algn="r">
              <a:buNone/>
            </a:pPr>
            <a:r>
              <a:rPr lang="ar-IQ" dirty="0"/>
              <a:t>2- (يرفق البيان بتقرير من لجنة طبية مختصة يؤيد سلامة الزوجين من مرض نقص المناعة المكتسبة والموانع الصحية والوثائق الاخرى التي يشترطها القانون). </a:t>
            </a:r>
          </a:p>
          <a:p>
            <a:pPr marL="109728" indent="0" algn="r">
              <a:buNone/>
            </a:pPr>
            <a:r>
              <a:rPr lang="ar-IQ" dirty="0"/>
              <a:t>يجب ان يتضمن تقرير اللجنة الطبية سلامة الزوجين من مرض نقص المناعة المكتسبة (الايدز) نظرا لخطورته, والموانع الصحية الاخرى مثل الامراض </a:t>
            </a:r>
            <a:r>
              <a:rPr lang="ar-IQ" dirty="0" err="1"/>
              <a:t>التناسلة</a:t>
            </a:r>
            <a:r>
              <a:rPr lang="ar-IQ" dirty="0"/>
              <a:t> والجذام والتدرن الرئوي في حالته الفعالة والامراض والعاهات العقلية. </a:t>
            </a:r>
          </a:p>
          <a:p>
            <a:pPr marL="109728" indent="0" algn="r">
              <a:buNone/>
            </a:pPr>
            <a:endParaRPr lang="ar-IQ" dirty="0"/>
          </a:p>
          <a:p>
            <a:pPr marL="109728" indent="0" algn="r">
              <a:buNone/>
            </a:pPr>
            <a:r>
              <a:rPr lang="ar-IQ" dirty="0"/>
              <a:t>عبارة (الوثائق الاخرى) فيقصد بها:</a:t>
            </a:r>
          </a:p>
          <a:p>
            <a:pPr marL="109728" indent="0" algn="r">
              <a:buNone/>
            </a:pPr>
            <a:r>
              <a:rPr lang="ar-IQ" dirty="0"/>
              <a:t>- موافقة الجهات ذات العلاقة بالنسبة للعسكريين.</a:t>
            </a:r>
          </a:p>
          <a:p>
            <a:pPr marL="109728" indent="0" algn="r">
              <a:buNone/>
            </a:pPr>
            <a:r>
              <a:rPr lang="ar-IQ" dirty="0"/>
              <a:t>- اعلام الطلاق المكتسب الدرجة القطعية للمطلق او المطلقة.</a:t>
            </a:r>
          </a:p>
          <a:p>
            <a:pPr marL="109728" indent="0" algn="r">
              <a:buNone/>
            </a:pPr>
            <a:r>
              <a:rPr lang="ar-IQ" dirty="0"/>
              <a:t>- شهادة الوفاة أو القسام الشرعي بالنسبة للولي اذا كان متوفي او بالنسبة للزوج السابق لمعرفة انتهاء العدة للأرملة أو المطلقة.</a:t>
            </a:r>
          </a:p>
          <a:p>
            <a:pPr marL="109728" indent="0" algn="r">
              <a:buNone/>
            </a:pPr>
            <a:endParaRPr lang="ar-IQ" dirty="0"/>
          </a:p>
          <a:p>
            <a:pPr marL="109728" indent="0" algn="r">
              <a:buNone/>
            </a:pP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57</a:t>
            </a:fld>
            <a:endParaRPr lang="ar-SA"/>
          </a:p>
        </p:txBody>
      </p:sp>
    </p:spTree>
    <p:extLst>
      <p:ext uri="{BB962C8B-B14F-4D97-AF65-F5344CB8AC3E}">
        <p14:creationId xmlns:p14="http://schemas.microsoft.com/office/powerpoint/2010/main" val="10924705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fontScale="85000" lnSpcReduction="20000"/>
          </a:bodyPr>
          <a:lstStyle/>
          <a:p>
            <a:pPr marL="109728" indent="0" algn="r">
              <a:buNone/>
            </a:pPr>
            <a:r>
              <a:rPr lang="ar-IQ" dirty="0"/>
              <a:t>3- (يدون ما تضمنته البيان في السجل ويوقع </a:t>
            </a:r>
            <a:r>
              <a:rPr lang="ar-IQ" dirty="0" err="1"/>
              <a:t>بامضاء</a:t>
            </a:r>
            <a:r>
              <a:rPr lang="ar-IQ" dirty="0"/>
              <a:t> العاقدين او بصمة ابهامها بحضور القاضي ويوثق من قبله وتعطى للزوجين حجة بالزواج) </a:t>
            </a:r>
          </a:p>
          <a:p>
            <a:pPr marL="109728" indent="0" algn="r">
              <a:buNone/>
            </a:pPr>
            <a:r>
              <a:rPr lang="ar-IQ" dirty="0"/>
              <a:t>بعد تسجيل ما تضمنته البيان يتلفظ العاقدان أو وكيلاهما صيغة العقد وبعد ذلك يوقع القاضي السجل والنسخ المطلوبة من العقد وتسلم للزوجين. </a:t>
            </a:r>
          </a:p>
          <a:p>
            <a:pPr marL="109728" indent="0" algn="r">
              <a:buNone/>
            </a:pPr>
            <a:r>
              <a:rPr lang="ar-IQ" dirty="0"/>
              <a:t>4- (يعمل بمضمون الحجج المسجلة وفق اصولها بلا بينة وتكون قابلة للتنفيذ فيما يتعلق بالمهر مالم يعترض عليها لدى المحكمة المختصة).</a:t>
            </a:r>
          </a:p>
          <a:p>
            <a:pPr marL="109728" indent="0" algn="r">
              <a:buNone/>
            </a:pPr>
            <a:endParaRPr lang="ar-IQ" dirty="0"/>
          </a:p>
          <a:p>
            <a:pPr marL="109728" indent="0" algn="r">
              <a:buNone/>
            </a:pPr>
            <a:r>
              <a:rPr lang="ar-IQ" dirty="0"/>
              <a:t>5- ( يعاقب بغرامة </a:t>
            </a:r>
            <a:r>
              <a:rPr lang="ar-IQ" dirty="0" err="1"/>
              <a:t>لاتقل</a:t>
            </a:r>
            <a:r>
              <a:rPr lang="ar-IQ" dirty="0"/>
              <a:t> عن مليون دينار </a:t>
            </a:r>
            <a:r>
              <a:rPr lang="ar-IQ" dirty="0" err="1"/>
              <a:t>ولاتزيد</a:t>
            </a:r>
            <a:r>
              <a:rPr lang="ar-IQ" dirty="0"/>
              <a:t> على ثلاثة ملايين دينار كل من اجرى عقد الزواج خارج المحكمة, وتكون العقوبة الحبس مدة </a:t>
            </a:r>
            <a:r>
              <a:rPr lang="ar-IQ" dirty="0" err="1"/>
              <a:t>لاتقل</a:t>
            </a:r>
            <a:r>
              <a:rPr lang="ar-IQ" dirty="0"/>
              <a:t> عن ثلاث سنوات </a:t>
            </a:r>
            <a:r>
              <a:rPr lang="ar-IQ" dirty="0" err="1"/>
              <a:t>ولاتزيد</a:t>
            </a:r>
            <a:r>
              <a:rPr lang="ar-IQ" dirty="0"/>
              <a:t> عن خمس سنوات اذا عقد خارج المحكمة زواجا اخر مع قيام الزوجية). </a:t>
            </a:r>
          </a:p>
          <a:p>
            <a:pPr marL="109728" indent="0" algn="r">
              <a:buNone/>
            </a:pPr>
            <a:r>
              <a:rPr lang="ar-IQ" dirty="0"/>
              <a:t>اذن من الضروري تسجيل عقد الزواج في المحكمة </a:t>
            </a:r>
            <a:r>
              <a:rPr lang="ar-IQ" dirty="0" err="1"/>
              <a:t>لانها</a:t>
            </a:r>
            <a:r>
              <a:rPr lang="ar-IQ" dirty="0"/>
              <a:t> وسيلة اثبات لجميع حقوق والتزامات الطرفين . </a:t>
            </a:r>
          </a:p>
          <a:p>
            <a:pPr marL="109728" indent="0" algn="r">
              <a:buNone/>
            </a:pPr>
            <a:r>
              <a:rPr lang="ar-IQ" dirty="0"/>
              <a:t>وعقوبة عدم تسجيل العقد في المحكمة هي: </a:t>
            </a:r>
          </a:p>
          <a:p>
            <a:pPr marL="109728" indent="0" algn="r">
              <a:buNone/>
            </a:pPr>
            <a:r>
              <a:rPr lang="ar-IQ" dirty="0"/>
              <a:t>1- الزواج خارج المحكمة عقوبته الغرامة بمبلغ لا يقل عن مليون دينار </a:t>
            </a:r>
            <a:r>
              <a:rPr lang="ar-IQ" dirty="0" err="1"/>
              <a:t>ولاتزيد</a:t>
            </a:r>
            <a:r>
              <a:rPr lang="ar-IQ" dirty="0"/>
              <a:t> على ثلاثة ملايين دينار. </a:t>
            </a:r>
          </a:p>
          <a:p>
            <a:pPr marL="109728" indent="0" algn="r">
              <a:buNone/>
            </a:pPr>
            <a:r>
              <a:rPr lang="ar-IQ" dirty="0"/>
              <a:t>2- الزواج الثاني خارج المحكمة في حالة قيام الزوجية مع الزوجة الاولى يعاقب بالحبس مدة </a:t>
            </a:r>
            <a:r>
              <a:rPr lang="ar-IQ" dirty="0" err="1"/>
              <a:t>لاتقل</a:t>
            </a:r>
            <a:r>
              <a:rPr lang="ar-IQ" dirty="0"/>
              <a:t> عن ثلاث سنوات </a:t>
            </a:r>
            <a:r>
              <a:rPr lang="ar-IQ" dirty="0" err="1"/>
              <a:t>ولاتزيد</a:t>
            </a:r>
            <a:r>
              <a:rPr lang="ar-IQ" dirty="0"/>
              <a:t> عن خمس سنوات. </a:t>
            </a:r>
          </a:p>
          <a:p>
            <a:pPr marL="109728" indent="0" algn="r">
              <a:buNone/>
            </a:pP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58</a:t>
            </a:fld>
            <a:endParaRPr lang="ar-SA"/>
          </a:p>
        </p:txBody>
      </p:sp>
    </p:spTree>
    <p:extLst>
      <p:ext uri="{BB962C8B-B14F-4D97-AF65-F5344CB8AC3E}">
        <p14:creationId xmlns:p14="http://schemas.microsoft.com/office/powerpoint/2010/main" val="1126245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lstStyle/>
          <a:p>
            <a:pPr marL="109728" indent="0" algn="r">
              <a:buNone/>
            </a:pPr>
            <a:r>
              <a:rPr lang="ar-IQ" dirty="0" smtClean="0">
                <a:solidFill>
                  <a:srgbClr val="FF0000"/>
                </a:solidFill>
              </a:rPr>
              <a:t>إثبات الزوجية</a:t>
            </a:r>
            <a:endParaRPr lang="ar-IQ" dirty="0">
              <a:solidFill>
                <a:srgbClr val="FF0000"/>
              </a:solidFill>
            </a:endParaRPr>
          </a:p>
          <a:p>
            <a:pPr marL="109728" indent="0" algn="r">
              <a:buNone/>
            </a:pPr>
            <a:r>
              <a:rPr lang="ar-IQ" dirty="0" smtClean="0">
                <a:solidFill>
                  <a:srgbClr val="FF0000"/>
                </a:solidFill>
              </a:rPr>
              <a:t>1/ تسجيل عقد الزواج</a:t>
            </a:r>
          </a:p>
          <a:p>
            <a:pPr marL="109728" indent="0" algn="r">
              <a:buNone/>
            </a:pPr>
            <a:r>
              <a:rPr lang="ar-IQ" dirty="0" smtClean="0">
                <a:solidFill>
                  <a:srgbClr val="FF0000"/>
                </a:solidFill>
              </a:rPr>
              <a:t>2/ الإثبات بالإقرار</a:t>
            </a:r>
          </a:p>
          <a:p>
            <a:pPr marL="109728" indent="0" algn="r">
              <a:buNone/>
            </a:pPr>
            <a:r>
              <a:rPr lang="ar-IQ" dirty="0" smtClean="0"/>
              <a:t>نصت </a:t>
            </a:r>
            <a:r>
              <a:rPr lang="ar-IQ" dirty="0"/>
              <a:t>المادة 11 على </a:t>
            </a:r>
            <a:r>
              <a:rPr lang="ar-IQ" dirty="0" err="1"/>
              <a:t>مايأتي</a:t>
            </a:r>
            <a:r>
              <a:rPr lang="ar-IQ" dirty="0"/>
              <a:t>: " 1. إذا أقر أحد </a:t>
            </a:r>
            <a:r>
              <a:rPr lang="ar-IQ" dirty="0" err="1"/>
              <a:t>لإمرأة</a:t>
            </a:r>
            <a:r>
              <a:rPr lang="ar-IQ" dirty="0"/>
              <a:t> أنها زوجته و لم يكن هناك مانع شرعي أو قانوني و صدقته ثبتت </a:t>
            </a:r>
            <a:r>
              <a:rPr lang="ar-IQ" dirty="0" err="1"/>
              <a:t>زوجيتها</a:t>
            </a:r>
            <a:r>
              <a:rPr lang="ar-IQ" dirty="0"/>
              <a:t> له بإقراره".</a:t>
            </a:r>
          </a:p>
          <a:p>
            <a:pPr marL="109728" indent="0" algn="r">
              <a:buNone/>
            </a:pPr>
            <a:r>
              <a:rPr lang="ar-IQ" dirty="0"/>
              <a:t>" 2. إذا أقرت المرأة أنها تزوجت فلانا و صدقها في حياتها ولم يكن هناك مانع قانوني أو شرعي ثبت الزواج بينهما، و إن صدقها بعد موتها فلا يثبت الزواج".</a:t>
            </a:r>
          </a:p>
          <a:p>
            <a:pPr marL="109728" indent="0" algn="r">
              <a:buNone/>
            </a:pPr>
            <a:r>
              <a:rPr lang="ar-IQ" dirty="0"/>
              <a:t>المانع الشرعي: كأن تكون المرأة محرمة على الرجل حرمة مؤبدة أو مؤقتة.</a:t>
            </a:r>
          </a:p>
          <a:p>
            <a:pPr marL="109728" indent="0" algn="r">
              <a:buNone/>
            </a:pPr>
            <a:r>
              <a:rPr lang="ar-IQ" dirty="0"/>
              <a:t>المانع القانوني: كأن يكون أحد الطرفين فاقد الأهلية، أو ناقص الأهلية، و لم يؤيد وليه الشرعي صحة عقد الزواج.</a:t>
            </a:r>
          </a:p>
        </p:txBody>
      </p:sp>
      <p:sp>
        <p:nvSpPr>
          <p:cNvPr id="3" name="Slide Number Placeholder 2"/>
          <p:cNvSpPr>
            <a:spLocks noGrp="1"/>
          </p:cNvSpPr>
          <p:nvPr>
            <p:ph type="sldNum" sz="quarter" idx="12"/>
          </p:nvPr>
        </p:nvSpPr>
        <p:spPr/>
        <p:txBody>
          <a:bodyPr/>
          <a:lstStyle/>
          <a:p>
            <a:fld id="{0B34F065-1154-456A-91E3-76DE8E75E17B}" type="slidenum">
              <a:rPr lang="ar-SA" smtClean="0"/>
              <a:t>59</a:t>
            </a:fld>
            <a:endParaRPr lang="ar-SA"/>
          </a:p>
        </p:txBody>
      </p:sp>
    </p:spTree>
    <p:extLst>
      <p:ext uri="{BB962C8B-B14F-4D97-AF65-F5344CB8AC3E}">
        <p14:creationId xmlns:p14="http://schemas.microsoft.com/office/powerpoint/2010/main" val="3450227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908720"/>
            <a:ext cx="7992888" cy="5832648"/>
          </a:xfrm>
        </p:spPr>
        <p:txBody>
          <a:bodyPr>
            <a:noAutofit/>
          </a:bodyPr>
          <a:lstStyle/>
          <a:p>
            <a:pPr marL="0" indent="0" algn="justLow" rtl="1">
              <a:lnSpc>
                <a:spcPct val="150000"/>
              </a:lnSpc>
              <a:buNone/>
            </a:pPr>
            <a:r>
              <a:rPr lang="ar-IQ" sz="2000" dirty="0" smtClean="0">
                <a:cs typeface="Ali-A-Samik" pitchFamily="2" charset="-78"/>
              </a:rPr>
              <a:t>1- </a:t>
            </a:r>
            <a:r>
              <a:rPr lang="ar-IQ" sz="2000" dirty="0">
                <a:cs typeface="Ali-A-Samik" pitchFamily="2" charset="-78"/>
              </a:rPr>
              <a:t>تعريف الخِطبة: </a:t>
            </a:r>
            <a:endParaRPr lang="ar-IQ" sz="2000" dirty="0" smtClean="0">
              <a:cs typeface="Ali-A-Samik" pitchFamily="2" charset="-78"/>
            </a:endParaRPr>
          </a:p>
          <a:p>
            <a:pPr marL="0" indent="0" algn="justLow" rtl="1">
              <a:lnSpc>
                <a:spcPct val="150000"/>
              </a:lnSpc>
              <a:buNone/>
            </a:pPr>
            <a:r>
              <a:rPr lang="ar-IQ" sz="2000" dirty="0" smtClean="0">
                <a:cs typeface="Ali-A-Samik" pitchFamily="2" charset="-78"/>
              </a:rPr>
              <a:t>«الخِطبة </a:t>
            </a:r>
            <a:r>
              <a:rPr lang="ar-IQ" sz="2000" dirty="0">
                <a:cs typeface="Ali-A-Samik" pitchFamily="2" charset="-78"/>
              </a:rPr>
              <a:t>هي طلب الرجل الزواج </a:t>
            </a:r>
            <a:r>
              <a:rPr lang="ar-IQ" sz="2000" dirty="0" err="1">
                <a:cs typeface="Ali-A-Samik" pitchFamily="2" charset="-78"/>
              </a:rPr>
              <a:t>بإمرأة</a:t>
            </a:r>
            <a:r>
              <a:rPr lang="ar-IQ" sz="2000" dirty="0">
                <a:cs typeface="Ali-A-Samik" pitchFamily="2" charset="-78"/>
              </a:rPr>
              <a:t> معينة، سواء توجه بالطلب ليها أو </a:t>
            </a:r>
            <a:r>
              <a:rPr lang="ar-IQ" sz="2000" dirty="0" err="1">
                <a:cs typeface="Ali-A-Samik" pitchFamily="2" charset="-78"/>
              </a:rPr>
              <a:t>لى</a:t>
            </a:r>
            <a:r>
              <a:rPr lang="ar-IQ" sz="2000" dirty="0">
                <a:cs typeface="Ali-A-Samik" pitchFamily="2" charset="-78"/>
              </a:rPr>
              <a:t> </a:t>
            </a:r>
            <a:r>
              <a:rPr lang="ar-IQ" sz="2000" dirty="0" smtClean="0">
                <a:cs typeface="Ali-A-Samik" pitchFamily="2" charset="-78"/>
              </a:rPr>
              <a:t>أهلها». </a:t>
            </a:r>
            <a:endParaRPr lang="en-US" sz="2000" dirty="0" smtClean="0">
              <a:cs typeface="Ali-A-Samik" pitchFamily="2" charset="-78"/>
            </a:endParaRPr>
          </a:p>
          <a:p>
            <a:pPr marL="0" indent="0" algn="justLow" rtl="1">
              <a:lnSpc>
                <a:spcPct val="150000"/>
              </a:lnSpc>
              <a:buNone/>
            </a:pPr>
            <a:r>
              <a:rPr lang="ar-IQ" sz="2000" dirty="0" smtClean="0">
                <a:cs typeface="Ali-A-Samik" pitchFamily="2" charset="-78"/>
              </a:rPr>
              <a:t>أو « طلب الرجل المرأة للزواج أو طلب المرأة الرجل».</a:t>
            </a:r>
            <a:endParaRPr lang="ar-IQ" sz="2000" dirty="0">
              <a:cs typeface="Ali-A-Samik" pitchFamily="2" charset="-78"/>
            </a:endParaRPr>
          </a:p>
          <a:p>
            <a:pPr marL="0" indent="0" algn="justLow" rtl="1">
              <a:lnSpc>
                <a:spcPct val="150000"/>
              </a:lnSpc>
              <a:buNone/>
            </a:pPr>
            <a:r>
              <a:rPr lang="ar-IQ" sz="2000" dirty="0">
                <a:cs typeface="Ali-A-Samik" pitchFamily="2" charset="-78"/>
              </a:rPr>
              <a:t>المادة الثالثة: ف(3):</a:t>
            </a:r>
          </a:p>
          <a:p>
            <a:pPr marL="0" indent="0" algn="justLow" rtl="1">
              <a:lnSpc>
                <a:spcPct val="150000"/>
              </a:lnSpc>
              <a:buNone/>
            </a:pPr>
            <a:r>
              <a:rPr lang="ar-IQ" sz="2000" dirty="0">
                <a:cs typeface="Ali-A-Samik" pitchFamily="2" charset="-78"/>
              </a:rPr>
              <a:t>[ الوعد بالزواج و قراءة الفاتحة و الخِطبة لا تعتبر عقداً]</a:t>
            </a:r>
          </a:p>
          <a:p>
            <a:pPr marL="0" indent="0" algn="justLow" rtl="1">
              <a:lnSpc>
                <a:spcPct val="150000"/>
              </a:lnSpc>
              <a:buNone/>
            </a:pPr>
            <a:r>
              <a:rPr lang="ar-IQ" sz="2000" dirty="0">
                <a:cs typeface="Ali-A-Samik" pitchFamily="2" charset="-78"/>
              </a:rPr>
              <a:t>الخِطبة أو الوعد بالزواج أو قراءة الفاتحة تصرفات تمهد لعقد الزواج </a:t>
            </a:r>
            <a:r>
              <a:rPr lang="ar-IQ" sz="2000" dirty="0" err="1">
                <a:cs typeface="Ali-A-Samik" pitchFamily="2" charset="-78"/>
              </a:rPr>
              <a:t>بإعتبارها</a:t>
            </a:r>
            <a:r>
              <a:rPr lang="ar-IQ" sz="2000" dirty="0">
                <a:cs typeface="Ali-A-Samik" pitchFamily="2" charset="-78"/>
              </a:rPr>
              <a:t> من مقدماته، فإن لعقد الزواج خصيصة تميزه عن باقي العقود من حيث أن آثاره لا ترفع، لذا أقتضى لها زيادة في الحيطة، وحذراً في التقصي، ودقة في التمحيص، وموضوعية في </a:t>
            </a:r>
            <a:r>
              <a:rPr lang="ar-IQ" sz="2000" dirty="0" err="1">
                <a:cs typeface="Ali-A-Samik" pitchFamily="2" charset="-78"/>
              </a:rPr>
              <a:t>الأنتقاء</a:t>
            </a:r>
            <a:r>
              <a:rPr lang="ar-IQ" sz="2000" dirty="0">
                <a:cs typeface="Ali-A-Samik" pitchFamily="2" charset="-78"/>
              </a:rPr>
              <a:t>.</a:t>
            </a:r>
          </a:p>
          <a:p>
            <a:pPr marL="0" indent="0" algn="justLow" rtl="1">
              <a:lnSpc>
                <a:spcPct val="150000"/>
              </a:lnSpc>
              <a:buNone/>
            </a:pPr>
            <a:r>
              <a:rPr lang="ar-IQ" sz="2000" dirty="0">
                <a:cs typeface="Ali-A-Samik" pitchFamily="2" charset="-78"/>
              </a:rPr>
              <a:t>لأن عقد الزواج من الأمور التي يفترض دوامها مدى الحياة، فكان لابد للرجل قبل أن يعقد الزواج أن يتبصر في الأمر، ويتروى في الطلب ويلتمس مواقع الصلاح فيمن يريد الاقتران بها، وبقدر </a:t>
            </a:r>
            <a:r>
              <a:rPr lang="ar-IQ" sz="2000" dirty="0" err="1">
                <a:cs typeface="Ali-A-Samik" pitchFamily="2" charset="-78"/>
              </a:rPr>
              <a:t>مايكون</a:t>
            </a:r>
            <a:r>
              <a:rPr lang="ar-IQ" sz="2000" dirty="0">
                <a:cs typeface="Ali-A-Samik" pitchFamily="2" charset="-78"/>
              </a:rPr>
              <a:t> ذلك حقاً للرجل أو واجباً عليه فإنه كذلك للمرأة أيضاً.</a:t>
            </a:r>
          </a:p>
          <a:p>
            <a:pPr marL="0" indent="0" algn="justLow" rtl="1">
              <a:buNone/>
            </a:pPr>
            <a:endParaRPr lang="en-US" sz="2000" dirty="0">
              <a:cs typeface="Ali-A-Samik" pitchFamily="2" charset="-78"/>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t>6</a:t>
            </a:fld>
            <a:endParaRPr lang="ar-SA"/>
          </a:p>
        </p:txBody>
      </p:sp>
      <p:sp>
        <p:nvSpPr>
          <p:cNvPr id="2" name="Title 1"/>
          <p:cNvSpPr>
            <a:spLocks noGrp="1"/>
          </p:cNvSpPr>
          <p:nvPr>
            <p:ph type="title"/>
          </p:nvPr>
        </p:nvSpPr>
        <p:spPr>
          <a:xfrm>
            <a:off x="1187624" y="0"/>
            <a:ext cx="7498080" cy="980728"/>
          </a:xfrm>
        </p:spPr>
        <p:txBody>
          <a:bodyPr>
            <a:normAutofit/>
          </a:bodyPr>
          <a:lstStyle/>
          <a:p>
            <a:pPr algn="ctr"/>
            <a:r>
              <a:rPr lang="ar-IQ" sz="4400" dirty="0">
                <a:solidFill>
                  <a:schemeClr val="tx1"/>
                </a:solidFill>
                <a:cs typeface="Ali-A-Samik" pitchFamily="2" charset="-78"/>
              </a:rPr>
              <a:t>أحكام الخِطبة</a:t>
            </a:r>
            <a:endParaRPr lang="en-US" sz="4400" dirty="0">
              <a:solidFill>
                <a:schemeClr val="tx1"/>
              </a:solidFill>
              <a:cs typeface="Ali-A-Samik" pitchFamily="2" charset="-78"/>
            </a:endParaRPr>
          </a:p>
        </p:txBody>
      </p:sp>
    </p:spTree>
    <p:extLst>
      <p:ext uri="{BB962C8B-B14F-4D97-AF65-F5344CB8AC3E}">
        <p14:creationId xmlns:p14="http://schemas.microsoft.com/office/powerpoint/2010/main" val="1203946157"/>
      </p:ext>
    </p:extLst>
  </p:cSld>
  <p:clrMapOvr>
    <a:masterClrMapping/>
  </p:clrMapOvr>
  <mc:AlternateContent xmlns:mc="http://schemas.openxmlformats.org/markup-compatibility/2006" xmlns:p14="http://schemas.microsoft.com/office/powerpoint/2010/main">
    <mc:Choice Requires="p14">
      <p:transition spd="slow" p14:dur="2000" advTm="203281"/>
    </mc:Choice>
    <mc:Fallback xmlns="">
      <p:transition spd="slow" advTm="203281"/>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lstStyle/>
          <a:p>
            <a:pPr marL="109728" indent="0" algn="r">
              <a:buNone/>
            </a:pPr>
            <a:r>
              <a:rPr lang="ar-IQ" dirty="0"/>
              <a:t>إذا قدم الزوجان عريضة للمحكمة و أيدا فيها زواجهما بتأريخ معين، و على مهر معلوم، و طلبا تصديق الزواج تتأكد المحكمة من هويتهما بالمستندات المعتبرة، كما تتأكد من </a:t>
            </a:r>
            <a:r>
              <a:rPr lang="ar-IQ" dirty="0" err="1"/>
              <a:t>إنتفاء</a:t>
            </a:r>
            <a:r>
              <a:rPr lang="ar-IQ" dirty="0"/>
              <a:t> الموانع الشرعية و القانونية بما هو مرفق مع الطلب من الأدلة المقنعة، فإذا تصدقا على الزوجية أمام القاضي تصدق المحكمة الزواج من تاريخ وقوعه و يوقع الزوجان مع شاهدين في سجل تصديق الزواج وهذا يعتبر إقرارا.</a:t>
            </a:r>
          </a:p>
          <a:p>
            <a:pPr marL="109728" indent="0" algn="r">
              <a:buNone/>
            </a:pPr>
            <a:endParaRPr lang="ar-IQ" dirty="0"/>
          </a:p>
          <a:p>
            <a:pPr marL="109728" indent="0" algn="r">
              <a:buNone/>
            </a:pPr>
            <a:r>
              <a:rPr lang="ar-IQ" dirty="0" smtClean="0"/>
              <a:t>ملاحظة</a:t>
            </a:r>
            <a:r>
              <a:rPr lang="ar-IQ" dirty="0"/>
              <a:t>/ تجب الإشارة إلى أن ثبوت الزوجية بالإقرار و التصديق </a:t>
            </a:r>
            <a:r>
              <a:rPr lang="ar-IQ" dirty="0" err="1"/>
              <a:t>لايرفع</a:t>
            </a:r>
            <a:r>
              <a:rPr lang="ar-IQ" dirty="0"/>
              <a:t> العقوبات المنصوص عليها في الفقرة 5 من المادة 10 و الخاصة بإجراء عقد الزواج خارج المحكمة.</a:t>
            </a:r>
          </a:p>
        </p:txBody>
      </p:sp>
      <p:sp>
        <p:nvSpPr>
          <p:cNvPr id="3" name="Slide Number Placeholder 2"/>
          <p:cNvSpPr>
            <a:spLocks noGrp="1"/>
          </p:cNvSpPr>
          <p:nvPr>
            <p:ph type="sldNum" sz="quarter" idx="12"/>
          </p:nvPr>
        </p:nvSpPr>
        <p:spPr/>
        <p:txBody>
          <a:bodyPr/>
          <a:lstStyle/>
          <a:p>
            <a:fld id="{0B34F065-1154-456A-91E3-76DE8E75E17B}" type="slidenum">
              <a:rPr lang="ar-SA" smtClean="0"/>
              <a:t>60</a:t>
            </a:fld>
            <a:endParaRPr lang="ar-SA"/>
          </a:p>
        </p:txBody>
      </p:sp>
    </p:spTree>
    <p:extLst>
      <p:ext uri="{BB962C8B-B14F-4D97-AF65-F5344CB8AC3E}">
        <p14:creationId xmlns:p14="http://schemas.microsoft.com/office/powerpoint/2010/main" val="37423142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fontScale="92500" lnSpcReduction="10000"/>
          </a:bodyPr>
          <a:lstStyle/>
          <a:p>
            <a:pPr marL="109728" indent="0" algn="r">
              <a:buNone/>
            </a:pPr>
            <a:r>
              <a:rPr lang="ar-IQ" dirty="0" smtClean="0">
                <a:solidFill>
                  <a:srgbClr val="FF0000"/>
                </a:solidFill>
              </a:rPr>
              <a:t>3- </a:t>
            </a:r>
            <a:r>
              <a:rPr lang="ar-IQ" dirty="0">
                <a:solidFill>
                  <a:srgbClr val="FF0000"/>
                </a:solidFill>
              </a:rPr>
              <a:t>الإثبات بالوسائل الأخرى</a:t>
            </a:r>
          </a:p>
          <a:p>
            <a:pPr marL="109728" indent="0" algn="r">
              <a:buNone/>
            </a:pPr>
            <a:r>
              <a:rPr lang="ar-IQ" dirty="0"/>
              <a:t>إذا كان الزوج (أو الزوجة) حيا و حاضرا:</a:t>
            </a:r>
          </a:p>
          <a:p>
            <a:pPr marL="109728" indent="0" algn="r">
              <a:buNone/>
            </a:pPr>
            <a:r>
              <a:rPr lang="ar-IQ" dirty="0"/>
              <a:t>- البينة الشخصية و تتألف من شهادة شاهدين ( يستوي في ذلك الرجل و المرأة) و لا تقبل شهادة شاهد واحد كما لا تقبل شهادة شاهد واحد مع يمين.</a:t>
            </a:r>
          </a:p>
          <a:p>
            <a:pPr marL="109728" indent="0" algn="r">
              <a:buNone/>
            </a:pPr>
            <a:r>
              <a:rPr lang="ar-IQ" dirty="0"/>
              <a:t>- يجوز أيضا </a:t>
            </a:r>
            <a:r>
              <a:rPr lang="ar-IQ" dirty="0" err="1"/>
              <a:t>الإستناد</a:t>
            </a:r>
            <a:r>
              <a:rPr lang="ar-IQ" dirty="0"/>
              <a:t> إلى الرسائل المتبادلة بين الرجل و المرأة التي يؤخذ منها وجود الزوجية بين المدعية و المدعى عليه.</a:t>
            </a:r>
          </a:p>
          <a:p>
            <a:pPr marL="109728" indent="0" algn="r">
              <a:buNone/>
            </a:pPr>
            <a:r>
              <a:rPr lang="ar-IQ" dirty="0"/>
              <a:t>- كما يمكن </a:t>
            </a:r>
            <a:r>
              <a:rPr lang="ar-IQ" dirty="0" err="1"/>
              <a:t>الإستناد</a:t>
            </a:r>
            <a:r>
              <a:rPr lang="ar-IQ" dirty="0"/>
              <a:t> إلى الورقة العرفية لعقد الزواج خارج المحكمة الموقعة من قبل الزوجين وعند إنكار المدعى عليه فإن بالإمكان التحقيق من صحة التوقيع من قبل الخبراء في التحقيق الجنائي.</a:t>
            </a:r>
          </a:p>
          <a:p>
            <a:pPr marL="109728" indent="0" algn="r">
              <a:buNone/>
            </a:pPr>
            <a:r>
              <a:rPr lang="ar-IQ" dirty="0"/>
              <a:t>- إذا لم تتمكن المدعية من الإثبات بالأدلة و القرائن المعتبرة عندئذ يمنح حق تحليف المدعى عليه اليمين، فإذا حلف ردت دعوى الزوج أو الزوجة المدعية و إذا نكل حكم للمدعية بصح عقد الزواج.</a:t>
            </a:r>
          </a:p>
          <a:p>
            <a:pPr marL="109728" indent="0" algn="r">
              <a:buNone/>
            </a:pPr>
            <a:r>
              <a:rPr lang="ar-IQ" dirty="0"/>
              <a:t>- إذا </a:t>
            </a:r>
            <a:r>
              <a:rPr lang="ar-IQ" dirty="0" err="1"/>
              <a:t>إعترف</a:t>
            </a:r>
            <a:r>
              <a:rPr lang="ar-IQ" dirty="0"/>
              <a:t> المدعى عليه بالزوجية لكن </a:t>
            </a:r>
            <a:r>
              <a:rPr lang="ar-IQ" dirty="0" err="1"/>
              <a:t>إدعى</a:t>
            </a:r>
            <a:r>
              <a:rPr lang="ar-IQ" dirty="0"/>
              <a:t> أنه قد طلقها حينئذ يصبح المدعى عليه هو المدعي و ينقل إليه عبء الإثبات  بإمكانه إثبات الطلاق بأحكام المحاكم أو شهادة الشهود أو الأوراق التحريرية المعتبرة و </a:t>
            </a:r>
            <a:r>
              <a:rPr lang="ar-IQ" dirty="0" err="1"/>
              <a:t>النكول</a:t>
            </a:r>
            <a:r>
              <a:rPr lang="ar-IQ" dirty="0"/>
              <a:t> عن اليمين.</a:t>
            </a:r>
          </a:p>
        </p:txBody>
      </p:sp>
      <p:sp>
        <p:nvSpPr>
          <p:cNvPr id="3" name="Slide Number Placeholder 2"/>
          <p:cNvSpPr>
            <a:spLocks noGrp="1"/>
          </p:cNvSpPr>
          <p:nvPr>
            <p:ph type="sldNum" sz="quarter" idx="12"/>
          </p:nvPr>
        </p:nvSpPr>
        <p:spPr/>
        <p:txBody>
          <a:bodyPr/>
          <a:lstStyle/>
          <a:p>
            <a:fld id="{0B34F065-1154-456A-91E3-76DE8E75E17B}" type="slidenum">
              <a:rPr lang="ar-SA" smtClean="0"/>
              <a:t>61</a:t>
            </a:fld>
            <a:endParaRPr lang="ar-SA"/>
          </a:p>
        </p:txBody>
      </p:sp>
    </p:spTree>
    <p:extLst>
      <p:ext uri="{BB962C8B-B14F-4D97-AF65-F5344CB8AC3E}">
        <p14:creationId xmlns:p14="http://schemas.microsoft.com/office/powerpoint/2010/main" val="34512774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normAutofit lnSpcReduction="10000"/>
          </a:bodyPr>
          <a:lstStyle/>
          <a:p>
            <a:pPr marL="109728" indent="0" algn="r">
              <a:buNone/>
            </a:pPr>
            <a:r>
              <a:rPr lang="ar-IQ" dirty="0">
                <a:solidFill>
                  <a:srgbClr val="FF0000"/>
                </a:solidFill>
              </a:rPr>
              <a:t>إذا كان الزوج (أو الزوجة) مفقودا أو أسيرا:</a:t>
            </a:r>
          </a:p>
          <a:p>
            <a:pPr marL="109728" indent="0" algn="r">
              <a:buNone/>
            </a:pPr>
            <a:r>
              <a:rPr lang="ar-IQ" dirty="0"/>
              <a:t>- ذا كان الزوج مفقودا أو أسيرا فإن الدعوى تقام على القيم عليهما، و لا يجوز أن تقام على أبيه أو أخيه أو أحد أقربه إلا إذا كان قيما على المفقود أو الأسير.</a:t>
            </a:r>
          </a:p>
          <a:p>
            <a:pPr marL="109728" indent="0" algn="r">
              <a:buNone/>
            </a:pPr>
            <a:r>
              <a:rPr lang="ar-IQ" dirty="0"/>
              <a:t>- ولا يجوز </a:t>
            </a:r>
            <a:r>
              <a:rPr lang="ar-IQ" dirty="0" err="1"/>
              <a:t>الإستناد</a:t>
            </a:r>
            <a:r>
              <a:rPr lang="ar-IQ" dirty="0"/>
              <a:t> إلى إقرار القيم مجرده لثبوت الزوجية كما </a:t>
            </a:r>
            <a:r>
              <a:rPr lang="ar-IQ" dirty="0" err="1"/>
              <a:t>لايحلف</a:t>
            </a:r>
            <a:r>
              <a:rPr lang="ar-IQ" dirty="0"/>
              <a:t> القيم اليمين عند عدم تكمن المدعية من الإثبات.</a:t>
            </a:r>
          </a:p>
          <a:p>
            <a:pPr marL="109728" indent="0" algn="r">
              <a:buNone/>
            </a:pPr>
            <a:r>
              <a:rPr lang="ar-IQ" dirty="0"/>
              <a:t>وفيما يتعلق بالمفقود فإنه يصح الحكم بثبوت زواج المدعية من المفقود </a:t>
            </a:r>
            <a:r>
              <a:rPr lang="ar-IQ" dirty="0" err="1"/>
              <a:t>إستنادا</a:t>
            </a:r>
            <a:r>
              <a:rPr lang="ar-IQ" dirty="0"/>
              <a:t> إلى دائرة التجنيد المختصة و حجة </a:t>
            </a:r>
            <a:r>
              <a:rPr lang="ar-IQ" dirty="0" err="1"/>
              <a:t>القيمومة</a:t>
            </a:r>
            <a:r>
              <a:rPr lang="ar-IQ" dirty="0"/>
              <a:t> و عقد الزواج العرفي و البينة الشخصية. </a:t>
            </a:r>
          </a:p>
          <a:p>
            <a:pPr marL="109728" indent="0" algn="r">
              <a:buNone/>
            </a:pPr>
            <a:r>
              <a:rPr lang="ar-IQ" dirty="0"/>
              <a:t>إذا كان المدعى عليه عديم الأهلية كالمجنون أو ناقصها كالمعتوه أو كان مصابا بخرف الشيخوخة فإنه يجب أن يمثله قيم فإن لم يكن له قيم كانت مديرية رعاية القاصرين هي القيم قانونا. </a:t>
            </a:r>
          </a:p>
          <a:p>
            <a:pPr marL="109728" indent="0" algn="r">
              <a:buNone/>
            </a:pPr>
            <a:r>
              <a:rPr lang="ar-IQ" dirty="0" err="1" smtClean="0"/>
              <a:t>ملاحضة</a:t>
            </a:r>
            <a:r>
              <a:rPr lang="ar-IQ" dirty="0"/>
              <a:t>/ في بعض الأحيان تنصب المحكمة قيما مؤقتا على الصغير أو المفقود أو الأسير لغرض الخصومة.</a:t>
            </a:r>
          </a:p>
        </p:txBody>
      </p:sp>
      <p:sp>
        <p:nvSpPr>
          <p:cNvPr id="3" name="Slide Number Placeholder 2"/>
          <p:cNvSpPr>
            <a:spLocks noGrp="1"/>
          </p:cNvSpPr>
          <p:nvPr>
            <p:ph type="sldNum" sz="quarter" idx="12"/>
          </p:nvPr>
        </p:nvSpPr>
        <p:spPr/>
        <p:txBody>
          <a:bodyPr/>
          <a:lstStyle/>
          <a:p>
            <a:fld id="{0B34F065-1154-456A-91E3-76DE8E75E17B}" type="slidenum">
              <a:rPr lang="ar-SA" smtClean="0"/>
              <a:t>62</a:t>
            </a:fld>
            <a:endParaRPr lang="ar-SA"/>
          </a:p>
        </p:txBody>
      </p:sp>
    </p:spTree>
    <p:extLst>
      <p:ext uri="{BB962C8B-B14F-4D97-AF65-F5344CB8AC3E}">
        <p14:creationId xmlns:p14="http://schemas.microsoft.com/office/powerpoint/2010/main" val="28386784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fontScale="92500" lnSpcReduction="20000"/>
          </a:bodyPr>
          <a:lstStyle/>
          <a:p>
            <a:pPr marL="109728" indent="0" algn="r">
              <a:buNone/>
            </a:pPr>
            <a:r>
              <a:rPr lang="ar-IQ" dirty="0">
                <a:solidFill>
                  <a:srgbClr val="FF0000"/>
                </a:solidFill>
              </a:rPr>
              <a:t>إذا كان أحد الزوجين متوفي:</a:t>
            </a:r>
          </a:p>
          <a:p>
            <a:pPr marL="109728" indent="0" algn="r">
              <a:buNone/>
            </a:pPr>
            <a:r>
              <a:rPr lang="ar-IQ" dirty="0"/>
              <a:t>- إذا كان أحد الزوجين متوفي فإن دعوى الزوج الأخر الحي تقام على أحد ورثة الزوج المتوفي كالأب.. ولا تقام الدعوى إلا على من كان وارثا.</a:t>
            </a:r>
          </a:p>
          <a:p>
            <a:pPr marL="109728" indent="0" algn="r">
              <a:buNone/>
            </a:pPr>
            <a:endParaRPr lang="ar-IQ" dirty="0"/>
          </a:p>
          <a:p>
            <a:pPr marL="109728" indent="0" algn="r">
              <a:buNone/>
            </a:pPr>
            <a:r>
              <a:rPr lang="ar-IQ" dirty="0"/>
              <a:t>- إذا كان الورثة صغارا فإن الدعوى تقام على الوصي عليهم أو القيم المؤقت المنصوب من قبل المحكمة، ولا بد هنا أيضا أن يكون المدعى عليه الخصم وارثا و يبرز القسام الشرعي الخاص بالمتوفى.</a:t>
            </a:r>
          </a:p>
          <a:p>
            <a:pPr marL="109728" indent="0" algn="r">
              <a:buNone/>
            </a:pPr>
            <a:endParaRPr lang="ar-IQ" dirty="0"/>
          </a:p>
          <a:p>
            <a:pPr marL="109728" indent="0" algn="r">
              <a:buNone/>
            </a:pPr>
            <a:r>
              <a:rPr lang="ar-IQ" dirty="0"/>
              <a:t>- إذا توفى الزوجان و أرادت الورثة إثبات الزوجية  فإن ورثة أحد الزوجين يقيمون الدعوى على ورثة الزوج الأخر.</a:t>
            </a:r>
          </a:p>
          <a:p>
            <a:pPr marL="109728" indent="0" algn="r">
              <a:buNone/>
            </a:pPr>
            <a:endParaRPr lang="ar-IQ" dirty="0"/>
          </a:p>
          <a:p>
            <a:pPr marL="109728" indent="0" algn="r">
              <a:buNone/>
            </a:pPr>
            <a:r>
              <a:rPr lang="ar-IQ" dirty="0"/>
              <a:t>- وفي حالة ما إذا كانت الورثة قاصرين وصيهم يقيم العوى على وصي القاصرين من ورثة الزوج الأخر.</a:t>
            </a:r>
          </a:p>
          <a:p>
            <a:pPr marL="109728" indent="0" algn="r">
              <a:buNone/>
            </a:pPr>
            <a:endParaRPr lang="ar-IQ" dirty="0"/>
          </a:p>
          <a:p>
            <a:pPr marL="109728" indent="0" algn="r">
              <a:buNone/>
            </a:pPr>
            <a:r>
              <a:rPr lang="ar-IQ" dirty="0"/>
              <a:t>- وإذا توفى أحد الزوجين و لم يكن له وارث فإن الدعوى تقام على الإدارة المحلية لأن الدولة وارثة من لا وارث له.</a:t>
            </a:r>
          </a:p>
          <a:p>
            <a:pPr marL="109728" indent="0" algn="r">
              <a:buNone/>
            </a:pP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63</a:t>
            </a:fld>
            <a:endParaRPr lang="ar-SA"/>
          </a:p>
        </p:txBody>
      </p:sp>
    </p:spTree>
    <p:extLst>
      <p:ext uri="{BB962C8B-B14F-4D97-AF65-F5344CB8AC3E}">
        <p14:creationId xmlns:p14="http://schemas.microsoft.com/office/powerpoint/2010/main" val="24247783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lstStyle/>
          <a:p>
            <a:pPr marL="109728" indent="0" algn="r">
              <a:buNone/>
            </a:pPr>
            <a:r>
              <a:rPr lang="ar-IQ" dirty="0">
                <a:solidFill>
                  <a:srgbClr val="FF0000"/>
                </a:solidFill>
              </a:rPr>
              <a:t>الولاية على الزواج</a:t>
            </a:r>
          </a:p>
          <a:p>
            <a:pPr marL="109728" indent="0" algn="r">
              <a:buNone/>
            </a:pPr>
            <a:r>
              <a:rPr lang="ar-IQ" dirty="0"/>
              <a:t>الولاية في اللغة: هي النصرة و قيام الشخص بأمر غيره.</a:t>
            </a:r>
          </a:p>
          <a:p>
            <a:pPr marL="109728" indent="0" algn="r">
              <a:buNone/>
            </a:pPr>
            <a:r>
              <a:rPr lang="ar-IQ" dirty="0"/>
              <a:t>الولاية في الاصطلاح: هي القدرة على إنشاء العقود و التصرفات نافذة من غير توقف على أحد. </a:t>
            </a:r>
          </a:p>
          <a:p>
            <a:pPr marL="109728" indent="0" algn="r">
              <a:buNone/>
            </a:pPr>
            <a:endParaRPr lang="ar-IQ" dirty="0"/>
          </a:p>
          <a:p>
            <a:pPr marL="109728" indent="0" algn="r">
              <a:buNone/>
            </a:pPr>
            <a:r>
              <a:rPr lang="ar-IQ" dirty="0"/>
              <a:t>الانواع الولاية: </a:t>
            </a:r>
          </a:p>
          <a:p>
            <a:pPr marL="109728" indent="0" algn="r">
              <a:buNone/>
            </a:pPr>
            <a:r>
              <a:rPr lang="ar-IQ" dirty="0"/>
              <a:t>1. الولاية على المال: وهي القدرة على إنشاء العقود و التصرفات المتعلقة بالأموال نافذة من غير توقف على إجازة أحد.</a:t>
            </a:r>
          </a:p>
          <a:p>
            <a:pPr marL="109728" indent="0" algn="r">
              <a:buNone/>
            </a:pPr>
            <a:r>
              <a:rPr lang="ar-IQ" dirty="0"/>
              <a:t>2. الولاية على النفس: وهي القدرة على إنشاء عقد الزواج نافذا من غير توقف على إجازة أحد.</a:t>
            </a:r>
          </a:p>
          <a:p>
            <a:pPr marL="109728" indent="0" algn="r">
              <a:buNone/>
            </a:pP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64</a:t>
            </a:fld>
            <a:endParaRPr lang="ar-SA"/>
          </a:p>
        </p:txBody>
      </p:sp>
    </p:spTree>
    <p:extLst>
      <p:ext uri="{BB962C8B-B14F-4D97-AF65-F5344CB8AC3E}">
        <p14:creationId xmlns:p14="http://schemas.microsoft.com/office/powerpoint/2010/main" val="10229734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fontScale="92500" lnSpcReduction="10000"/>
          </a:bodyPr>
          <a:lstStyle/>
          <a:p>
            <a:pPr marL="109728" indent="0" algn="r">
              <a:buNone/>
            </a:pPr>
            <a:r>
              <a:rPr lang="ar-IQ" dirty="0">
                <a:solidFill>
                  <a:srgbClr val="FF0000"/>
                </a:solidFill>
              </a:rPr>
              <a:t>الولاية على النفس هي نوعان:</a:t>
            </a:r>
          </a:p>
          <a:p>
            <a:pPr marL="109728" indent="0" algn="r">
              <a:buNone/>
            </a:pPr>
            <a:r>
              <a:rPr lang="ar-IQ" dirty="0"/>
              <a:t/>
            </a:r>
            <a:br>
              <a:rPr lang="ar-IQ" dirty="0"/>
            </a:br>
            <a:r>
              <a:rPr lang="ar-IQ" dirty="0"/>
              <a:t>1. الولاية القاصرة: وهي قدرة الشخص على إنشاء التصرف الصحيح النافذ على نفسه.</a:t>
            </a:r>
          </a:p>
          <a:p>
            <a:pPr marL="109728" indent="0" algn="r">
              <a:buNone/>
            </a:pPr>
            <a:r>
              <a:rPr lang="ar-IQ" dirty="0"/>
              <a:t>2. الولاية المعتدية: وهي قدرة الشخص على إنشاء التصرف الصحيح النافذ على غيره.</a:t>
            </a:r>
          </a:p>
          <a:p>
            <a:pPr marL="109728" indent="0" algn="r">
              <a:buNone/>
            </a:pPr>
            <a:endParaRPr lang="ar-IQ" dirty="0"/>
          </a:p>
          <a:p>
            <a:pPr marL="109728" indent="0" algn="r">
              <a:buNone/>
            </a:pPr>
            <a:r>
              <a:rPr lang="ar-IQ" dirty="0"/>
              <a:t>يقسم الفقهاء الولاية المعتدية في عقد الزواج الى نوعين:</a:t>
            </a:r>
          </a:p>
          <a:p>
            <a:pPr marL="109728" indent="0" algn="r">
              <a:buNone/>
            </a:pPr>
            <a:r>
              <a:rPr lang="ar-IQ" dirty="0"/>
              <a:t>1. ولاية الإجبار ( ولاية الحتم و الإيجاب): وهي التي يكون للولي الحق في تزويج من تحت ولايته دون أن يكون له حق الرفض أو </a:t>
            </a:r>
            <a:r>
              <a:rPr lang="ar-IQ" dirty="0" err="1"/>
              <a:t>الإعترتض</a:t>
            </a:r>
            <a:r>
              <a:rPr lang="ar-IQ" dirty="0"/>
              <a:t>، كتزويج الأب </a:t>
            </a:r>
            <a:r>
              <a:rPr lang="ar-IQ" dirty="0" err="1"/>
              <a:t>إبنه</a:t>
            </a:r>
            <a:r>
              <a:rPr lang="ar-IQ" dirty="0"/>
              <a:t> أو </a:t>
            </a:r>
            <a:r>
              <a:rPr lang="ar-IQ" dirty="0" err="1"/>
              <a:t>إبنته</a:t>
            </a:r>
            <a:r>
              <a:rPr lang="ar-IQ" dirty="0"/>
              <a:t> الصغيرين أو المعتوهين.</a:t>
            </a:r>
          </a:p>
          <a:p>
            <a:pPr marL="109728" indent="0" algn="r">
              <a:buNone/>
            </a:pPr>
            <a:r>
              <a:rPr lang="ar-IQ" dirty="0"/>
              <a:t>2. ولاية </a:t>
            </a:r>
            <a:r>
              <a:rPr lang="ar-IQ" dirty="0" err="1"/>
              <a:t>الإختيار</a:t>
            </a:r>
            <a:r>
              <a:rPr lang="ar-IQ" dirty="0"/>
              <a:t>: وهي التي لا يملك الولي فيها الحق في تزويج الغير بدون رضاه ، بل لا بد من رضاه و رضا الولي و </a:t>
            </a:r>
            <a:r>
              <a:rPr lang="ar-IQ" dirty="0" err="1"/>
              <a:t>إشتراكهما</a:t>
            </a:r>
            <a:r>
              <a:rPr lang="ar-IQ" dirty="0"/>
              <a:t>  في </a:t>
            </a:r>
            <a:r>
              <a:rPr lang="ar-IQ" dirty="0" err="1"/>
              <a:t>الإختيار</a:t>
            </a:r>
            <a:r>
              <a:rPr lang="ar-IQ" dirty="0"/>
              <a:t> و بعد تحقق الرضا منهما يتولى الولي عقد الزواج كأن يزوج الولي </a:t>
            </a:r>
            <a:r>
              <a:rPr lang="ar-IQ" dirty="0" err="1"/>
              <a:t>إبنته</a:t>
            </a:r>
            <a:r>
              <a:rPr lang="ar-IQ" dirty="0"/>
              <a:t> البالغة العاقلة.</a:t>
            </a:r>
          </a:p>
        </p:txBody>
      </p:sp>
      <p:sp>
        <p:nvSpPr>
          <p:cNvPr id="3" name="Slide Number Placeholder 2"/>
          <p:cNvSpPr>
            <a:spLocks noGrp="1"/>
          </p:cNvSpPr>
          <p:nvPr>
            <p:ph type="sldNum" sz="quarter" idx="12"/>
          </p:nvPr>
        </p:nvSpPr>
        <p:spPr/>
        <p:txBody>
          <a:bodyPr/>
          <a:lstStyle/>
          <a:p>
            <a:fld id="{0B34F065-1154-456A-91E3-76DE8E75E17B}" type="slidenum">
              <a:rPr lang="ar-SA" smtClean="0"/>
              <a:t>65</a:t>
            </a:fld>
            <a:endParaRPr lang="ar-SA"/>
          </a:p>
        </p:txBody>
      </p:sp>
    </p:spTree>
    <p:extLst>
      <p:ext uri="{BB962C8B-B14F-4D97-AF65-F5344CB8AC3E}">
        <p14:creationId xmlns:p14="http://schemas.microsoft.com/office/powerpoint/2010/main" val="24954370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fontScale="92500"/>
          </a:bodyPr>
          <a:lstStyle/>
          <a:p>
            <a:pPr marL="109728" indent="0" algn="r">
              <a:buNone/>
            </a:pPr>
            <a:r>
              <a:rPr lang="ar-IQ" dirty="0">
                <a:solidFill>
                  <a:srgbClr val="FF0000"/>
                </a:solidFill>
              </a:rPr>
              <a:t>حكم الولاية</a:t>
            </a:r>
            <a:r>
              <a:rPr lang="ar-IQ" dirty="0"/>
              <a:t> </a:t>
            </a:r>
          </a:p>
          <a:p>
            <a:pPr marL="109728" indent="0" algn="r">
              <a:buNone/>
            </a:pPr>
            <a:r>
              <a:rPr lang="ar-IQ" dirty="0"/>
              <a:t>لا خلاف بين الفقهاء حول أن يزوج الرجل البالغ العاقل نفسه بالأصالة عن نفسه، كما أنه </a:t>
            </a:r>
            <a:r>
              <a:rPr lang="ar-IQ" dirty="0" err="1"/>
              <a:t>لاخلاف</a:t>
            </a:r>
            <a:r>
              <a:rPr lang="ar-IQ" dirty="0"/>
              <a:t> بينهم في ثبوت ولاية الإجبار على الصغار لكنهم </a:t>
            </a:r>
            <a:r>
              <a:rPr lang="ar-IQ" dirty="0" err="1"/>
              <a:t>إختلفوا</a:t>
            </a:r>
            <a:r>
              <a:rPr lang="ar-IQ" dirty="0"/>
              <a:t> بشأن زواج المرأة البالغة العاقلة بكرا أو ثيبا . </a:t>
            </a:r>
          </a:p>
          <a:p>
            <a:pPr marL="109728" indent="0" algn="r">
              <a:buNone/>
            </a:pPr>
            <a:r>
              <a:rPr lang="ar-IQ" dirty="0"/>
              <a:t>- ذهب الحنفية و الجعفرية إلى أن لها إن تزوج نفسها بدون حاجة إلى الولي.</a:t>
            </a:r>
          </a:p>
          <a:p>
            <a:pPr marL="109728" indent="0" algn="r">
              <a:buNone/>
            </a:pPr>
            <a:r>
              <a:rPr lang="ar-IQ" dirty="0"/>
              <a:t>- وذهب جمهور الفقهاء إلى عدم جواز ذلك، وقالو بأن وليها هو الذي يزوجها. </a:t>
            </a:r>
          </a:p>
          <a:p>
            <a:pPr marL="109728" indent="0" algn="r">
              <a:buNone/>
            </a:pPr>
            <a:r>
              <a:rPr lang="ar-IQ" dirty="0"/>
              <a:t>- الحنابلة قالوا لا تزوج إلا بإذنها ثيبا كانت أم بكرا.</a:t>
            </a:r>
          </a:p>
          <a:p>
            <a:pPr marL="109728" indent="0" algn="r">
              <a:buNone/>
            </a:pPr>
            <a:r>
              <a:rPr lang="ar-IQ" dirty="0"/>
              <a:t>- قال المالكية و الشافعية تزوج بإذنها إن كانت ثيبا أما إذا كانت بكرا فلا تستأذن.</a:t>
            </a:r>
          </a:p>
          <a:p>
            <a:pPr marL="109728" indent="0" algn="r">
              <a:buNone/>
            </a:pPr>
            <a:endParaRPr lang="ar-IQ" dirty="0"/>
          </a:p>
          <a:p>
            <a:pPr marL="109728" indent="0" algn="r">
              <a:buNone/>
            </a:pPr>
            <a:r>
              <a:rPr lang="ar-IQ" dirty="0"/>
              <a:t>ولقد أخذ قانون الأحوال الشخصية برأي الحنفية و الجعفرية إذ نصت المادة الرابعة منه على أنه " ينعقد الزواج بإيجاب </a:t>
            </a:r>
            <a:r>
              <a:rPr lang="ar-IQ" dirty="0" err="1"/>
              <a:t>يفيده</a:t>
            </a:r>
            <a:r>
              <a:rPr lang="ar-IQ" dirty="0"/>
              <a:t> لغة أو عرفا من أحد العاقدين و قبول من الأخر ويقوم الوكيل مقامه".</a:t>
            </a:r>
          </a:p>
        </p:txBody>
      </p:sp>
      <p:sp>
        <p:nvSpPr>
          <p:cNvPr id="3" name="Slide Number Placeholder 2"/>
          <p:cNvSpPr>
            <a:spLocks noGrp="1"/>
          </p:cNvSpPr>
          <p:nvPr>
            <p:ph type="sldNum" sz="quarter" idx="12"/>
          </p:nvPr>
        </p:nvSpPr>
        <p:spPr/>
        <p:txBody>
          <a:bodyPr/>
          <a:lstStyle/>
          <a:p>
            <a:fld id="{0B34F065-1154-456A-91E3-76DE8E75E17B}" type="slidenum">
              <a:rPr lang="ar-SA" smtClean="0"/>
              <a:t>66</a:t>
            </a:fld>
            <a:endParaRPr lang="ar-SA"/>
          </a:p>
        </p:txBody>
      </p:sp>
    </p:spTree>
    <p:extLst>
      <p:ext uri="{BB962C8B-B14F-4D97-AF65-F5344CB8AC3E}">
        <p14:creationId xmlns:p14="http://schemas.microsoft.com/office/powerpoint/2010/main" val="29372393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lstStyle/>
          <a:p>
            <a:pPr marL="109728" indent="0" algn="r">
              <a:buNone/>
            </a:pPr>
            <a:r>
              <a:rPr lang="ar-IQ" dirty="0">
                <a:solidFill>
                  <a:srgbClr val="FF0000"/>
                </a:solidFill>
              </a:rPr>
              <a:t>شروط الولي:</a:t>
            </a:r>
          </a:p>
          <a:p>
            <a:pPr marL="109728" indent="0" algn="r">
              <a:buNone/>
            </a:pPr>
            <a:r>
              <a:rPr lang="ar-IQ" dirty="0"/>
              <a:t>1. أن يكون كامل الأهلية، فلا ولاية للمجنون و المعتوه و فاقد الوعي لمرض أو شيخوخة على غيره، كما لا ولاية للصغير على غيره ولو كان مميزا.</a:t>
            </a:r>
          </a:p>
          <a:p>
            <a:pPr marL="109728" indent="0" algn="r">
              <a:buNone/>
            </a:pPr>
            <a:endParaRPr lang="ar-IQ" dirty="0"/>
          </a:p>
          <a:p>
            <a:pPr marL="109728" indent="0" algn="r">
              <a:buNone/>
            </a:pPr>
            <a:r>
              <a:rPr lang="ar-IQ" dirty="0"/>
              <a:t>2. أن يتحد دين الولي مع دين المولي عليه، فلا ولاية لغير المسلم على المسلم و لا للمسلم على غير المسلم في الزواج.	</a:t>
            </a:r>
          </a:p>
        </p:txBody>
      </p:sp>
      <p:sp>
        <p:nvSpPr>
          <p:cNvPr id="3" name="Slide Number Placeholder 2"/>
          <p:cNvSpPr>
            <a:spLocks noGrp="1"/>
          </p:cNvSpPr>
          <p:nvPr>
            <p:ph type="sldNum" sz="quarter" idx="12"/>
          </p:nvPr>
        </p:nvSpPr>
        <p:spPr/>
        <p:txBody>
          <a:bodyPr/>
          <a:lstStyle/>
          <a:p>
            <a:fld id="{0B34F065-1154-456A-91E3-76DE8E75E17B}" type="slidenum">
              <a:rPr lang="ar-SA" smtClean="0"/>
              <a:t>67</a:t>
            </a:fld>
            <a:endParaRPr lang="ar-SA"/>
          </a:p>
        </p:txBody>
      </p:sp>
    </p:spTree>
    <p:extLst>
      <p:ext uri="{BB962C8B-B14F-4D97-AF65-F5344CB8AC3E}">
        <p14:creationId xmlns:p14="http://schemas.microsoft.com/office/powerpoint/2010/main" val="17374870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lstStyle/>
          <a:p>
            <a:pPr marL="109728" indent="0" algn="r">
              <a:buNone/>
            </a:pPr>
            <a:r>
              <a:rPr lang="ar-IQ" dirty="0">
                <a:solidFill>
                  <a:srgbClr val="FF0000"/>
                </a:solidFill>
              </a:rPr>
              <a:t>ترتيب الأولياء</a:t>
            </a:r>
          </a:p>
          <a:p>
            <a:pPr marL="109728" indent="0" algn="r">
              <a:buNone/>
            </a:pPr>
            <a:r>
              <a:rPr lang="ar-IQ" dirty="0"/>
              <a:t>يقصد بترتيب الأولياء ذكر من له الأولوية في الولاية على غيره سواء عند </a:t>
            </a:r>
            <a:r>
              <a:rPr lang="ar-IQ" dirty="0" err="1"/>
              <a:t>الإنفراد</a:t>
            </a:r>
            <a:r>
              <a:rPr lang="ar-IQ" dirty="0"/>
              <a:t> أو </a:t>
            </a:r>
            <a:r>
              <a:rPr lang="ar-IQ" dirty="0" err="1"/>
              <a:t>الإجتماع</a:t>
            </a:r>
            <a:r>
              <a:rPr lang="ar-IQ" dirty="0"/>
              <a:t>.</a:t>
            </a:r>
          </a:p>
          <a:p>
            <a:pPr marL="109728" indent="0" algn="r">
              <a:buNone/>
            </a:pPr>
            <a:r>
              <a:rPr lang="ar-IQ" dirty="0"/>
              <a:t>عند الحنفية هناك نوع واحد من الولاية وهي ولاية الإجبار و تثبت هذه الولاية للأقارب العصبات و على ترتيب الاتي: </a:t>
            </a:r>
          </a:p>
          <a:p>
            <a:pPr marL="109728" indent="0" algn="r">
              <a:buNone/>
            </a:pPr>
            <a:r>
              <a:rPr lang="ar-IQ" dirty="0"/>
              <a:t>1. الأقارب من العصبة النسبية وهم أربعة اصناف: </a:t>
            </a:r>
          </a:p>
          <a:p>
            <a:pPr marL="109728" indent="0" algn="r">
              <a:buNone/>
            </a:pPr>
            <a:r>
              <a:rPr lang="ar-IQ" dirty="0"/>
              <a:t>أ. البنوة و يراد منها </a:t>
            </a:r>
            <a:r>
              <a:rPr lang="ar-IQ" dirty="0" err="1"/>
              <a:t>الإبن</a:t>
            </a:r>
            <a:r>
              <a:rPr lang="ar-IQ" dirty="0"/>
              <a:t> و </a:t>
            </a:r>
            <a:r>
              <a:rPr lang="ar-IQ" dirty="0" err="1"/>
              <a:t>إبن</a:t>
            </a:r>
            <a:r>
              <a:rPr lang="ar-IQ" dirty="0"/>
              <a:t> </a:t>
            </a:r>
            <a:r>
              <a:rPr lang="ar-IQ" dirty="0" err="1"/>
              <a:t>الإبن</a:t>
            </a:r>
            <a:r>
              <a:rPr lang="ar-IQ" dirty="0"/>
              <a:t> و إن نزل.</a:t>
            </a:r>
          </a:p>
          <a:p>
            <a:pPr marL="109728" indent="0" algn="r">
              <a:buNone/>
            </a:pPr>
            <a:r>
              <a:rPr lang="ar-IQ" dirty="0"/>
              <a:t>ب. الأبوة و يراد منها الأب أب الأب و إن علا.</a:t>
            </a:r>
          </a:p>
          <a:p>
            <a:pPr marL="109728" indent="0" algn="r">
              <a:buNone/>
            </a:pPr>
            <a:r>
              <a:rPr lang="ar-IQ" dirty="0"/>
              <a:t>ج. الأخوة و يراد منها الأخ و </a:t>
            </a:r>
            <a:r>
              <a:rPr lang="ar-IQ" dirty="0" err="1"/>
              <a:t>إبن</a:t>
            </a:r>
            <a:r>
              <a:rPr lang="ar-IQ" dirty="0"/>
              <a:t> الأخ و إن نزل لأبوين كانا أو لأب.</a:t>
            </a:r>
          </a:p>
          <a:p>
            <a:pPr marL="109728" indent="0" algn="r">
              <a:buNone/>
            </a:pPr>
            <a:r>
              <a:rPr lang="ar-IQ" dirty="0"/>
              <a:t>د. العمومة و يراد منها العم و </a:t>
            </a:r>
            <a:r>
              <a:rPr lang="ar-IQ" dirty="0" err="1"/>
              <a:t>إبن</a:t>
            </a:r>
            <a:r>
              <a:rPr lang="ar-IQ" dirty="0"/>
              <a:t> العم و أن نزل لأبوين أو لأب. </a:t>
            </a:r>
          </a:p>
        </p:txBody>
      </p:sp>
      <p:sp>
        <p:nvSpPr>
          <p:cNvPr id="3" name="Slide Number Placeholder 2"/>
          <p:cNvSpPr>
            <a:spLocks noGrp="1"/>
          </p:cNvSpPr>
          <p:nvPr>
            <p:ph type="sldNum" sz="quarter" idx="12"/>
          </p:nvPr>
        </p:nvSpPr>
        <p:spPr/>
        <p:txBody>
          <a:bodyPr/>
          <a:lstStyle/>
          <a:p>
            <a:fld id="{0B34F065-1154-456A-91E3-76DE8E75E17B}" type="slidenum">
              <a:rPr lang="ar-SA" smtClean="0"/>
              <a:t>68</a:t>
            </a:fld>
            <a:endParaRPr lang="ar-SA"/>
          </a:p>
        </p:txBody>
      </p:sp>
    </p:spTree>
    <p:extLst>
      <p:ext uri="{BB962C8B-B14F-4D97-AF65-F5344CB8AC3E}">
        <p14:creationId xmlns:p14="http://schemas.microsoft.com/office/powerpoint/2010/main" val="15176383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fontScale="92500" lnSpcReduction="20000"/>
          </a:bodyPr>
          <a:lstStyle/>
          <a:p>
            <a:pPr marL="109728" indent="0" algn="r">
              <a:buNone/>
            </a:pPr>
            <a:r>
              <a:rPr lang="ar-IQ" dirty="0">
                <a:solidFill>
                  <a:srgbClr val="FF0000"/>
                </a:solidFill>
              </a:rPr>
              <a:t>2. الأقارب غير العصبات</a:t>
            </a:r>
          </a:p>
          <a:p>
            <a:pPr marL="109728" indent="0" algn="r">
              <a:buNone/>
            </a:pPr>
            <a:r>
              <a:rPr lang="ar-IQ" dirty="0"/>
              <a:t>وهؤلاء مرتبون على الرأي الراجح في الفقه الحنفي على الوجه </a:t>
            </a:r>
            <a:r>
              <a:rPr lang="ar-IQ" dirty="0" err="1"/>
              <a:t>الأتي</a:t>
            </a:r>
            <a:r>
              <a:rPr lang="ar-IQ" dirty="0"/>
              <a:t>: </a:t>
            </a:r>
          </a:p>
          <a:p>
            <a:pPr marL="109728" indent="0" algn="r">
              <a:buNone/>
            </a:pPr>
            <a:r>
              <a:rPr lang="ar-IQ" dirty="0"/>
              <a:t>أ. الأصول: وهم الأم و أم الأب، و أم الأم.</a:t>
            </a:r>
          </a:p>
          <a:p>
            <a:pPr marL="109728" indent="0" algn="r">
              <a:buNone/>
            </a:pPr>
            <a:r>
              <a:rPr lang="ar-IQ" dirty="0"/>
              <a:t>ب. الفروع:  وهم البنت و بنت </a:t>
            </a:r>
            <a:r>
              <a:rPr lang="ar-IQ" dirty="0" err="1"/>
              <a:t>الإبن</a:t>
            </a:r>
            <a:r>
              <a:rPr lang="ar-IQ" dirty="0"/>
              <a:t> ثم بنت البنت ثم بنت </a:t>
            </a:r>
            <a:r>
              <a:rPr lang="ar-IQ" dirty="0" err="1"/>
              <a:t>إبن</a:t>
            </a:r>
            <a:r>
              <a:rPr lang="ar-IQ" dirty="0"/>
              <a:t> </a:t>
            </a:r>
            <a:r>
              <a:rPr lang="ar-IQ" dirty="0" err="1"/>
              <a:t>الإبن</a:t>
            </a:r>
            <a:r>
              <a:rPr lang="ar-IQ" dirty="0"/>
              <a:t> ثم بنت </a:t>
            </a:r>
            <a:r>
              <a:rPr lang="ar-IQ" dirty="0" err="1"/>
              <a:t>بنت</a:t>
            </a:r>
            <a:r>
              <a:rPr lang="ar-IQ" dirty="0"/>
              <a:t> البنت و بعد هؤلاء يأتي الجد لأم.</a:t>
            </a:r>
          </a:p>
          <a:p>
            <a:pPr marL="109728" indent="0" algn="r">
              <a:buNone/>
            </a:pPr>
            <a:r>
              <a:rPr lang="ar-IQ" dirty="0"/>
              <a:t>ج. فروع الأبوين: وهم الأخت الشقيقة ثم الأخت لأب ثم الأخ و الأخت لأم.</a:t>
            </a:r>
          </a:p>
          <a:p>
            <a:pPr marL="109728" indent="0" algn="r">
              <a:buNone/>
            </a:pPr>
            <a:r>
              <a:rPr lang="ar-IQ" dirty="0"/>
              <a:t>د. فروع الجدين: وهم العمات مطلقا، و الأعمام لأم ثم الأخوال و الخالات ثم أولادهم.</a:t>
            </a:r>
          </a:p>
          <a:p>
            <a:pPr marL="109728" indent="0" algn="r">
              <a:buNone/>
            </a:pPr>
            <a:r>
              <a:rPr lang="ar-IQ" dirty="0"/>
              <a:t>إذا لم يوجد أحد من هؤلاء أو وجد لكنه لم يكن مستوفيا لشروط الولاية </a:t>
            </a:r>
            <a:r>
              <a:rPr lang="ar-IQ" dirty="0" err="1"/>
              <a:t>إنتقلت</a:t>
            </a:r>
            <a:r>
              <a:rPr lang="ar-IQ" dirty="0"/>
              <a:t> الولاية للقاضي.</a:t>
            </a:r>
          </a:p>
          <a:p>
            <a:pPr marL="109728" indent="0" algn="r">
              <a:buNone/>
            </a:pPr>
            <a:r>
              <a:rPr lang="ar-IQ" dirty="0"/>
              <a:t>و بخلاف ما تقدم فقد أعطى القانون للأم الولاية على القاصر المحضون في حالة فقد الأب أو غيابه، وهذا ما لم يذهب إليه أحد من الفقهاء في الفقه الإسلامي. فقد نصت الفقرة 3 من المادة 8 على ما يأتي: "3- تعتبر الأم وليا اذا كان الاب متوفيا أو غائبا و كانت حاضنة".</a:t>
            </a:r>
          </a:p>
          <a:p>
            <a:pPr marL="109728" indent="0" algn="r">
              <a:buNone/>
            </a:pPr>
            <a:r>
              <a:rPr lang="ar-IQ" dirty="0"/>
              <a:t> لم يبين المشرع في هذا النص بوضوح نوع الولاية هذه ، هل هي الولاية على النفس فقط أم انها الولاية على النفس و المال معا؟</a:t>
            </a:r>
          </a:p>
        </p:txBody>
      </p:sp>
      <p:sp>
        <p:nvSpPr>
          <p:cNvPr id="3" name="Slide Number Placeholder 2"/>
          <p:cNvSpPr>
            <a:spLocks noGrp="1"/>
          </p:cNvSpPr>
          <p:nvPr>
            <p:ph type="sldNum" sz="quarter" idx="12"/>
          </p:nvPr>
        </p:nvSpPr>
        <p:spPr/>
        <p:txBody>
          <a:bodyPr/>
          <a:lstStyle/>
          <a:p>
            <a:fld id="{0B34F065-1154-456A-91E3-76DE8E75E17B}" type="slidenum">
              <a:rPr lang="ar-SA" smtClean="0"/>
              <a:t>69</a:t>
            </a:fld>
            <a:endParaRPr lang="ar-SA"/>
          </a:p>
        </p:txBody>
      </p:sp>
    </p:spTree>
    <p:extLst>
      <p:ext uri="{BB962C8B-B14F-4D97-AF65-F5344CB8AC3E}">
        <p14:creationId xmlns:p14="http://schemas.microsoft.com/office/powerpoint/2010/main" val="2702489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82296" indent="0" algn="justLow" rtl="1">
              <a:buNone/>
            </a:pPr>
            <a:r>
              <a:rPr lang="ar-IQ" dirty="0">
                <a:cs typeface="Ali-A-Samik" pitchFamily="2" charset="-78"/>
              </a:rPr>
              <a:t>1- أن تكون قد وافقت خطبتها من خاطبها الأول، فحكم خطبتها من قبل الأخرين الحرمة بالإجماع.</a:t>
            </a:r>
          </a:p>
          <a:p>
            <a:pPr marL="82296" indent="0" algn="justLow" rtl="1">
              <a:buNone/>
            </a:pPr>
            <a:r>
              <a:rPr lang="ar-IQ" dirty="0">
                <a:cs typeface="Ali-A-Samik" pitchFamily="2" charset="-78"/>
              </a:rPr>
              <a:t>2- أن يتقدم إليها بعد رفض الفتاة و أهلها للخاطب الأول، و حينئذ تكون الخطبة جائزة </a:t>
            </a:r>
            <a:r>
              <a:rPr lang="ar-IQ" dirty="0" err="1">
                <a:cs typeface="Ali-A-Samik" pitchFamily="2" charset="-78"/>
              </a:rPr>
              <a:t>بإتفاق</a:t>
            </a:r>
            <a:r>
              <a:rPr lang="ar-IQ" dirty="0">
                <a:cs typeface="Ali-A-Samik" pitchFamily="2" charset="-78"/>
              </a:rPr>
              <a:t> الفقهاء. </a:t>
            </a:r>
          </a:p>
          <a:p>
            <a:pPr marL="82296" indent="0" algn="justLow" rtl="1">
              <a:buNone/>
            </a:pPr>
            <a:r>
              <a:rPr lang="ar-IQ" dirty="0">
                <a:cs typeface="Ali-A-Samik" pitchFamily="2" charset="-78"/>
              </a:rPr>
              <a:t>3- أن يتقدم إليها في وقت لم تبد الفتاة و أهلها رفضا أو قبولا للخاطب الأول، هنا </a:t>
            </a:r>
            <a:r>
              <a:rPr lang="ar-IQ" dirty="0" err="1">
                <a:cs typeface="Ali-A-Samik" pitchFamily="2" charset="-78"/>
              </a:rPr>
              <a:t>إختلف</a:t>
            </a:r>
            <a:r>
              <a:rPr lang="ar-IQ" dirty="0">
                <a:cs typeface="Ali-A-Samik" pitchFamily="2" charset="-78"/>
              </a:rPr>
              <a:t> الفقهاء </a:t>
            </a:r>
            <a:r>
              <a:rPr lang="ar-IQ" dirty="0" err="1">
                <a:cs typeface="Ali-A-Samik" pitchFamily="2" charset="-78"/>
              </a:rPr>
              <a:t>عى</a:t>
            </a:r>
            <a:r>
              <a:rPr lang="ar-IQ" dirty="0">
                <a:cs typeface="Ali-A-Samik" pitchFamily="2" charset="-78"/>
              </a:rPr>
              <a:t> رأيين  تبعا لتفسيرهم لذلك السكوت، فمن عده رفضا أجاز الخطبة الثانية، ومن عد السكوت </a:t>
            </a:r>
            <a:r>
              <a:rPr lang="ar-IQ" dirty="0" err="1">
                <a:cs typeface="Ali-A-Samik" pitchFamily="2" charset="-78"/>
              </a:rPr>
              <a:t>إنتظارا</a:t>
            </a:r>
            <a:r>
              <a:rPr lang="ar-IQ" dirty="0">
                <a:cs typeface="Ali-A-Samik" pitchFamily="2" charset="-78"/>
              </a:rPr>
              <a:t> من أجل التحري عن الخاطب لم يجزها لأنها قد تؤدي إلى رفض الخاطب الأول إذا كان الثاني أحسن حالا منه.</a:t>
            </a:r>
          </a:p>
          <a:p>
            <a:pPr marL="82296" indent="0" algn="justLow" rtl="1">
              <a:buNone/>
            </a:pPr>
            <a:endParaRPr lang="ar-IQ" dirty="0">
              <a:cs typeface="Ali-A-Samik" pitchFamily="2" charset="-78"/>
            </a:endParaRPr>
          </a:p>
          <a:p>
            <a:pPr marL="82296" indent="0" algn="justLow" rtl="1">
              <a:buNone/>
            </a:pPr>
            <a:r>
              <a:rPr lang="ar-IQ" dirty="0">
                <a:cs typeface="Ali-A-Samik" pitchFamily="2" charset="-78"/>
              </a:rPr>
              <a:t>- ولقد </a:t>
            </a:r>
            <a:r>
              <a:rPr lang="ar-IQ" dirty="0" err="1">
                <a:cs typeface="Ali-A-Samik" pitchFamily="2" charset="-78"/>
              </a:rPr>
              <a:t>إختلف</a:t>
            </a:r>
            <a:r>
              <a:rPr lang="ar-IQ" dirty="0">
                <a:cs typeface="Ali-A-Samik" pitchFamily="2" charset="-78"/>
              </a:rPr>
              <a:t> الفقهاء القائلون بتحريم الخطبة الثانية في حكم العقد الذي يتم بناء عليها وعلى النحو </a:t>
            </a:r>
            <a:r>
              <a:rPr lang="ar-IQ" dirty="0" err="1">
                <a:cs typeface="Ali-A-Samik" pitchFamily="2" charset="-78"/>
              </a:rPr>
              <a:t>الأتي</a:t>
            </a:r>
            <a:r>
              <a:rPr lang="ar-IQ" dirty="0">
                <a:cs typeface="Ali-A-Samik" pitchFamily="2" charset="-78"/>
              </a:rPr>
              <a:t>: ذهب الجمهور إلى أن العقد صحيح قضاء ولكن الخاطب اَثما ديانة. وذهب الظاهرية، و بعض الحنابلة، و المالكية، في قول لهم إلى أن العقد باطل.</a:t>
            </a:r>
          </a:p>
          <a:p>
            <a:pPr marL="82296" indent="0" algn="justLow" rtl="1">
              <a:buNone/>
            </a:pPr>
            <a:endParaRPr lang="en-US" dirty="0">
              <a:cs typeface="Ali-A-Samik" pitchFamily="2" charset="-78"/>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t>7</a:t>
            </a:fld>
            <a:endParaRPr lang="ar-SA"/>
          </a:p>
        </p:txBody>
      </p:sp>
      <p:sp>
        <p:nvSpPr>
          <p:cNvPr id="2" name="Title 1"/>
          <p:cNvSpPr>
            <a:spLocks noGrp="1"/>
          </p:cNvSpPr>
          <p:nvPr>
            <p:ph type="title"/>
          </p:nvPr>
        </p:nvSpPr>
        <p:spPr/>
        <p:txBody>
          <a:bodyPr/>
          <a:lstStyle/>
          <a:p>
            <a:pPr algn="ctr"/>
            <a:r>
              <a:rPr lang="ar-IQ" b="1" dirty="0">
                <a:solidFill>
                  <a:schemeClr val="tx1"/>
                </a:solidFill>
                <a:effectLst/>
                <a:cs typeface="Ali-A-Samik" pitchFamily="2" charset="-78"/>
              </a:rPr>
              <a:t>حكم الخطبة الثانية </a:t>
            </a:r>
            <a:endParaRPr lang="en-US" b="1" dirty="0">
              <a:solidFill>
                <a:schemeClr val="tx1"/>
              </a:solidFill>
              <a:effectLst/>
              <a:cs typeface="Ali-A-Samik" pitchFamily="2" charset="-78"/>
            </a:endParaRPr>
          </a:p>
        </p:txBody>
      </p:sp>
    </p:spTree>
    <p:extLst>
      <p:ext uri="{BB962C8B-B14F-4D97-AF65-F5344CB8AC3E}">
        <p14:creationId xmlns:p14="http://schemas.microsoft.com/office/powerpoint/2010/main" val="2687147282"/>
      </p:ext>
    </p:extLst>
  </p:cSld>
  <p:clrMapOvr>
    <a:masterClrMapping/>
  </p:clrMapOvr>
  <mc:AlternateContent xmlns:mc="http://schemas.openxmlformats.org/markup-compatibility/2006" xmlns:p14="http://schemas.microsoft.com/office/powerpoint/2010/main">
    <mc:Choice Requires="p14">
      <p:transition spd="slow" p14:dur="2000" advTm="308300"/>
    </mc:Choice>
    <mc:Fallback xmlns="">
      <p:transition spd="slow" advTm="30830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lstStyle/>
          <a:p>
            <a:pPr marL="109728" indent="0" algn="r">
              <a:buNone/>
            </a:pPr>
            <a:r>
              <a:rPr lang="ar-IQ" dirty="0" err="1">
                <a:solidFill>
                  <a:srgbClr val="FF0000"/>
                </a:solidFill>
              </a:rPr>
              <a:t>إنتقال</a:t>
            </a:r>
            <a:r>
              <a:rPr lang="ar-IQ" dirty="0">
                <a:solidFill>
                  <a:srgbClr val="FF0000"/>
                </a:solidFill>
              </a:rPr>
              <a:t> الولاية</a:t>
            </a:r>
          </a:p>
          <a:p>
            <a:pPr marL="109728" indent="0" algn="r">
              <a:buNone/>
            </a:pPr>
            <a:r>
              <a:rPr lang="ar-IQ" dirty="0"/>
              <a:t>1. إذا تم التأكد من فقدان الولي الأقرب، أو تعذر أخذ رأيه لبعد مكان إقامته أو لسبب أخر و كان الخاطب كفؤا و يخشى من فوات الفرصة المناسبة على الفتاة، حينئذ تنتقل الولاية إلى الولي الأبعد.</a:t>
            </a:r>
          </a:p>
          <a:p>
            <a:pPr marL="109728" indent="0" algn="r">
              <a:buNone/>
            </a:pPr>
            <a:endParaRPr lang="ar-IQ" dirty="0"/>
          </a:p>
          <a:p>
            <a:pPr marL="109728" indent="0" algn="r">
              <a:buNone/>
            </a:pPr>
            <a:r>
              <a:rPr lang="ar-IQ" dirty="0"/>
              <a:t>2. إذا وكل الولي القريب من هو أبعد منه. </a:t>
            </a:r>
          </a:p>
          <a:p>
            <a:pPr marL="109728" indent="0" algn="r">
              <a:buNone/>
            </a:pPr>
            <a:endParaRPr lang="ar-IQ" dirty="0"/>
          </a:p>
          <a:p>
            <a:pPr marL="109728" indent="0" algn="r">
              <a:buNone/>
            </a:pPr>
            <a:r>
              <a:rPr lang="ar-IQ" dirty="0"/>
              <a:t>3. إذا عضل الولي القريب من تحت ولايته عن الزواج من الكفء ومهر المثل فإن الولاية تنتقل إلى القاضي الرأي الراجح في الفقه الحنفي.</a:t>
            </a:r>
          </a:p>
          <a:p>
            <a:pPr marL="109728" indent="0" algn="r">
              <a:buNone/>
            </a:pPr>
            <a:endParaRPr lang="ar-IQ" dirty="0"/>
          </a:p>
          <a:p>
            <a:pPr marL="109728" indent="0" algn="r">
              <a:buNone/>
            </a:pPr>
            <a:r>
              <a:rPr lang="ar-IQ" dirty="0"/>
              <a:t>4.إذا فقد الولي الأقرب شرطا من شروط الولاية </a:t>
            </a:r>
            <a:r>
              <a:rPr lang="ar-IQ" dirty="0" err="1"/>
              <a:t>كإتحادالدين</a:t>
            </a:r>
            <a:r>
              <a:rPr lang="ar-IQ" dirty="0"/>
              <a:t> و الأهلية. </a:t>
            </a:r>
          </a:p>
          <a:p>
            <a:pPr marL="109728" indent="0" algn="r">
              <a:buNone/>
            </a:pPr>
            <a:endParaRPr lang="en-US" dirty="0"/>
          </a:p>
        </p:txBody>
      </p:sp>
      <p:sp>
        <p:nvSpPr>
          <p:cNvPr id="3" name="Slide Number Placeholder 2"/>
          <p:cNvSpPr>
            <a:spLocks noGrp="1"/>
          </p:cNvSpPr>
          <p:nvPr>
            <p:ph type="sldNum" sz="quarter" idx="12"/>
          </p:nvPr>
        </p:nvSpPr>
        <p:spPr/>
        <p:txBody>
          <a:bodyPr/>
          <a:lstStyle/>
          <a:p>
            <a:fld id="{0B34F065-1154-456A-91E3-76DE8E75E17B}" type="slidenum">
              <a:rPr lang="ar-SA" smtClean="0"/>
              <a:t>70</a:t>
            </a:fld>
            <a:endParaRPr lang="ar-SA"/>
          </a:p>
        </p:txBody>
      </p:sp>
    </p:spTree>
    <p:extLst>
      <p:ext uri="{BB962C8B-B14F-4D97-AF65-F5344CB8AC3E}">
        <p14:creationId xmlns:p14="http://schemas.microsoft.com/office/powerpoint/2010/main" val="5208007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fontScale="92500" lnSpcReduction="10000"/>
          </a:bodyPr>
          <a:lstStyle/>
          <a:p>
            <a:pPr marL="109728" indent="0" algn="r">
              <a:buNone/>
            </a:pPr>
            <a:r>
              <a:rPr lang="ar-IQ" dirty="0">
                <a:solidFill>
                  <a:srgbClr val="FF0000"/>
                </a:solidFill>
              </a:rPr>
              <a:t>أحكام تزويج الأولياء: </a:t>
            </a:r>
          </a:p>
          <a:p>
            <a:pPr marL="109728" indent="0" algn="r">
              <a:buNone/>
            </a:pPr>
            <a:r>
              <a:rPr lang="ar-IQ" dirty="0"/>
              <a:t>1. إذا كان الولي هو الأب أو الجد المعروفين بحسن التصرف يكون الزواج صحيحا نافذا لازما ولا يثبت للصغير أو الصغيرة حق فسخ العقد بعد بلوغهما، ولو كان الزوج غير كفء و بأقل من مهر المثل بالنسبة </a:t>
            </a:r>
            <a:r>
              <a:rPr lang="ar-IQ" dirty="0" err="1"/>
              <a:t>للصغيره</a:t>
            </a:r>
            <a:r>
              <a:rPr lang="ar-IQ" dirty="0"/>
              <a:t> و بأكثر من مهر المثل بالنسبة للصغير.</a:t>
            </a:r>
          </a:p>
          <a:p>
            <a:pPr marL="109728" indent="0" algn="r">
              <a:buNone/>
            </a:pPr>
            <a:r>
              <a:rPr lang="ar-IQ" dirty="0"/>
              <a:t>2. إذا كان الولي هو الأب أو الجد المعروفين بسوء التصرف، فإذا زوج أحدهما الصغيرة بكفء و بمهر المثل صح التزويج، وإلا لم يصح العقد.</a:t>
            </a:r>
          </a:p>
          <a:p>
            <a:pPr marL="109728" indent="0" algn="r">
              <a:buNone/>
            </a:pPr>
            <a:r>
              <a:rPr lang="ar-IQ" dirty="0"/>
              <a:t>3. إذا كان الولي غير الأب و الجد بأن كان الأخ أو العم و زوج أحدهما الصغيرة من غير كفء و بأقل من مهر المثل لم يصح العقد، وإذا كان الزواج من كفء وبمهر المثل كان العقد صحيحا غير لازم و للصغيرة خيار الفسخ عند البلوغ. </a:t>
            </a:r>
          </a:p>
          <a:p>
            <a:pPr marL="109728" indent="0" algn="r">
              <a:buNone/>
            </a:pPr>
            <a:endParaRPr lang="ar-IQ" dirty="0"/>
          </a:p>
          <a:p>
            <a:pPr marL="109728" indent="0" algn="r">
              <a:buNone/>
            </a:pPr>
            <a:r>
              <a:rPr lang="ar-IQ" dirty="0" smtClean="0"/>
              <a:t>ملاحظة</a:t>
            </a:r>
            <a:r>
              <a:rPr lang="ar-IQ" dirty="0"/>
              <a:t>: ولكن الذي يظهر من عدة قرارات صادرة من محكمة التميز أن </a:t>
            </a:r>
            <a:r>
              <a:rPr lang="ar-IQ" dirty="0" err="1"/>
              <a:t>إتجاه</a:t>
            </a:r>
            <a:r>
              <a:rPr lang="ar-IQ" dirty="0"/>
              <a:t> المحكمة هو </a:t>
            </a:r>
            <a:r>
              <a:rPr lang="ar-IQ" dirty="0" err="1"/>
              <a:t>إعتبار</a:t>
            </a:r>
            <a:r>
              <a:rPr lang="ar-IQ" dirty="0"/>
              <a:t> العقد الذي </a:t>
            </a:r>
            <a:r>
              <a:rPr lang="ar-IQ" dirty="0" err="1"/>
              <a:t>يجرية</a:t>
            </a:r>
            <a:r>
              <a:rPr lang="ar-IQ" dirty="0"/>
              <a:t> الأب أو الجد صحيحا نافذا لازما من غير تفرقة بين كونهما معروفين بحسن التصرف أو سوء التصرف. </a:t>
            </a:r>
          </a:p>
          <a:p>
            <a:pPr marL="109728" indent="0" algn="r">
              <a:buNone/>
            </a:pPr>
            <a:endParaRPr lang="ar-IQ" dirty="0"/>
          </a:p>
          <a:p>
            <a:pPr marL="109728" indent="0" algn="r">
              <a:buNone/>
            </a:pP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71</a:t>
            </a:fld>
            <a:endParaRPr lang="ar-SA"/>
          </a:p>
        </p:txBody>
      </p:sp>
    </p:spTree>
    <p:extLst>
      <p:ext uri="{BB962C8B-B14F-4D97-AF65-F5344CB8AC3E}">
        <p14:creationId xmlns:p14="http://schemas.microsoft.com/office/powerpoint/2010/main" val="5261618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lstStyle/>
          <a:p>
            <a:pPr marL="109728" indent="0" algn="r">
              <a:buNone/>
            </a:pPr>
            <a:r>
              <a:rPr lang="ar-IQ" dirty="0">
                <a:solidFill>
                  <a:srgbClr val="FF0000"/>
                </a:solidFill>
              </a:rPr>
              <a:t>الوكالة في عقد الزواج</a:t>
            </a:r>
          </a:p>
          <a:p>
            <a:pPr marL="109728" indent="0" algn="r">
              <a:buNone/>
            </a:pPr>
            <a:endParaRPr lang="ar-IQ" dirty="0"/>
          </a:p>
          <a:p>
            <a:pPr marL="109728" indent="0" algn="r">
              <a:buNone/>
            </a:pPr>
            <a:r>
              <a:rPr lang="ar-IQ" dirty="0"/>
              <a:t>تعريف الوكالة: هي إقامة شخص غيره مقام نفسه في تصرف جائز معلوم.</a:t>
            </a:r>
          </a:p>
          <a:p>
            <a:pPr marL="109728" indent="0" algn="r">
              <a:buNone/>
            </a:pPr>
            <a:r>
              <a:rPr lang="ar-IQ" dirty="0"/>
              <a:t>لم يبين قانون الأحوال الشخصية موضوع التوكيل في الزواج وإنما أشار إليه إشارة مقتضبة في المادة 4 و نصها " ينعقد الزواج بإيجاب </a:t>
            </a:r>
            <a:r>
              <a:rPr lang="ar-IQ" dirty="0" err="1"/>
              <a:t>يفيده</a:t>
            </a:r>
            <a:r>
              <a:rPr lang="ar-IQ" dirty="0"/>
              <a:t> لغة أو عرفا من أحد العاقدين و قبول من الأخر و يقوم الوكيل مقامه".</a:t>
            </a:r>
          </a:p>
        </p:txBody>
      </p:sp>
      <p:sp>
        <p:nvSpPr>
          <p:cNvPr id="3" name="Slide Number Placeholder 2"/>
          <p:cNvSpPr>
            <a:spLocks noGrp="1"/>
          </p:cNvSpPr>
          <p:nvPr>
            <p:ph type="sldNum" sz="quarter" idx="12"/>
          </p:nvPr>
        </p:nvSpPr>
        <p:spPr/>
        <p:txBody>
          <a:bodyPr/>
          <a:lstStyle/>
          <a:p>
            <a:fld id="{0B34F065-1154-456A-91E3-76DE8E75E17B}" type="slidenum">
              <a:rPr lang="ar-SA" smtClean="0"/>
              <a:t>72</a:t>
            </a:fld>
            <a:endParaRPr lang="ar-SA"/>
          </a:p>
        </p:txBody>
      </p:sp>
    </p:spTree>
    <p:extLst>
      <p:ext uri="{BB962C8B-B14F-4D97-AF65-F5344CB8AC3E}">
        <p14:creationId xmlns:p14="http://schemas.microsoft.com/office/powerpoint/2010/main" val="34867455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lstStyle/>
          <a:p>
            <a:pPr marL="109728" indent="0" algn="r">
              <a:buNone/>
            </a:pPr>
            <a:r>
              <a:rPr lang="ar-IQ" dirty="0"/>
              <a:t>ومن القواعد المقررة شرعا "أن من ملك تصرفا جاز له أن يوكل فيه غيره".</a:t>
            </a:r>
          </a:p>
          <a:p>
            <a:pPr marL="109728" indent="0" algn="r">
              <a:buNone/>
            </a:pPr>
            <a:r>
              <a:rPr lang="ar-IQ" dirty="0"/>
              <a:t>و بناء على ذلك ذهب جمهور الفقهاء إلى أن المرأة و أن كانت بالغة عاقلة </a:t>
            </a:r>
            <a:r>
              <a:rPr lang="ar-IQ" dirty="0" err="1"/>
              <a:t>لاتملك</a:t>
            </a:r>
            <a:r>
              <a:rPr lang="ar-IQ" dirty="0"/>
              <a:t> حق توكيل غيرها في زواجها لأنها لا تملك عندهم حق مباشرة عقد زواجها بنفسها، غير أن فقهاء الحنفية و الجعفرية ذهبوا إلى جواز توكيلها لغيرها لأنها عندهم تملك حق مباشرة عقد زواجها بنفسها و بهذا الرأي أخذ قانون الأحوال الشخصية.</a:t>
            </a:r>
          </a:p>
          <a:p>
            <a:pPr marL="109728" indent="0" algn="r">
              <a:buNone/>
            </a:pPr>
            <a:r>
              <a:rPr lang="ar-IQ" dirty="0"/>
              <a:t>و تأسيسا على القاعدة المشار إليها أيضا لا يصح توكيل فاقد الأهلية أو ناقصها.  </a:t>
            </a:r>
            <a:r>
              <a:rPr lang="ar-IQ" dirty="0" err="1"/>
              <a:t>ولايجوز</a:t>
            </a:r>
            <a:r>
              <a:rPr lang="ar-IQ" dirty="0"/>
              <a:t> للوكيل أن يوكل غيره إلا إذا أذن له الموكل. </a:t>
            </a:r>
          </a:p>
          <a:p>
            <a:pPr marL="109728" indent="0" algn="r">
              <a:buNone/>
            </a:pP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73</a:t>
            </a:fld>
            <a:endParaRPr lang="ar-SA"/>
          </a:p>
        </p:txBody>
      </p:sp>
    </p:spTree>
    <p:extLst>
      <p:ext uri="{BB962C8B-B14F-4D97-AF65-F5344CB8AC3E}">
        <p14:creationId xmlns:p14="http://schemas.microsoft.com/office/powerpoint/2010/main" val="23800005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fontScale="92500" lnSpcReduction="10000"/>
          </a:bodyPr>
          <a:lstStyle/>
          <a:p>
            <a:pPr marL="109728" indent="0" algn="r">
              <a:buNone/>
            </a:pPr>
            <a:r>
              <a:rPr lang="ar-IQ" dirty="0">
                <a:solidFill>
                  <a:srgbClr val="FF0000"/>
                </a:solidFill>
              </a:rPr>
              <a:t>أحكام تصرفات الوكيل </a:t>
            </a:r>
          </a:p>
          <a:p>
            <a:pPr marL="109728" indent="0" algn="r">
              <a:buNone/>
            </a:pPr>
            <a:r>
              <a:rPr lang="ar-IQ" dirty="0"/>
              <a:t>القاعدة المقررة في تصرفات الوكيل أن </a:t>
            </a:r>
            <a:r>
              <a:rPr lang="ar-IQ" dirty="0" err="1"/>
              <a:t>مايقوم</a:t>
            </a:r>
            <a:r>
              <a:rPr lang="ar-IQ" dirty="0"/>
              <a:t> به في حدود وكالته يكون نافذا على الموكل أما إذا خالف حدود وكالته أو كان متهما في تصرفه فإن العقد يكون موقوفا على إجازة الموكل.</a:t>
            </a:r>
          </a:p>
          <a:p>
            <a:pPr marL="109728" indent="0" algn="r">
              <a:buNone/>
            </a:pPr>
            <a:endParaRPr lang="ar-IQ" dirty="0"/>
          </a:p>
          <a:p>
            <a:pPr marL="109728" indent="0" algn="r">
              <a:buNone/>
            </a:pPr>
            <a:r>
              <a:rPr lang="ar-IQ" dirty="0"/>
              <a:t>1. إذا كان الموكل هو الرجل وكانت الوكالة مطلقة فزوجه الوكيل من </a:t>
            </a:r>
            <a:r>
              <a:rPr lang="ar-IQ" dirty="0" err="1"/>
              <a:t>إمرأة</a:t>
            </a:r>
            <a:r>
              <a:rPr lang="ar-IQ" dirty="0"/>
              <a:t> غير سليمة أو بمهر يزيد عن مهر المثل أو زوجه بمن يكون في زواجها تهمة تعود على الوكيل كما لو زوجه بنته أو تحت ولايته، فإن العقد يكون موقوفا على إجازة الموكل على الرأي الراجح لأن الاطلاق في الوكالة مقيد بالعرف و المعروف عرفا كالمشروط شرطا. </a:t>
            </a:r>
          </a:p>
          <a:p>
            <a:pPr marL="109728" indent="0" algn="r">
              <a:buNone/>
            </a:pPr>
            <a:endParaRPr lang="ar-IQ" dirty="0"/>
          </a:p>
          <a:p>
            <a:pPr marL="109728" indent="0" algn="r">
              <a:buNone/>
            </a:pPr>
            <a:r>
              <a:rPr lang="ar-IQ" dirty="0"/>
              <a:t>2. إذا كان الموكل هو الرجل و كانت الوكالة مقيدة </a:t>
            </a:r>
            <a:r>
              <a:rPr lang="ar-IQ" dirty="0" err="1"/>
              <a:t>بإمرأة</a:t>
            </a:r>
            <a:r>
              <a:rPr lang="ar-IQ" dirty="0"/>
              <a:t> معينة أو بصفة بعينها أو بمهر معين و خالف الوكيل في </a:t>
            </a:r>
            <a:r>
              <a:rPr lang="ar-IQ" dirty="0" err="1"/>
              <a:t>ذالك</a:t>
            </a:r>
            <a:r>
              <a:rPr lang="ar-IQ" dirty="0"/>
              <a:t> كان العقد موقوفا على إجازة الموكل إلا إذا كانت المخالفة في مقدار المهر و كان في المخالفة خير لموكل كأن يزوجه بأقل من المهر الذي حدده فحينئذ يكون الزواج نافذا.</a:t>
            </a:r>
          </a:p>
        </p:txBody>
      </p:sp>
      <p:sp>
        <p:nvSpPr>
          <p:cNvPr id="3" name="Slide Number Placeholder 2"/>
          <p:cNvSpPr>
            <a:spLocks noGrp="1"/>
          </p:cNvSpPr>
          <p:nvPr>
            <p:ph type="sldNum" sz="quarter" idx="12"/>
          </p:nvPr>
        </p:nvSpPr>
        <p:spPr/>
        <p:txBody>
          <a:bodyPr/>
          <a:lstStyle/>
          <a:p>
            <a:fld id="{0B34F065-1154-456A-91E3-76DE8E75E17B}" type="slidenum">
              <a:rPr lang="ar-SA" smtClean="0"/>
              <a:t>74</a:t>
            </a:fld>
            <a:endParaRPr lang="ar-SA"/>
          </a:p>
        </p:txBody>
      </p:sp>
    </p:spTree>
    <p:extLst>
      <p:ext uri="{BB962C8B-B14F-4D97-AF65-F5344CB8AC3E}">
        <p14:creationId xmlns:p14="http://schemas.microsoft.com/office/powerpoint/2010/main" val="25897553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lstStyle/>
          <a:p>
            <a:pPr marL="109728" indent="0" algn="r">
              <a:buNone/>
            </a:pPr>
            <a:r>
              <a:rPr lang="ar-IQ" dirty="0"/>
              <a:t>3. إذا كانت المرأة هي الموكلة و كانت الوكالة مطلقة غير مقيدة برجل معين أو مقدار محدد من المهر فزوجها الوكيل من رجل به عيب أو بأقل من مهر المثل فإن العقد صحيح نافذ عند حنفية و موقوف على إجازتها عند الجعفرية و بعض فقهاء الحنفية.</a:t>
            </a:r>
          </a:p>
          <a:p>
            <a:pPr marL="109728" indent="0" algn="r">
              <a:buNone/>
            </a:pPr>
            <a:endParaRPr lang="ar-IQ" dirty="0"/>
          </a:p>
          <a:p>
            <a:pPr marL="109728" indent="0" algn="r">
              <a:buNone/>
            </a:pPr>
            <a:r>
              <a:rPr lang="ar-IQ" dirty="0"/>
              <a:t>4. إذا كانت المرأة هي الموكلة و كانت الوكالة مقيدة كأن ذكرت مقدارا محددا من المهر و خالف الوكيل فزوجها بأقل من المهر المحدد يكون العقد موقوفا على إجازتها أما إذا كانت في المخالفة مصلحة لها كان العقد نافذا.</a:t>
            </a:r>
          </a:p>
        </p:txBody>
      </p:sp>
      <p:sp>
        <p:nvSpPr>
          <p:cNvPr id="3" name="Slide Number Placeholder 2"/>
          <p:cNvSpPr>
            <a:spLocks noGrp="1"/>
          </p:cNvSpPr>
          <p:nvPr>
            <p:ph type="sldNum" sz="quarter" idx="12"/>
          </p:nvPr>
        </p:nvSpPr>
        <p:spPr/>
        <p:txBody>
          <a:bodyPr/>
          <a:lstStyle/>
          <a:p>
            <a:fld id="{0B34F065-1154-456A-91E3-76DE8E75E17B}" type="slidenum">
              <a:rPr lang="ar-SA" smtClean="0"/>
              <a:t>75</a:t>
            </a:fld>
            <a:endParaRPr lang="ar-SA"/>
          </a:p>
        </p:txBody>
      </p:sp>
    </p:spTree>
    <p:extLst>
      <p:ext uri="{BB962C8B-B14F-4D97-AF65-F5344CB8AC3E}">
        <p14:creationId xmlns:p14="http://schemas.microsoft.com/office/powerpoint/2010/main" val="392710581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normAutofit fontScale="92500" lnSpcReduction="10000"/>
          </a:bodyPr>
          <a:lstStyle/>
          <a:p>
            <a:pPr marL="109728" indent="0" algn="r">
              <a:buNone/>
            </a:pPr>
            <a:r>
              <a:rPr lang="ar-IQ" dirty="0">
                <a:solidFill>
                  <a:srgbClr val="FF0000"/>
                </a:solidFill>
              </a:rPr>
              <a:t>المحرمات</a:t>
            </a:r>
          </a:p>
          <a:p>
            <a:pPr marL="109728" indent="0" algn="r">
              <a:buNone/>
            </a:pPr>
            <a:r>
              <a:rPr lang="ar-IQ" dirty="0"/>
              <a:t>أولا- المحرمات تحريما مؤبدا (المحرمات على الدوام):</a:t>
            </a:r>
          </a:p>
          <a:p>
            <a:pPr marL="109728" indent="0" algn="r">
              <a:buNone/>
            </a:pPr>
            <a:r>
              <a:rPr lang="ar-IQ" dirty="0"/>
              <a:t>ويقصد بالتحريم المؤبد، التحريم الناشئ عن سبب غير قابل للزوال.              </a:t>
            </a:r>
            <a:r>
              <a:rPr lang="ar-IQ" dirty="0" smtClean="0"/>
              <a:t>و </a:t>
            </a:r>
            <a:r>
              <a:rPr lang="ar-IQ" dirty="0"/>
              <a:t>أسباب التأبيد لحرمة التزوج بالنساء ثلاثة، اما من جهة النسب أو المصاهرة أو من جهة الرضاعة.</a:t>
            </a:r>
          </a:p>
          <a:p>
            <a:pPr marL="109728" indent="0" algn="r">
              <a:buNone/>
            </a:pPr>
            <a:r>
              <a:rPr lang="ar-IQ" dirty="0">
                <a:solidFill>
                  <a:srgbClr val="FF0000"/>
                </a:solidFill>
              </a:rPr>
              <a:t>1. المحرمات بسبب القرابة (النسب)</a:t>
            </a:r>
          </a:p>
          <a:p>
            <a:pPr marL="109728" indent="0" algn="r">
              <a:buNone/>
            </a:pPr>
            <a:r>
              <a:rPr lang="ar-IQ" dirty="0"/>
              <a:t>المحرمات بسبب القرابة تنحصر في الأصناف الأربعة:</a:t>
            </a:r>
          </a:p>
          <a:p>
            <a:pPr marL="109728" indent="0" algn="r">
              <a:buNone/>
            </a:pPr>
            <a:r>
              <a:rPr lang="ar-IQ" dirty="0">
                <a:solidFill>
                  <a:srgbClr val="0070C0"/>
                </a:solidFill>
              </a:rPr>
              <a:t> أ. أصول الرجل من النساء</a:t>
            </a:r>
          </a:p>
          <a:p>
            <a:pPr marL="109728" indent="0" algn="r">
              <a:buNone/>
            </a:pPr>
            <a:r>
              <a:rPr lang="ar-IQ" dirty="0">
                <a:solidFill>
                  <a:srgbClr val="0070C0"/>
                </a:solidFill>
              </a:rPr>
              <a:t>ب. فروع الرجل من النساء</a:t>
            </a:r>
          </a:p>
          <a:p>
            <a:pPr marL="109728" indent="0" algn="r">
              <a:buNone/>
            </a:pPr>
            <a:r>
              <a:rPr lang="ar-IQ" dirty="0">
                <a:solidFill>
                  <a:srgbClr val="0070C0"/>
                </a:solidFill>
              </a:rPr>
              <a:t>ج. فروع </a:t>
            </a:r>
            <a:r>
              <a:rPr lang="ar-IQ" dirty="0" smtClean="0">
                <a:solidFill>
                  <a:srgbClr val="0070C0"/>
                </a:solidFill>
              </a:rPr>
              <a:t>الأبوين أو أحدهما</a:t>
            </a:r>
            <a:endParaRPr lang="ar-IQ" dirty="0">
              <a:solidFill>
                <a:srgbClr val="0070C0"/>
              </a:solidFill>
            </a:endParaRPr>
          </a:p>
          <a:p>
            <a:pPr marL="109728" indent="0" algn="r">
              <a:buNone/>
            </a:pPr>
            <a:r>
              <a:rPr lang="ar-IQ" dirty="0">
                <a:solidFill>
                  <a:srgbClr val="0070C0"/>
                </a:solidFill>
              </a:rPr>
              <a:t>د. الفروع المباشرة للأجداد و الجدات أو لأحدهما</a:t>
            </a:r>
          </a:p>
          <a:p>
            <a:pPr marL="109728" indent="0" algn="r">
              <a:buNone/>
            </a:pPr>
            <a:r>
              <a:rPr lang="ar-IQ" dirty="0"/>
              <a:t>وقد جمعت المادة 14 هذه الأصناف الأربعة من المحرمات و نصها "1. يحرم على الرجل أن يتزوج من النسب أمه وجدته و إن علت و بنته و بنت </a:t>
            </a:r>
            <a:r>
              <a:rPr lang="ar-IQ" dirty="0" err="1"/>
              <a:t>إبنه</a:t>
            </a:r>
            <a:r>
              <a:rPr lang="ar-IQ" dirty="0"/>
              <a:t> وبنت بنته و إن نزلت و أخته و بنت أخيه و إن نزلت، و عمته عمة أصوله و خالته و خالة </a:t>
            </a:r>
            <a:r>
              <a:rPr lang="ar-IQ" dirty="0" smtClean="0"/>
              <a:t>أصوله.</a:t>
            </a:r>
            <a:r>
              <a:rPr lang="en-US" dirty="0" smtClean="0"/>
              <a:t> </a:t>
            </a:r>
            <a:r>
              <a:rPr lang="ar-IQ" dirty="0" smtClean="0"/>
              <a:t>2</a:t>
            </a:r>
            <a:r>
              <a:rPr lang="ar-IQ" dirty="0"/>
              <a:t>. ويحرم على المرأة التزوج بنظير ذلك من الرجل".</a:t>
            </a:r>
          </a:p>
        </p:txBody>
      </p:sp>
      <p:sp>
        <p:nvSpPr>
          <p:cNvPr id="3" name="Slide Number Placeholder 2"/>
          <p:cNvSpPr>
            <a:spLocks noGrp="1"/>
          </p:cNvSpPr>
          <p:nvPr>
            <p:ph type="sldNum" sz="quarter" idx="12"/>
          </p:nvPr>
        </p:nvSpPr>
        <p:spPr/>
        <p:txBody>
          <a:bodyPr/>
          <a:lstStyle/>
          <a:p>
            <a:fld id="{0B34F065-1154-456A-91E3-76DE8E75E17B}" type="slidenum">
              <a:rPr lang="ar-SA" smtClean="0"/>
              <a:t>76</a:t>
            </a:fld>
            <a:endParaRPr lang="ar-SA"/>
          </a:p>
        </p:txBody>
      </p:sp>
    </p:spTree>
    <p:extLst>
      <p:ext uri="{BB962C8B-B14F-4D97-AF65-F5344CB8AC3E}">
        <p14:creationId xmlns:p14="http://schemas.microsoft.com/office/powerpoint/2010/main" val="262788060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632"/>
            <a:ext cx="8229600" cy="5890659"/>
          </a:xfrm>
        </p:spPr>
        <p:txBody>
          <a:bodyPr>
            <a:normAutofit fontScale="92500"/>
          </a:bodyPr>
          <a:lstStyle/>
          <a:p>
            <a:pPr marL="109728" indent="0" algn="r">
              <a:buNone/>
            </a:pPr>
            <a:r>
              <a:rPr lang="ar-IQ" dirty="0">
                <a:solidFill>
                  <a:srgbClr val="FF0000"/>
                </a:solidFill>
              </a:rPr>
              <a:t>2. المحرمات بسبب المصاهرة</a:t>
            </a:r>
            <a:r>
              <a:rPr lang="ar-IQ" dirty="0"/>
              <a:t> </a:t>
            </a:r>
          </a:p>
          <a:p>
            <a:pPr marL="109728" indent="0" algn="r">
              <a:buNone/>
            </a:pPr>
            <a:r>
              <a:rPr lang="ar-IQ" dirty="0"/>
              <a:t>المصاهرة رابطة اجتماعية و صلة بين اسرتين بسبب الزواج تترتب عليها أحكام قانونية تتعلق بالحل و الحرمة. </a:t>
            </a:r>
          </a:p>
          <a:p>
            <a:pPr marL="109728" indent="0" algn="r">
              <a:buNone/>
            </a:pPr>
            <a:r>
              <a:rPr lang="ar-IQ" dirty="0"/>
              <a:t>و تشمل المحرمات بسبب المصاهرة أربعة أصناف: </a:t>
            </a:r>
          </a:p>
          <a:p>
            <a:pPr marL="109728" indent="0" algn="r">
              <a:buNone/>
            </a:pPr>
            <a:r>
              <a:rPr lang="ar-IQ" dirty="0"/>
              <a:t>1. زوجة اصل الرجل وان علا ذلك الاصل: زوجة الأب و الجد وإن علا سواء كان الجد أب الأب أو أب الأم. تثبت هذه الحرمة بمجرد العقد. </a:t>
            </a:r>
          </a:p>
          <a:p>
            <a:pPr marL="109728" indent="0" algn="r">
              <a:buNone/>
            </a:pPr>
            <a:r>
              <a:rPr lang="ar-IQ" dirty="0"/>
              <a:t>2. زوجة فرع الرجل وان نزلن: زوجة </a:t>
            </a:r>
            <a:r>
              <a:rPr lang="ar-IQ" dirty="0" err="1"/>
              <a:t>الإبن</a:t>
            </a:r>
            <a:r>
              <a:rPr lang="ar-IQ" dirty="0"/>
              <a:t> و </a:t>
            </a:r>
            <a:r>
              <a:rPr lang="ar-IQ" dirty="0" err="1"/>
              <a:t>إبن</a:t>
            </a:r>
            <a:r>
              <a:rPr lang="ar-IQ" dirty="0"/>
              <a:t> </a:t>
            </a:r>
            <a:r>
              <a:rPr lang="ar-IQ" dirty="0" err="1"/>
              <a:t>الإبن</a:t>
            </a:r>
            <a:r>
              <a:rPr lang="ar-IQ" dirty="0"/>
              <a:t> وإن نزل، و تثبت هذه الحرمة كذلك بمجرد العقد. ولا تحرم أصول زوجة الفرع و كذا فروعها.  </a:t>
            </a:r>
            <a:br>
              <a:rPr lang="ar-IQ" dirty="0"/>
            </a:br>
            <a:r>
              <a:rPr lang="ar-IQ" dirty="0"/>
              <a:t>3. أصول زوجة الرجل من النساء و إن علون: أم الزوجة و جدتها و إن علت، و تثبت هذه الحرمة أيضا </a:t>
            </a:r>
            <a:r>
              <a:rPr lang="ar-IQ" dirty="0" smtClean="0"/>
              <a:t>بمجرد </a:t>
            </a:r>
            <a:r>
              <a:rPr lang="ar-IQ" dirty="0"/>
              <a:t>العقد.</a:t>
            </a:r>
          </a:p>
          <a:p>
            <a:pPr marL="109728" indent="0" algn="r">
              <a:buNone/>
            </a:pPr>
            <a:r>
              <a:rPr lang="ar-IQ" dirty="0"/>
              <a:t>4. فروع زوجة الرجل من النساء و أن نزلن: بنت الزوجة (الربيبة) و بناتها و بنات أولادها، وهذه الحرمة تثبت بالدخول لا بمجرد العقد. </a:t>
            </a:r>
          </a:p>
          <a:p>
            <a:pPr marL="109728" indent="0" algn="r">
              <a:buNone/>
            </a:pPr>
            <a:r>
              <a:rPr lang="ar-IQ" dirty="0"/>
              <a:t>وهناك القاعدة تحكم هذا الموضوع وهي:</a:t>
            </a:r>
          </a:p>
          <a:p>
            <a:pPr marL="109728" indent="0" algn="r">
              <a:buNone/>
            </a:pPr>
            <a:r>
              <a:rPr lang="ar-IQ" dirty="0"/>
              <a:t> "العقد على البنات يحرم الأمهات و الدخول بالأمهات يحرم البنات".</a:t>
            </a:r>
          </a:p>
          <a:p>
            <a:pPr marL="109728" indent="0" algn="r">
              <a:buNone/>
            </a:pPr>
            <a:endParaRPr lang="ar-IQ" dirty="0"/>
          </a:p>
          <a:p>
            <a:pPr marL="109728" indent="0" algn="r">
              <a:buNone/>
            </a:pP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77</a:t>
            </a:fld>
            <a:endParaRPr lang="ar-SA"/>
          </a:p>
        </p:txBody>
      </p:sp>
    </p:spTree>
    <p:extLst>
      <p:ext uri="{BB962C8B-B14F-4D97-AF65-F5344CB8AC3E}">
        <p14:creationId xmlns:p14="http://schemas.microsoft.com/office/powerpoint/2010/main" val="143011980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lstStyle/>
          <a:p>
            <a:pPr marL="109728" indent="0" algn="r">
              <a:buNone/>
            </a:pPr>
            <a:r>
              <a:rPr lang="ar-IQ" dirty="0"/>
              <a:t>وقد جمع المادة 15 الأصناف الأربعة و نصها:</a:t>
            </a:r>
          </a:p>
          <a:p>
            <a:pPr marL="109728" indent="0" algn="r">
              <a:buNone/>
            </a:pPr>
            <a:r>
              <a:rPr lang="ar-IQ" dirty="0"/>
              <a:t> "يحرم على الرجل أن يتزوج بنت زوجته </a:t>
            </a:r>
            <a:r>
              <a:rPr lang="ar-IQ" dirty="0" err="1"/>
              <a:t>التى</a:t>
            </a:r>
            <a:r>
              <a:rPr lang="ar-IQ" dirty="0"/>
              <a:t> دخل بها و أم زوجته </a:t>
            </a:r>
            <a:r>
              <a:rPr lang="ar-IQ" dirty="0" err="1"/>
              <a:t>التى</a:t>
            </a:r>
            <a:r>
              <a:rPr lang="ar-IQ" dirty="0"/>
              <a:t> عقد عليها و زوجة أصله و إن علا و زوجة فرعه و إن نزل".</a:t>
            </a:r>
          </a:p>
          <a:p>
            <a:pPr marL="109728" indent="0" algn="r">
              <a:buNone/>
            </a:pPr>
            <a:r>
              <a:rPr lang="ar-IQ" dirty="0">
                <a:solidFill>
                  <a:srgbClr val="FF0000"/>
                </a:solidFill>
              </a:rPr>
              <a:t>و حرمة المصاهرة كما تثبت بالعقد الصحيح فإنها تثبت أيضا بالدخول بالمرأة أثر عقد فاسد و كذلك بالدخول بشبهة.</a:t>
            </a:r>
          </a:p>
          <a:p>
            <a:pPr marL="109728" indent="0" algn="r">
              <a:buNone/>
            </a:pPr>
            <a:endParaRPr lang="ar-IQ" dirty="0">
              <a:solidFill>
                <a:srgbClr val="FF0000"/>
              </a:solidFill>
            </a:endParaRPr>
          </a:p>
          <a:p>
            <a:pPr marL="109728" indent="0" algn="r">
              <a:buNone/>
            </a:pPr>
            <a:r>
              <a:rPr lang="ar-IQ" dirty="0">
                <a:solidFill>
                  <a:srgbClr val="FF0000"/>
                </a:solidFill>
              </a:rPr>
              <a:t>3. المحرمات بسبب الرضاع :</a:t>
            </a:r>
          </a:p>
          <a:p>
            <a:pPr marL="109728" indent="0" algn="r">
              <a:buNone/>
            </a:pPr>
            <a:r>
              <a:rPr lang="ar-IQ" dirty="0"/>
              <a:t>الرضاع شرعا هو تناول الرضيع اللبن من ثدي </a:t>
            </a:r>
            <a:r>
              <a:rPr lang="ar-IQ" dirty="0" err="1"/>
              <a:t>إمرأة</a:t>
            </a:r>
            <a:r>
              <a:rPr lang="ar-IQ" dirty="0"/>
              <a:t> في وقت مخصوص وهو مدة الإرضاع.</a:t>
            </a:r>
          </a:p>
          <a:p>
            <a:pPr marL="109728" indent="0" algn="r">
              <a:buNone/>
            </a:pPr>
            <a:r>
              <a:rPr lang="ar-IQ" dirty="0"/>
              <a:t> وكل الأصناف المذكورة  بسبب القرابة و المصاهرة تحرم بسبب الرضاع. وقد نصت المادة 16 من القانون على أنه: </a:t>
            </a:r>
          </a:p>
          <a:p>
            <a:pPr marL="109728" indent="0" algn="r">
              <a:buNone/>
            </a:pPr>
            <a:r>
              <a:rPr lang="ar-IQ" dirty="0"/>
              <a:t>" كل من تحرم بالقرابة و المصاهرة تحرم بالرضاع إلا فيما أستثنى شرعا".</a:t>
            </a:r>
          </a:p>
          <a:p>
            <a:pPr marL="109728" indent="0" algn="r">
              <a:buNone/>
            </a:pPr>
            <a:endParaRPr lang="ar-IQ" dirty="0"/>
          </a:p>
          <a:p>
            <a:pPr marL="109728" indent="0" algn="r">
              <a:buNone/>
            </a:pP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78</a:t>
            </a:fld>
            <a:endParaRPr lang="ar-SA"/>
          </a:p>
        </p:txBody>
      </p:sp>
    </p:spTree>
    <p:extLst>
      <p:ext uri="{BB962C8B-B14F-4D97-AF65-F5344CB8AC3E}">
        <p14:creationId xmlns:p14="http://schemas.microsoft.com/office/powerpoint/2010/main" val="9593156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lstStyle/>
          <a:p>
            <a:pPr marL="109728" indent="0" algn="r">
              <a:buNone/>
            </a:pPr>
            <a:r>
              <a:rPr lang="ar-IQ" dirty="0">
                <a:solidFill>
                  <a:srgbClr val="FF0000"/>
                </a:solidFill>
              </a:rPr>
              <a:t>ثانيا- المحرمات تحريما مؤقتا</a:t>
            </a:r>
          </a:p>
          <a:p>
            <a:pPr marL="109728" indent="0" algn="r">
              <a:buNone/>
            </a:pPr>
            <a:r>
              <a:rPr lang="ar-IQ" dirty="0"/>
              <a:t>و يقصد بالتحريم المؤقت: التحريم الناشئ عن سبب قابل للزوال، و المحرمات من النساء تحريما مؤقتا هن </a:t>
            </a:r>
            <a:r>
              <a:rPr lang="ar-IQ" dirty="0" err="1"/>
              <a:t>لايجوز</a:t>
            </a:r>
            <a:r>
              <a:rPr lang="ar-IQ" dirty="0"/>
              <a:t> الزواج بهن لوصف معين فيهن أو لحالة خاصة أو لسبب معين مانع. </a:t>
            </a:r>
          </a:p>
          <a:p>
            <a:pPr marL="109728" indent="0" algn="r">
              <a:buNone/>
            </a:pPr>
            <a:r>
              <a:rPr lang="ar-IQ" dirty="0" smtClean="0">
                <a:solidFill>
                  <a:srgbClr val="FF0000"/>
                </a:solidFill>
              </a:rPr>
              <a:t>أصناف </a:t>
            </a:r>
            <a:r>
              <a:rPr lang="ar-IQ" dirty="0">
                <a:solidFill>
                  <a:srgbClr val="FF0000"/>
                </a:solidFill>
              </a:rPr>
              <a:t>المحرمات على </a:t>
            </a:r>
            <a:r>
              <a:rPr lang="ar-IQ" dirty="0" err="1">
                <a:solidFill>
                  <a:srgbClr val="FF0000"/>
                </a:solidFill>
              </a:rPr>
              <a:t>التأقيت</a:t>
            </a:r>
            <a:endParaRPr lang="ar-IQ" dirty="0">
              <a:solidFill>
                <a:srgbClr val="FF0000"/>
              </a:solidFill>
            </a:endParaRPr>
          </a:p>
          <a:p>
            <a:pPr marL="109728" indent="0" algn="r">
              <a:buNone/>
            </a:pPr>
            <a:r>
              <a:rPr lang="ar-IQ" dirty="0"/>
              <a:t>يتحقق التحريم المؤقت في الأحوال الأتية:</a:t>
            </a:r>
          </a:p>
          <a:p>
            <a:pPr marL="109728" indent="0" algn="r">
              <a:buNone/>
            </a:pPr>
            <a:r>
              <a:rPr lang="ar-IQ" dirty="0">
                <a:solidFill>
                  <a:srgbClr val="FF0000"/>
                </a:solidFill>
              </a:rPr>
              <a:t>1. إذا تعلق بالمرأة حق الغير(المرأة المشغولة بحق الغير) و يشمل </a:t>
            </a:r>
            <a:r>
              <a:rPr lang="ar-IQ" dirty="0"/>
              <a:t>:</a:t>
            </a:r>
          </a:p>
          <a:p>
            <a:pPr marL="109728" indent="0" algn="r">
              <a:buNone/>
            </a:pPr>
            <a:r>
              <a:rPr lang="ar-IQ" dirty="0">
                <a:solidFill>
                  <a:srgbClr val="0070C0"/>
                </a:solidFill>
              </a:rPr>
              <a:t>أ. المرأة المتزوجة</a:t>
            </a:r>
            <a:r>
              <a:rPr lang="ar-IQ" dirty="0"/>
              <a:t>: فلا يجوز الزواج بها مادامت </a:t>
            </a:r>
            <a:r>
              <a:rPr lang="ar-IQ" dirty="0" err="1"/>
              <a:t>زوجيتها</a:t>
            </a:r>
            <a:r>
              <a:rPr lang="ar-IQ" dirty="0"/>
              <a:t> قائمة، و لا فرق بين أن يكون الزوج مسلما أو غير مسلم.</a:t>
            </a:r>
          </a:p>
          <a:p>
            <a:pPr marL="109728" indent="0" algn="r">
              <a:buNone/>
            </a:pPr>
            <a:r>
              <a:rPr lang="ar-IQ" dirty="0">
                <a:solidFill>
                  <a:srgbClr val="0070C0"/>
                </a:solidFill>
              </a:rPr>
              <a:t>ب. المرأة المعتدة</a:t>
            </a:r>
            <a:r>
              <a:rPr lang="ar-IQ" dirty="0"/>
              <a:t>: فإذا كانت </a:t>
            </a:r>
            <a:r>
              <a:rPr lang="ar-IQ" dirty="0" err="1"/>
              <a:t>المراة</a:t>
            </a:r>
            <a:r>
              <a:rPr lang="ar-IQ" dirty="0"/>
              <a:t> في حالة عدة من طلاق رجعي أو طلاق بائن أو وفاة فلا يحل لأحد الزواج بها مادامت في العدة. و </a:t>
            </a:r>
            <a:r>
              <a:rPr lang="ar-IQ" dirty="0" err="1"/>
              <a:t>لايجوز</a:t>
            </a:r>
            <a:r>
              <a:rPr lang="ar-IQ" dirty="0"/>
              <a:t> الزواج بالمعتدة من زواج فاسد و المعتدة من دخول بشبهة. </a:t>
            </a:r>
          </a:p>
          <a:p>
            <a:pPr marL="109728" indent="0" algn="r">
              <a:buNone/>
            </a:pPr>
            <a:endParaRPr lang="ar-IQ" dirty="0"/>
          </a:p>
          <a:p>
            <a:pPr marL="109728" indent="0" algn="r">
              <a:buNone/>
            </a:pP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79</a:t>
            </a:fld>
            <a:endParaRPr lang="ar-SA"/>
          </a:p>
        </p:txBody>
      </p:sp>
    </p:spTree>
    <p:extLst>
      <p:ext uri="{BB962C8B-B14F-4D97-AF65-F5344CB8AC3E}">
        <p14:creationId xmlns:p14="http://schemas.microsoft.com/office/powerpoint/2010/main" val="978244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521296"/>
            <a:ext cx="7570088" cy="6336704"/>
          </a:xfrm>
        </p:spPr>
        <p:txBody>
          <a:bodyPr>
            <a:noAutofit/>
          </a:bodyPr>
          <a:lstStyle/>
          <a:p>
            <a:pPr marL="82296" indent="0" algn="justLow" rtl="1">
              <a:buNone/>
            </a:pPr>
            <a:endParaRPr lang="ar-IQ" sz="2200" dirty="0" smtClean="0">
              <a:cs typeface="Ali-A-Samik" pitchFamily="2" charset="-78"/>
            </a:endParaRPr>
          </a:p>
          <a:p>
            <a:pPr marL="82296" indent="0" algn="justLow" rtl="1">
              <a:buNone/>
            </a:pPr>
            <a:r>
              <a:rPr lang="ar-IQ" sz="2200" dirty="0" smtClean="0">
                <a:cs typeface="Ali-A-Samik" pitchFamily="2" charset="-78"/>
              </a:rPr>
              <a:t>الخِطبة مقدمة الزواج و حكمها تابع له، فمن لم يصح زواجها لم تصح خطبتها و تأسيسا على ذلك تحرم خطبة هؤلاء:-</a:t>
            </a:r>
          </a:p>
          <a:p>
            <a:pPr marL="82296" indent="0" algn="justLow" rtl="1">
              <a:buNone/>
            </a:pPr>
            <a:r>
              <a:rPr lang="ar-IQ" sz="2200" dirty="0" smtClean="0">
                <a:cs typeface="Ali-A-Samik" pitchFamily="2" charset="-78"/>
              </a:rPr>
              <a:t>1- المرأة المحرمة تحريما مؤبدا كأخت الشخص نسبا أو رضاعا.</a:t>
            </a:r>
          </a:p>
          <a:p>
            <a:pPr marL="82296" indent="0" algn="justLow" rtl="1">
              <a:buNone/>
            </a:pPr>
            <a:r>
              <a:rPr lang="ar-IQ" sz="2200" dirty="0" smtClean="0">
                <a:cs typeface="Ali-A-Samik" pitchFamily="2" charset="-78"/>
              </a:rPr>
              <a:t>2- المرأة المحرمة تحريما مؤقتا، ويشمل التحريم المؤقت: </a:t>
            </a:r>
          </a:p>
          <a:p>
            <a:pPr marL="82296" indent="0" algn="justLow" rtl="1">
              <a:buNone/>
            </a:pPr>
            <a:r>
              <a:rPr lang="ar-IQ" sz="2200" dirty="0" smtClean="0">
                <a:cs typeface="Ali-A-Samik" pitchFamily="2" charset="-78"/>
              </a:rPr>
              <a:t>أ- زوجة الغير: وهذه بالإجماع </a:t>
            </a:r>
            <a:r>
              <a:rPr lang="ar-IQ" sz="2200" dirty="0" err="1" smtClean="0">
                <a:cs typeface="Ali-A-Samik" pitchFamily="2" charset="-78"/>
              </a:rPr>
              <a:t>لاتجوز</a:t>
            </a:r>
            <a:r>
              <a:rPr lang="ar-IQ" sz="2200" dirty="0" smtClean="0">
                <a:cs typeface="Ali-A-Samik" pitchFamily="2" charset="-78"/>
              </a:rPr>
              <a:t> خطبتها ومن ثم العقد عليها، لأنها زوجة و لا عقد على الزوجة مادامت </a:t>
            </a:r>
            <a:r>
              <a:rPr lang="ar-IQ" sz="2200" dirty="0" err="1" smtClean="0">
                <a:cs typeface="Ali-A-Samik" pitchFamily="2" charset="-78"/>
              </a:rPr>
              <a:t>زوجيتها</a:t>
            </a:r>
            <a:r>
              <a:rPr lang="ar-IQ" sz="2200" dirty="0" smtClean="0">
                <a:cs typeface="Ali-A-Samik" pitchFamily="2" charset="-78"/>
              </a:rPr>
              <a:t> قائمة، فإذا طلقت </a:t>
            </a:r>
            <a:r>
              <a:rPr lang="ar-IQ" sz="2200" dirty="0" err="1" smtClean="0">
                <a:cs typeface="Ali-A-Samik" pitchFamily="2" charset="-78"/>
              </a:rPr>
              <a:t>وإنتهت</a:t>
            </a:r>
            <a:r>
              <a:rPr lang="ar-IQ" sz="2200" dirty="0" smtClean="0">
                <a:cs typeface="Ali-A-Samik" pitchFamily="2" charset="-78"/>
              </a:rPr>
              <a:t> عدتها تحل خط</a:t>
            </a:r>
            <a:r>
              <a:rPr lang="en-US" sz="2200" dirty="0" smtClean="0">
                <a:cs typeface="Ali-A-Samik" pitchFamily="2" charset="-78"/>
              </a:rPr>
              <a:t>a</a:t>
            </a:r>
            <a:r>
              <a:rPr lang="ar-IQ" sz="2200" dirty="0" smtClean="0">
                <a:cs typeface="Ali-A-Samik" pitchFamily="2" charset="-78"/>
              </a:rPr>
              <a:t>وبتها و الزواج منها.</a:t>
            </a:r>
          </a:p>
          <a:p>
            <a:pPr marL="82296" indent="0" algn="justLow" rtl="1">
              <a:buNone/>
            </a:pPr>
            <a:r>
              <a:rPr lang="ar-IQ" sz="2200" dirty="0" smtClean="0">
                <a:cs typeface="Ali-A-Samik" pitchFamily="2" charset="-78"/>
              </a:rPr>
              <a:t>ب- المعتدة من طلاق رجعي: لا خلاف بين العلماء في تحريم خطبتها تصريحا أو تعريضا  لأنها مازالت زوجة لمطلقها يمكنه مراجعتها بدون حاجة إلى عقد أو مهر جديدين. </a:t>
            </a:r>
          </a:p>
          <a:p>
            <a:pPr marL="82296" indent="0" algn="justLow" rtl="1">
              <a:buNone/>
            </a:pPr>
            <a:r>
              <a:rPr lang="ar-IQ" sz="2200" dirty="0" smtClean="0">
                <a:cs typeface="Ali-A-Samik" pitchFamily="2" charset="-78"/>
              </a:rPr>
              <a:t>ج- المعتدة من طلاق بائن: وقد أختلف الفقهاء عند الحنفية: تحرم خطبتها، وعند الجمهور: يجوز خطبتها تلميحاً.</a:t>
            </a:r>
          </a:p>
          <a:p>
            <a:pPr marL="82296" indent="0" algn="justLow" rtl="1">
              <a:buNone/>
            </a:pPr>
            <a:r>
              <a:rPr lang="ar-IQ" sz="2200" dirty="0" smtClean="0">
                <a:cs typeface="Ali-A-Samik" pitchFamily="2" charset="-78"/>
              </a:rPr>
              <a:t>د- المعتدة من وفاة زوجها:  ذهب الفقهاء إلى عدم جواز خطبتها صراحة و أجاوزا </a:t>
            </a:r>
            <a:r>
              <a:rPr lang="ar-IQ" sz="2200" dirty="0" err="1" smtClean="0">
                <a:cs typeface="Ali-A-Samik" pitchFamily="2" charset="-78"/>
              </a:rPr>
              <a:t>ختبطها</a:t>
            </a:r>
            <a:r>
              <a:rPr lang="ar-IQ" sz="2200" dirty="0" smtClean="0">
                <a:cs typeface="Ali-A-Samik" pitchFamily="2" charset="-78"/>
              </a:rPr>
              <a:t> تعريضا.</a:t>
            </a:r>
          </a:p>
          <a:p>
            <a:pPr marL="82296" indent="0" algn="justLow" rtl="1">
              <a:buNone/>
            </a:pPr>
            <a:r>
              <a:rPr lang="ar-IQ" sz="2200" dirty="0" smtClean="0">
                <a:cs typeface="Ali-A-Samik" pitchFamily="2" charset="-78"/>
              </a:rPr>
              <a:t>ه- مخطوبة الغير: وذلك بأن تكون المرأة مخطوبة من قبل رجل و يتقدم ثان إليها بالخطبة، فالخطبة ثانية محرمة.</a:t>
            </a:r>
          </a:p>
          <a:p>
            <a:pPr marL="82296" indent="0" algn="justLow" rtl="1">
              <a:buNone/>
            </a:pPr>
            <a:endParaRPr lang="en-US" sz="2200" dirty="0">
              <a:cs typeface="Ali-A-Samik" pitchFamily="2" charset="-78"/>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t>8</a:t>
            </a:fld>
            <a:endParaRPr lang="ar-SA"/>
          </a:p>
        </p:txBody>
      </p:sp>
      <p:sp>
        <p:nvSpPr>
          <p:cNvPr id="2" name="Title 1"/>
          <p:cNvSpPr>
            <a:spLocks noGrp="1"/>
          </p:cNvSpPr>
          <p:nvPr>
            <p:ph type="title"/>
          </p:nvPr>
        </p:nvSpPr>
        <p:spPr>
          <a:xfrm>
            <a:off x="1435608" y="274638"/>
            <a:ext cx="7498080" cy="922114"/>
          </a:xfrm>
        </p:spPr>
        <p:txBody>
          <a:bodyPr>
            <a:noAutofit/>
          </a:bodyPr>
          <a:lstStyle/>
          <a:p>
            <a:pPr algn="ctr"/>
            <a:r>
              <a:rPr lang="ar-IQ" sz="4000" b="1" dirty="0">
                <a:effectLst/>
                <a:cs typeface="Ali-A-Samik" pitchFamily="2" charset="-78"/>
              </a:rPr>
              <a:t>محل الخطوبة و أحكامه</a:t>
            </a:r>
            <a:br>
              <a:rPr lang="ar-IQ" sz="4000" b="1" dirty="0">
                <a:effectLst/>
                <a:cs typeface="Ali-A-Samik" pitchFamily="2" charset="-78"/>
              </a:rPr>
            </a:br>
            <a:endParaRPr lang="en-US" sz="4000" b="1" dirty="0">
              <a:effectLst/>
              <a:cs typeface="Ali-A-Samik" pitchFamily="2" charset="-78"/>
            </a:endParaRPr>
          </a:p>
        </p:txBody>
      </p:sp>
    </p:spTree>
    <p:extLst>
      <p:ext uri="{BB962C8B-B14F-4D97-AF65-F5344CB8AC3E}">
        <p14:creationId xmlns:p14="http://schemas.microsoft.com/office/powerpoint/2010/main" val="1516991992"/>
      </p:ext>
    </p:extLst>
  </p:cSld>
  <p:clrMapOvr>
    <a:masterClrMapping/>
  </p:clrMapOvr>
  <mc:AlternateContent xmlns:mc="http://schemas.openxmlformats.org/markup-compatibility/2006" xmlns:p14="http://schemas.microsoft.com/office/powerpoint/2010/main">
    <mc:Choice Requires="p14">
      <p:transition spd="slow" p14:dur="2000" advTm="368405"/>
    </mc:Choice>
    <mc:Fallback xmlns="">
      <p:transition spd="slow" advTm="368405"/>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02627"/>
          </a:xfrm>
        </p:spPr>
        <p:txBody>
          <a:bodyPr>
            <a:normAutofit fontScale="92500" lnSpcReduction="10000"/>
          </a:bodyPr>
          <a:lstStyle/>
          <a:p>
            <a:pPr marL="109728" indent="0" algn="r">
              <a:buNone/>
            </a:pPr>
            <a:r>
              <a:rPr lang="ar-IQ" dirty="0">
                <a:solidFill>
                  <a:srgbClr val="FF0000"/>
                </a:solidFill>
              </a:rPr>
              <a:t>2. المطلقة ثلاثا بالنسبة لمطلقها:</a:t>
            </a:r>
          </a:p>
          <a:p>
            <a:pPr marL="109728" indent="0" algn="r">
              <a:buNone/>
            </a:pPr>
            <a:r>
              <a:rPr lang="ar-IQ" dirty="0"/>
              <a:t>إذا طلق الزوج زوجته الطلقة الثالثة حرمت عليه و لات يجوز له مراجعتها، و لا العقد عليها عقدا جديدا إلا إذا تزوجت هذه المرأة بعد </a:t>
            </a:r>
            <a:r>
              <a:rPr lang="ar-IQ" dirty="0" err="1"/>
              <a:t>إنتهاء</a:t>
            </a:r>
            <a:r>
              <a:rPr lang="ar-IQ" dirty="0"/>
              <a:t> عدتها من رجل اخر و طلقها الزوج الثاني أو مات و </a:t>
            </a:r>
            <a:r>
              <a:rPr lang="ar-IQ" dirty="0" err="1"/>
              <a:t>إنتهت</a:t>
            </a:r>
            <a:r>
              <a:rPr lang="ar-IQ" dirty="0"/>
              <a:t> عدتها منه.</a:t>
            </a:r>
          </a:p>
          <a:p>
            <a:pPr marL="109728" indent="0" algn="r">
              <a:buNone/>
            </a:pPr>
            <a:r>
              <a:rPr lang="ar-IQ" dirty="0"/>
              <a:t> و تجب الإشارة إلى أن الزوج الثاني إذا عقد عليها ثم طلقها قبل الدخول فلا تحل للزوج الأول بل لابد من حصول الدخول.</a:t>
            </a:r>
          </a:p>
          <a:p>
            <a:pPr marL="109728" indent="0" algn="r">
              <a:buNone/>
            </a:pPr>
            <a:endParaRPr lang="ar-IQ" dirty="0"/>
          </a:p>
          <a:p>
            <a:pPr marL="109728" indent="0" algn="r">
              <a:buNone/>
            </a:pPr>
            <a:r>
              <a:rPr lang="ar-IQ" dirty="0"/>
              <a:t> </a:t>
            </a:r>
            <a:r>
              <a:rPr lang="ar-IQ" dirty="0">
                <a:solidFill>
                  <a:srgbClr val="FF0000"/>
                </a:solidFill>
              </a:rPr>
              <a:t>ولقد </a:t>
            </a:r>
            <a:r>
              <a:rPr lang="ar-IQ" dirty="0" err="1">
                <a:solidFill>
                  <a:srgbClr val="FF0000"/>
                </a:solidFill>
              </a:rPr>
              <a:t>إختلف</a:t>
            </a:r>
            <a:r>
              <a:rPr lang="ar-IQ" dirty="0">
                <a:solidFill>
                  <a:srgbClr val="FF0000"/>
                </a:solidFill>
              </a:rPr>
              <a:t> الفقهاء في نكاح التحليل المؤقت هل يحل الزوجة لزوجها الأول أم لا؟</a:t>
            </a:r>
          </a:p>
          <a:p>
            <a:pPr marL="109728" indent="0" algn="r">
              <a:buNone/>
            </a:pPr>
            <a:r>
              <a:rPr lang="ar-IQ" dirty="0"/>
              <a:t>- فذهب الحنفية إلى أنه تحل المطلقة لزوجها الأول بنكاح التحليل غير أنه مكروه عندهم كراهة تحريم إن كان الزواج بشرط التحليل، الشرط باطل فلا يجبر الزوج الثاني على الطلاق. </a:t>
            </a:r>
          </a:p>
          <a:p>
            <a:pPr marL="109728" indent="0" algn="r">
              <a:buNone/>
            </a:pPr>
            <a:r>
              <a:rPr lang="ar-IQ" dirty="0"/>
              <a:t>- ذهب الشافعية إلى صحة زواج التحليل إذا لم يشترط الطلاق في العقد.</a:t>
            </a:r>
          </a:p>
          <a:p>
            <a:pPr marL="109728" indent="0" algn="r">
              <a:buNone/>
            </a:pPr>
            <a:r>
              <a:rPr lang="ar-IQ" dirty="0"/>
              <a:t>- و ذهب المالكية و الحنابلة إلى بطلانه مطلاقا، و إذا كان باطلا عندهم فإن ذلك يعنى أن هذا الزواج لا يحل المطلقة لزوجها الأول عندهم.</a:t>
            </a:r>
          </a:p>
        </p:txBody>
      </p:sp>
      <p:sp>
        <p:nvSpPr>
          <p:cNvPr id="3" name="Slide Number Placeholder 2"/>
          <p:cNvSpPr>
            <a:spLocks noGrp="1"/>
          </p:cNvSpPr>
          <p:nvPr>
            <p:ph type="sldNum" sz="quarter" idx="12"/>
          </p:nvPr>
        </p:nvSpPr>
        <p:spPr/>
        <p:txBody>
          <a:bodyPr/>
          <a:lstStyle/>
          <a:p>
            <a:fld id="{0B34F065-1154-456A-91E3-76DE8E75E17B}" type="slidenum">
              <a:rPr lang="ar-SA" smtClean="0"/>
              <a:t>80</a:t>
            </a:fld>
            <a:endParaRPr lang="ar-SA"/>
          </a:p>
        </p:txBody>
      </p:sp>
    </p:spTree>
    <p:extLst>
      <p:ext uri="{BB962C8B-B14F-4D97-AF65-F5344CB8AC3E}">
        <p14:creationId xmlns:p14="http://schemas.microsoft.com/office/powerpoint/2010/main" val="40129468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normAutofit fontScale="85000" lnSpcReduction="20000"/>
          </a:bodyPr>
          <a:lstStyle/>
          <a:p>
            <a:pPr marL="109728" indent="0" algn="r">
              <a:buNone/>
            </a:pPr>
            <a:r>
              <a:rPr lang="ar-IQ" dirty="0">
                <a:solidFill>
                  <a:srgbClr val="FF0000"/>
                </a:solidFill>
              </a:rPr>
              <a:t>3. الجمع بين المحارم </a:t>
            </a:r>
          </a:p>
          <a:p>
            <a:pPr marL="109728" indent="0" algn="r">
              <a:buNone/>
            </a:pPr>
            <a:r>
              <a:rPr lang="ar-IQ" dirty="0"/>
              <a:t>المراد بالجمع بين المحارم هو حرمة الجمع بين </a:t>
            </a:r>
            <a:r>
              <a:rPr lang="ar-IQ" dirty="0" err="1"/>
              <a:t>إمرأتين</a:t>
            </a:r>
            <a:r>
              <a:rPr lang="ar-IQ" dirty="0"/>
              <a:t> لو فرضت أحدهما رجلا لم يحل زواجه بالأخرى على أن يكون هذا </a:t>
            </a:r>
            <a:r>
              <a:rPr lang="ar-IQ" dirty="0" err="1"/>
              <a:t>الإفتراض</a:t>
            </a:r>
            <a:r>
              <a:rPr lang="ar-IQ" dirty="0"/>
              <a:t> بالنسبة لكل منهما.</a:t>
            </a:r>
          </a:p>
          <a:p>
            <a:pPr marL="109728" indent="0" algn="r">
              <a:buNone/>
            </a:pPr>
            <a:r>
              <a:rPr lang="ar-IQ" dirty="0"/>
              <a:t> و الجمع المقصود هو </a:t>
            </a:r>
            <a:r>
              <a:rPr lang="ar-IQ" dirty="0" err="1"/>
              <a:t>ماتم</a:t>
            </a:r>
            <a:r>
              <a:rPr lang="ar-IQ" dirty="0"/>
              <a:t> في الزواج القائم أما إذا طلق الزوج زوجته أو ماتت جاز له أن يتزوج أختها.</a:t>
            </a:r>
          </a:p>
          <a:p>
            <a:pPr marL="109728" indent="0" algn="r">
              <a:buNone/>
            </a:pPr>
            <a:r>
              <a:rPr lang="ar-IQ" dirty="0"/>
              <a:t>إذا جمع الشخص بين محرمين في عقد واحد كان العقد فاسدا بالنظر إليهما جميعا.</a:t>
            </a:r>
          </a:p>
          <a:p>
            <a:pPr marL="109728" indent="0" algn="r">
              <a:buNone/>
            </a:pPr>
            <a:r>
              <a:rPr lang="ar-IQ" dirty="0"/>
              <a:t>وإذا تزوج كل واحدة منهما بعقد مستقل صح زواجه من الأولى و كان زواجه من الثانية فاسد و يجب التفريق بينه و بينها. </a:t>
            </a:r>
          </a:p>
          <a:p>
            <a:pPr marL="109728" indent="0" algn="r">
              <a:buNone/>
            </a:pPr>
            <a:endParaRPr lang="ar-IQ" dirty="0"/>
          </a:p>
          <a:p>
            <a:pPr marL="109728" indent="0" algn="r">
              <a:buNone/>
            </a:pPr>
            <a:r>
              <a:rPr lang="ar-IQ" dirty="0">
                <a:solidFill>
                  <a:srgbClr val="FF0000"/>
                </a:solidFill>
              </a:rPr>
              <a:t>4. المرأة الخامسة لمن كان متزوجا بأربع سواها</a:t>
            </a:r>
          </a:p>
          <a:p>
            <a:pPr marL="109728" indent="0" algn="r">
              <a:buNone/>
            </a:pPr>
            <a:r>
              <a:rPr lang="ar-IQ" dirty="0"/>
              <a:t>إذا كان الشخص متزوجا بأربع زوجات فلا يجوز له الزواج بخامسة طالما كانت الزوجات الأربع باقيات في عصمته أما إذا ماتت أحداهن أو طلق واحدة منهن فيجوز له الزواج بأخرى. وهذا ما نهجه المشرع العراقي بنصه «... والمؤقتة الجمع بين زوجات يزدن على أربع ». </a:t>
            </a:r>
          </a:p>
          <a:p>
            <a:pPr marL="109728" indent="0" algn="r">
              <a:buNone/>
            </a:pPr>
            <a:r>
              <a:rPr lang="ar-IQ" dirty="0"/>
              <a:t>و جاء بقرار لمحكمة التميز: أن عقد زواج الخامسة مع وجود أربع نسوة في عصمة الزوج باطلا.</a:t>
            </a:r>
          </a:p>
          <a:p>
            <a:pPr marL="109728" indent="0" algn="r">
              <a:buNone/>
            </a:pPr>
            <a:endParaRPr lang="ar-IQ" dirty="0"/>
          </a:p>
          <a:p>
            <a:pPr marL="109728" indent="0" algn="r">
              <a:buNone/>
            </a:pP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81</a:t>
            </a:fld>
            <a:endParaRPr lang="ar-SA"/>
          </a:p>
        </p:txBody>
      </p:sp>
    </p:spTree>
    <p:extLst>
      <p:ext uri="{BB962C8B-B14F-4D97-AF65-F5344CB8AC3E}">
        <p14:creationId xmlns:p14="http://schemas.microsoft.com/office/powerpoint/2010/main" val="306105363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lnSpcReduction="10000"/>
          </a:bodyPr>
          <a:lstStyle/>
          <a:p>
            <a:pPr marL="109728" indent="0" algn="r">
              <a:buNone/>
            </a:pPr>
            <a:r>
              <a:rPr lang="ar-IQ" dirty="0" err="1"/>
              <a:t>إختلف</a:t>
            </a:r>
            <a:r>
              <a:rPr lang="ar-IQ" dirty="0"/>
              <a:t> الفقهاء فيما إذا كان الرجل متزوجا بأربع زوجات و طلق إحداهن فهل يجوز له الزواج بأخرى إذا كانت المطلقة مازالت في عدتها؟</a:t>
            </a:r>
          </a:p>
          <a:p>
            <a:pPr marL="109728" indent="0" algn="r">
              <a:buNone/>
            </a:pPr>
            <a:r>
              <a:rPr lang="ar-IQ" dirty="0"/>
              <a:t>- ذهب الحنفية إلى أن الزواج بخامسة لا يصح مادامت المطلقة في العدة سواء كانت العدة من طلاق رجعي أو طلاق بائن بينونة صغرى أو كبرى.</a:t>
            </a:r>
          </a:p>
          <a:p>
            <a:pPr marL="109728" indent="0" algn="r">
              <a:buNone/>
            </a:pPr>
            <a:r>
              <a:rPr lang="ar-IQ" dirty="0"/>
              <a:t>- و ذهب جمهور الفقهاء إلى أن له التزوج </a:t>
            </a:r>
            <a:r>
              <a:rPr lang="ar-IQ" dirty="0" err="1"/>
              <a:t>بإمرأة</a:t>
            </a:r>
            <a:r>
              <a:rPr lang="ar-IQ" dirty="0"/>
              <a:t> أخرى إذا كانت المطلقة معتدة من طلاق بائن، لأن الطلاق البائن يقطع الزوجية بين الزوجين فلا يكون حينئذ قد جمع بين أكثر من أربع زوجات.</a:t>
            </a:r>
          </a:p>
          <a:p>
            <a:pPr marL="109728" indent="0" algn="r">
              <a:buNone/>
            </a:pPr>
            <a:endParaRPr lang="ar-IQ" dirty="0"/>
          </a:p>
          <a:p>
            <a:pPr marL="109728" indent="0" algn="r">
              <a:buNone/>
            </a:pPr>
            <a:r>
              <a:rPr lang="ar-IQ" dirty="0">
                <a:solidFill>
                  <a:srgbClr val="FF0000"/>
                </a:solidFill>
              </a:rPr>
              <a:t>5- من لا تدين بدين سماوي</a:t>
            </a:r>
          </a:p>
          <a:p>
            <a:pPr marL="109728" indent="0" algn="r">
              <a:buNone/>
            </a:pPr>
            <a:r>
              <a:rPr lang="ar-IQ" dirty="0"/>
              <a:t>يقصد بالدين السماوي: الدين الذي له كتاب نزل في زمن نشأته و له نبي  مرسل، و ينطبق ذلك على المسلمة و اليهودية و المسيحية، أما من تدين بدين أخر غير ما ذكر </a:t>
            </a:r>
            <a:r>
              <a:rPr lang="ar-IQ" dirty="0" err="1"/>
              <a:t>كلمجوسية</a:t>
            </a:r>
            <a:r>
              <a:rPr lang="ar-IQ" dirty="0"/>
              <a:t> أو مشركة أو مرتدة فإنه </a:t>
            </a:r>
            <a:r>
              <a:rPr lang="ar-IQ" dirty="0" err="1"/>
              <a:t>لايجوز</a:t>
            </a:r>
            <a:r>
              <a:rPr lang="ar-IQ" dirty="0"/>
              <a:t> الزواج بهن. </a:t>
            </a:r>
          </a:p>
        </p:txBody>
      </p:sp>
      <p:sp>
        <p:nvSpPr>
          <p:cNvPr id="3" name="Slide Number Placeholder 2"/>
          <p:cNvSpPr>
            <a:spLocks noGrp="1"/>
          </p:cNvSpPr>
          <p:nvPr>
            <p:ph type="sldNum" sz="quarter" idx="12"/>
          </p:nvPr>
        </p:nvSpPr>
        <p:spPr/>
        <p:txBody>
          <a:bodyPr/>
          <a:lstStyle/>
          <a:p>
            <a:fld id="{0B34F065-1154-456A-91E3-76DE8E75E17B}" type="slidenum">
              <a:rPr lang="ar-SA" smtClean="0"/>
              <a:t>82</a:t>
            </a:fld>
            <a:endParaRPr lang="ar-SA"/>
          </a:p>
        </p:txBody>
      </p:sp>
    </p:spTree>
    <p:extLst>
      <p:ext uri="{BB962C8B-B14F-4D97-AF65-F5344CB8AC3E}">
        <p14:creationId xmlns:p14="http://schemas.microsoft.com/office/powerpoint/2010/main" val="383738521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fontScale="92500" lnSpcReduction="10000"/>
          </a:bodyPr>
          <a:lstStyle/>
          <a:p>
            <a:pPr marL="109728" indent="0" algn="r">
              <a:buNone/>
            </a:pPr>
            <a:r>
              <a:rPr lang="ar-IQ" dirty="0">
                <a:solidFill>
                  <a:srgbClr val="FF0000"/>
                </a:solidFill>
              </a:rPr>
              <a:t>زواج الكتابيات</a:t>
            </a:r>
          </a:p>
          <a:p>
            <a:pPr marL="109728" indent="0" algn="r">
              <a:buNone/>
            </a:pPr>
            <a:r>
              <a:rPr lang="ar-IQ" dirty="0" err="1">
                <a:solidFill>
                  <a:srgbClr val="FF0000"/>
                </a:solidFill>
              </a:rPr>
              <a:t>ماهو</a:t>
            </a:r>
            <a:r>
              <a:rPr lang="ar-IQ" dirty="0">
                <a:solidFill>
                  <a:srgbClr val="FF0000"/>
                </a:solidFill>
              </a:rPr>
              <a:t> حكم الزواج لو اعتنق الزوجان الغير مسلمان أو أحدهما الاسلام؟ </a:t>
            </a:r>
          </a:p>
          <a:p>
            <a:pPr marL="109728" indent="0" algn="r">
              <a:buNone/>
            </a:pPr>
            <a:r>
              <a:rPr lang="ar-IQ" dirty="0"/>
              <a:t>هذا ما لم يجب عليه قانون </a:t>
            </a:r>
            <a:r>
              <a:rPr lang="ar-IQ" dirty="0" err="1"/>
              <a:t>الأحوا</a:t>
            </a:r>
            <a:r>
              <a:rPr lang="ar-IQ" dirty="0"/>
              <a:t> ل الشخصية العراقي، حيث ترك الإجابة على ذلك بالرجوع أحكام الشريعة الإسلامية بنصه في  المادة 18 منه" إسلام أحد الزوجين قبل الأخر تابع لأحكام الشريعة الإسلامية في بقاء الزوجية أو التفريق بين الزوجين".</a:t>
            </a:r>
          </a:p>
          <a:p>
            <a:pPr marL="109728" indent="0" algn="r">
              <a:buNone/>
            </a:pPr>
            <a:endParaRPr lang="ar-IQ" dirty="0"/>
          </a:p>
          <a:p>
            <a:pPr marL="109728" indent="0" algn="r">
              <a:buNone/>
            </a:pPr>
            <a:r>
              <a:rPr lang="ar-IQ" dirty="0"/>
              <a:t>- </a:t>
            </a:r>
            <a:r>
              <a:rPr lang="ar-IQ" dirty="0" err="1"/>
              <a:t>إتفق</a:t>
            </a:r>
            <a:r>
              <a:rPr lang="ar-IQ" dirty="0"/>
              <a:t> الفقهاء على عدم جواز زواج المسلمة من غير المسلم كتابيا كان أو غير كتابي، كما </a:t>
            </a:r>
            <a:r>
              <a:rPr lang="ar-IQ" dirty="0" err="1"/>
              <a:t>إتفقوا</a:t>
            </a:r>
            <a:r>
              <a:rPr lang="ar-IQ" dirty="0"/>
              <a:t> على عدم جواز زواج المسلم من عديمة الدين السماوي.</a:t>
            </a:r>
          </a:p>
          <a:p>
            <a:pPr marL="109728" indent="0" algn="r">
              <a:buNone/>
            </a:pPr>
            <a:endParaRPr lang="ar-IQ" dirty="0"/>
          </a:p>
          <a:p>
            <a:pPr marL="109728" indent="0" algn="r">
              <a:buNone/>
            </a:pPr>
            <a:r>
              <a:rPr lang="ar-IQ" dirty="0"/>
              <a:t>- اما اختلف الفقهاء في زواج المسلم بالكتابية (المسيحية أو اليهودية)، فذهب جمهورهم إلى جواز ذلك و ذهب فقهاء الزيدية و الجعفرية إلى عدم جوازه، و أخذ قانون </a:t>
            </a:r>
            <a:r>
              <a:rPr lang="ar-IQ" dirty="0" err="1"/>
              <a:t>اأحوال</a:t>
            </a:r>
            <a:r>
              <a:rPr lang="ar-IQ" dirty="0"/>
              <a:t> الشخصية برأي جمهور الفقهاء فقد نصت المادة 17 من القانون على أنه "يصح  للمسلم أن يتزوج كتابية و لا يصح زواج المسلمة من غير المسلم".</a:t>
            </a:r>
          </a:p>
        </p:txBody>
      </p:sp>
      <p:sp>
        <p:nvSpPr>
          <p:cNvPr id="3" name="Slide Number Placeholder 2"/>
          <p:cNvSpPr>
            <a:spLocks noGrp="1"/>
          </p:cNvSpPr>
          <p:nvPr>
            <p:ph type="sldNum" sz="quarter" idx="12"/>
          </p:nvPr>
        </p:nvSpPr>
        <p:spPr/>
        <p:txBody>
          <a:bodyPr/>
          <a:lstStyle/>
          <a:p>
            <a:fld id="{0B34F065-1154-456A-91E3-76DE8E75E17B}" type="slidenum">
              <a:rPr lang="ar-SA" smtClean="0"/>
              <a:t>83</a:t>
            </a:fld>
            <a:endParaRPr lang="ar-SA"/>
          </a:p>
        </p:txBody>
      </p:sp>
    </p:spTree>
    <p:extLst>
      <p:ext uri="{BB962C8B-B14F-4D97-AF65-F5344CB8AC3E}">
        <p14:creationId xmlns:p14="http://schemas.microsoft.com/office/powerpoint/2010/main" val="219625351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88640"/>
            <a:ext cx="8229600" cy="5606083"/>
          </a:xfrm>
        </p:spPr>
        <p:txBody>
          <a:bodyPr>
            <a:normAutofit fontScale="92500" lnSpcReduction="10000"/>
          </a:bodyPr>
          <a:lstStyle/>
          <a:p>
            <a:pPr marL="109728" indent="0" algn="r">
              <a:buNone/>
            </a:pPr>
            <a:r>
              <a:rPr lang="ar-IQ" dirty="0">
                <a:solidFill>
                  <a:srgbClr val="FF0000"/>
                </a:solidFill>
              </a:rPr>
              <a:t>اختلف زواج المسلم من المسلمة و زواجه من كتابية فيما يأتي:</a:t>
            </a:r>
          </a:p>
          <a:p>
            <a:pPr marL="109728" indent="0" algn="r">
              <a:buNone/>
            </a:pPr>
            <a:endParaRPr lang="ar-IQ" dirty="0"/>
          </a:p>
          <a:p>
            <a:pPr marL="109728" indent="0" algn="r">
              <a:buNone/>
            </a:pPr>
            <a:r>
              <a:rPr lang="ar-IQ" dirty="0"/>
              <a:t>1. إذا كانت الزوجة مسلمة فلابد في الشهود من ان يكونوا مسلمين أما إذا كانت الزوجة كتابية فيجوز شهادة كتابيين ولو كانا على  غير دين الزوجة.</a:t>
            </a:r>
          </a:p>
          <a:p>
            <a:pPr marL="109728" indent="0" algn="r">
              <a:buNone/>
            </a:pPr>
            <a:r>
              <a:rPr lang="ar-IQ" dirty="0"/>
              <a:t>2. الأولاد الذين يولدون من الزوجة الكتابية ذكورا كانوا أو إناثا يعتبرون مسلمين تبعا لدين أبيهم، و لذلك يتوارثون مع أبيهم دون أمهم </a:t>
            </a:r>
            <a:r>
              <a:rPr lang="ar-IQ" dirty="0" err="1"/>
              <a:t>لإختلافهم</a:t>
            </a:r>
            <a:r>
              <a:rPr lang="ar-IQ" dirty="0"/>
              <a:t> في الدين، أما إذا كانت الزوجة مسلمة فيتوارثون مع أمهم و أبيهم.</a:t>
            </a:r>
          </a:p>
          <a:p>
            <a:pPr marL="109728" indent="0" algn="r">
              <a:buNone/>
            </a:pPr>
            <a:r>
              <a:rPr lang="ar-IQ" dirty="0"/>
              <a:t>3. </a:t>
            </a:r>
            <a:r>
              <a:rPr lang="ar-IQ" dirty="0" err="1"/>
              <a:t>لاتوارث</a:t>
            </a:r>
            <a:r>
              <a:rPr lang="ar-IQ" dirty="0"/>
              <a:t> بين الزوجين إذا كانت الزوجة كتابية، و هناك توارث إذا كانت الزوجة مسلمة.</a:t>
            </a:r>
          </a:p>
          <a:p>
            <a:pPr marL="109728" indent="0" algn="r">
              <a:buNone/>
            </a:pPr>
            <a:r>
              <a:rPr lang="ar-IQ" dirty="0"/>
              <a:t>و مع هذا </a:t>
            </a:r>
            <a:r>
              <a:rPr lang="ar-IQ" dirty="0" err="1"/>
              <a:t>الإختلاف</a:t>
            </a:r>
            <a:r>
              <a:rPr lang="ar-IQ" dirty="0"/>
              <a:t> ينبغي التنبيه إلى </a:t>
            </a:r>
            <a:r>
              <a:rPr lang="ar-IQ" dirty="0" err="1"/>
              <a:t>مايأتى</a:t>
            </a:r>
            <a:r>
              <a:rPr lang="ar-IQ" dirty="0"/>
              <a:t>:</a:t>
            </a:r>
          </a:p>
          <a:p>
            <a:pPr marL="109728" indent="0" algn="r">
              <a:buNone/>
            </a:pPr>
            <a:r>
              <a:rPr lang="ar-IQ" dirty="0"/>
              <a:t>1. إن عدم التوارث بين الزوج المسلم و الزوجة الكتابية لا يمنع الوصية بينهما، كما لا يمنع وصية أي منهما لأولادهما.</a:t>
            </a:r>
          </a:p>
          <a:p>
            <a:pPr marL="109728" indent="0" algn="r">
              <a:buNone/>
            </a:pPr>
            <a:r>
              <a:rPr lang="ar-IQ" dirty="0"/>
              <a:t>2. إذا </a:t>
            </a:r>
            <a:r>
              <a:rPr lang="ar-IQ" dirty="0" err="1"/>
              <a:t>إنتقلت</a:t>
            </a:r>
            <a:r>
              <a:rPr lang="ar-IQ" dirty="0"/>
              <a:t> الزوجة الكتابية إلى دين غير سماوي فسخ الزواج لأن ما لا يصح </a:t>
            </a:r>
            <a:r>
              <a:rPr lang="ar-IQ" dirty="0" err="1"/>
              <a:t>إبتداء</a:t>
            </a:r>
            <a:r>
              <a:rPr lang="ar-IQ" dirty="0"/>
              <a:t> لا يصح بقاء، أما إذا </a:t>
            </a:r>
            <a:r>
              <a:rPr lang="ar-IQ" dirty="0" err="1"/>
              <a:t>إنتقلت</a:t>
            </a:r>
            <a:r>
              <a:rPr lang="ar-IQ" dirty="0"/>
              <a:t> إلى دين سماوي أخر فيستمر الزواج صحيحا.</a:t>
            </a:r>
          </a:p>
        </p:txBody>
      </p:sp>
      <p:sp>
        <p:nvSpPr>
          <p:cNvPr id="3" name="Slide Number Placeholder 2"/>
          <p:cNvSpPr>
            <a:spLocks noGrp="1"/>
          </p:cNvSpPr>
          <p:nvPr>
            <p:ph type="sldNum" sz="quarter" idx="12"/>
          </p:nvPr>
        </p:nvSpPr>
        <p:spPr/>
        <p:txBody>
          <a:bodyPr/>
          <a:lstStyle/>
          <a:p>
            <a:fld id="{0B34F065-1154-456A-91E3-76DE8E75E17B}" type="slidenum">
              <a:rPr lang="ar-SA" smtClean="0"/>
              <a:t>84</a:t>
            </a:fld>
            <a:endParaRPr lang="ar-SA"/>
          </a:p>
        </p:txBody>
      </p:sp>
    </p:spTree>
    <p:extLst>
      <p:ext uri="{BB962C8B-B14F-4D97-AF65-F5344CB8AC3E}">
        <p14:creationId xmlns:p14="http://schemas.microsoft.com/office/powerpoint/2010/main" val="39299493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fontScale="92500" lnSpcReduction="20000"/>
          </a:bodyPr>
          <a:lstStyle/>
          <a:p>
            <a:pPr marL="109728" indent="0" algn="r">
              <a:buNone/>
            </a:pPr>
            <a:r>
              <a:rPr lang="ar-IQ" dirty="0">
                <a:solidFill>
                  <a:srgbClr val="FF0000"/>
                </a:solidFill>
              </a:rPr>
              <a:t>اثار إسلام أحد الزوجين</a:t>
            </a:r>
          </a:p>
          <a:p>
            <a:pPr marL="109728" indent="0" algn="r">
              <a:buNone/>
            </a:pPr>
            <a:r>
              <a:rPr lang="ar-IQ" dirty="0"/>
              <a:t>نصت المادة 18 من القانون على أن "إسلام أحد الزوجين قبل الأخر تابع لأحكام الشريعة الإسلامية في بقاء الزوجية أو التفريق بين الزوجين".</a:t>
            </a:r>
          </a:p>
          <a:p>
            <a:pPr marL="109728" indent="0" algn="r">
              <a:buNone/>
            </a:pPr>
            <a:r>
              <a:rPr lang="ar-IQ" dirty="0"/>
              <a:t>تخص هذه المادة تحديد أحكام و اثار عقد زواج مبرم بين زوجين غير مسلمين إذا أسلما أو أسلم أحدهما فأحالت القاضي في تحديد تلك الأحكام و الاثار إلى الشريعة الإسلامية :</a:t>
            </a:r>
          </a:p>
          <a:p>
            <a:pPr marL="109728" indent="0" algn="r">
              <a:buNone/>
            </a:pPr>
            <a:r>
              <a:rPr lang="ar-IQ" dirty="0"/>
              <a:t>- إذا أسلم الزوجان معا أو على التعاقب يبقيان على نكاحهما ما لم تكن المرأة محرمة عليه و إلا فرق القاضي بينهما. </a:t>
            </a:r>
          </a:p>
          <a:p>
            <a:pPr marL="109728" indent="0" algn="r">
              <a:buNone/>
            </a:pPr>
            <a:endParaRPr lang="ar-IQ" dirty="0"/>
          </a:p>
          <a:p>
            <a:pPr marL="109728" indent="0" algn="r">
              <a:buNone/>
            </a:pPr>
            <a:r>
              <a:rPr lang="ar-IQ" dirty="0" smtClean="0"/>
              <a:t>- إذا </a:t>
            </a:r>
            <a:r>
              <a:rPr lang="ar-IQ" dirty="0"/>
              <a:t>أسلم الزوج وحده و كانت الزوجة كتابية </a:t>
            </a:r>
            <a:r>
              <a:rPr lang="ar-IQ" dirty="0" err="1"/>
              <a:t>إستمر</a:t>
            </a:r>
            <a:r>
              <a:rPr lang="ar-IQ" dirty="0"/>
              <a:t> الزواج ما لم يكن هنالك سبب من أسباب التحريم، و أما إذا كانت غير كتابية فيعرض عليها الإسلام ،فإذا أسلمت أو </a:t>
            </a:r>
            <a:r>
              <a:rPr lang="ar-IQ" dirty="0" err="1"/>
              <a:t>إعتقنت</a:t>
            </a:r>
            <a:r>
              <a:rPr lang="ar-IQ" dirty="0"/>
              <a:t> دينا سماويا </a:t>
            </a:r>
            <a:r>
              <a:rPr lang="ar-IQ" dirty="0" err="1"/>
              <a:t>إستمر</a:t>
            </a:r>
            <a:r>
              <a:rPr lang="ar-IQ" dirty="0"/>
              <a:t> الزواج أما إذا </a:t>
            </a:r>
            <a:r>
              <a:rPr lang="ar-IQ" dirty="0" err="1"/>
              <a:t>إمتنعت</a:t>
            </a:r>
            <a:r>
              <a:rPr lang="ar-IQ" dirty="0"/>
              <a:t> فرق القاضي بينهما</a:t>
            </a:r>
            <a:r>
              <a:rPr lang="ar-IQ" dirty="0" smtClean="0"/>
              <a:t>.</a:t>
            </a:r>
            <a:endParaRPr lang="en-US" dirty="0" smtClean="0"/>
          </a:p>
          <a:p>
            <a:pPr marL="109728" indent="0" algn="r">
              <a:buNone/>
            </a:pPr>
            <a:r>
              <a:rPr lang="ar-IQ" dirty="0" smtClean="0"/>
              <a:t>ويعتبر هذا التفريق فسخا. </a:t>
            </a:r>
            <a:endParaRPr lang="ar-IQ" dirty="0"/>
          </a:p>
          <a:p>
            <a:pPr marL="109728" indent="0" algn="r">
              <a:buNone/>
            </a:pPr>
            <a:endParaRPr lang="ar-IQ" dirty="0"/>
          </a:p>
          <a:p>
            <a:pPr marL="109728" indent="0" algn="r">
              <a:buNone/>
            </a:pPr>
            <a:r>
              <a:rPr lang="ar-IQ" dirty="0"/>
              <a:t>- إذا أسلمت الزوجة وحدها يعرض الإسلام على زوجها فإن أسلم بقي الزواج و إذا </a:t>
            </a:r>
            <a:r>
              <a:rPr lang="ar-IQ" dirty="0" err="1"/>
              <a:t>إمتنع</a:t>
            </a:r>
            <a:r>
              <a:rPr lang="ar-IQ" dirty="0"/>
              <a:t> فرق القاضي بينهما.</a:t>
            </a:r>
          </a:p>
          <a:p>
            <a:pPr marL="109728" indent="0" algn="r">
              <a:buNone/>
            </a:pPr>
            <a:endParaRPr lang="ar-IQ" dirty="0"/>
          </a:p>
          <a:p>
            <a:pPr marL="109728" indent="0" algn="r">
              <a:buNone/>
            </a:pPr>
            <a:endParaRPr lang="ar-IQ" dirty="0"/>
          </a:p>
          <a:p>
            <a:pPr marL="109728" indent="0" algn="r">
              <a:buNone/>
            </a:pPr>
            <a:endParaRPr lang="ar-IQ" dirty="0"/>
          </a:p>
          <a:p>
            <a:pPr marL="109728" indent="0" algn="r">
              <a:buNone/>
            </a:pP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85</a:t>
            </a:fld>
            <a:endParaRPr lang="ar-SA"/>
          </a:p>
        </p:txBody>
      </p:sp>
    </p:spTree>
    <p:extLst>
      <p:ext uri="{BB962C8B-B14F-4D97-AF65-F5344CB8AC3E}">
        <p14:creationId xmlns:p14="http://schemas.microsoft.com/office/powerpoint/2010/main" val="415588242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760640"/>
          </a:xfrm>
        </p:spPr>
        <p:txBody>
          <a:bodyPr>
            <a:normAutofit fontScale="77500" lnSpcReduction="20000"/>
          </a:bodyPr>
          <a:lstStyle/>
          <a:p>
            <a:pPr marL="109728" indent="0" algn="r">
              <a:buNone/>
            </a:pPr>
            <a:r>
              <a:rPr lang="ar-IQ" dirty="0"/>
              <a:t>- و يمهل إذا طلب إمهاله فترة منسبة للتفكير إلا أنه يبلغ تحريريا بأنه في حالة عدم حضوره للمحكمة في الموعد المحدد يعد ذلك قرينة على </a:t>
            </a:r>
            <a:r>
              <a:rPr lang="ar-IQ" dirty="0" err="1"/>
              <a:t>إمتناعه</a:t>
            </a:r>
            <a:r>
              <a:rPr lang="ar-IQ" dirty="0"/>
              <a:t> الدخول في الإسلام فإذا لم يحضروا أو حضر </a:t>
            </a:r>
            <a:r>
              <a:rPr lang="ar-IQ" dirty="0" err="1"/>
              <a:t>وإمتنع</a:t>
            </a:r>
            <a:r>
              <a:rPr lang="ar-IQ" dirty="0"/>
              <a:t> فرق القاضي بينهما.</a:t>
            </a:r>
          </a:p>
          <a:p>
            <a:pPr marL="109728" indent="0" algn="r">
              <a:buNone/>
            </a:pPr>
            <a:endParaRPr lang="ar-IQ" dirty="0"/>
          </a:p>
          <a:p>
            <a:pPr marL="109728" indent="0" algn="r">
              <a:buNone/>
            </a:pPr>
            <a:r>
              <a:rPr lang="ar-IQ" dirty="0"/>
              <a:t>- إذا كان الزوج مجهول الإقامة فيبلغ عن طريق صحيفتين محليتين يوميتين بوجوب الحضور للمحكمة لعرض الإسلام عليه بعد إسلام زوجته و يعلن من ضمن ما يعلن أنه في حالة عدم حضوره في الموعد المحدد دون عذر مشروع يعتبر ممتنعا عن الدخول في الإسلام و بناء عليه سوف تفرق المحكمة بينه و بين زوجته.</a:t>
            </a:r>
          </a:p>
          <a:p>
            <a:pPr marL="109728" indent="0" algn="r">
              <a:buNone/>
            </a:pPr>
            <a:endParaRPr lang="ar-IQ" dirty="0"/>
          </a:p>
          <a:p>
            <a:pPr marL="109728" indent="0" algn="r">
              <a:buNone/>
            </a:pPr>
            <a:r>
              <a:rPr lang="ar-IQ" dirty="0"/>
              <a:t>- إذا كان الزوج حاضرا فإن عرض الإسلام عليه مشروط بما إذا كان كامل الأهلية أو مميزا و إلا أنتظر تميزه.</a:t>
            </a:r>
          </a:p>
          <a:p>
            <a:pPr marL="109728" indent="0" algn="r">
              <a:buNone/>
            </a:pPr>
            <a:endParaRPr lang="ar-IQ" dirty="0"/>
          </a:p>
          <a:p>
            <a:pPr marL="109728" indent="0" algn="r">
              <a:buNone/>
            </a:pPr>
            <a:r>
              <a:rPr lang="ar-IQ" dirty="0"/>
              <a:t>- إذا كان مجنونا لا ينتظر شفاؤه عرض اسلام على أبوية و في حالة إسلامهما أو إسلام أحدهما يعد الزواج باقيا لأن الأولاد يعدون مسلمين تبعا لإسلام أبويهم أو إسلام أحدهما، و إذا </a:t>
            </a:r>
            <a:r>
              <a:rPr lang="ar-IQ" dirty="0" err="1"/>
              <a:t>إمتنع</a:t>
            </a:r>
            <a:r>
              <a:rPr lang="ar-IQ" dirty="0"/>
              <a:t> والده عن الدخول في الإسلام أو كانا متوفيين أقام القاضي عليه وصيا و فرق بينه و بين زوجته في مواجهة هذا الوصي.</a:t>
            </a:r>
          </a:p>
          <a:p>
            <a:pPr marL="109728" indent="0" algn="r">
              <a:buNone/>
            </a:pPr>
            <a:endParaRPr lang="ar-IQ" dirty="0"/>
          </a:p>
          <a:p>
            <a:pPr marL="109728" indent="0" algn="r">
              <a:buNone/>
            </a:pPr>
            <a:r>
              <a:rPr lang="ar-IQ" dirty="0"/>
              <a:t>و الفرقة هنا تعتبر طلاقا بائنا بينونة صغرى و ليست فسخا و للزوجة الحق بالمطالبة بمهر المثل لعدم تسمية مهر لها في عقد الزواج.</a:t>
            </a:r>
          </a:p>
        </p:txBody>
      </p:sp>
      <p:sp>
        <p:nvSpPr>
          <p:cNvPr id="3" name="Slide Number Placeholder 2"/>
          <p:cNvSpPr>
            <a:spLocks noGrp="1"/>
          </p:cNvSpPr>
          <p:nvPr>
            <p:ph type="sldNum" sz="quarter" idx="12"/>
          </p:nvPr>
        </p:nvSpPr>
        <p:spPr/>
        <p:txBody>
          <a:bodyPr/>
          <a:lstStyle/>
          <a:p>
            <a:fld id="{0B34F065-1154-456A-91E3-76DE8E75E17B}" type="slidenum">
              <a:rPr lang="ar-SA" smtClean="0"/>
              <a:t>86</a:t>
            </a:fld>
            <a:endParaRPr lang="ar-SA"/>
          </a:p>
        </p:txBody>
      </p:sp>
    </p:spTree>
    <p:extLst>
      <p:ext uri="{BB962C8B-B14F-4D97-AF65-F5344CB8AC3E}">
        <p14:creationId xmlns:p14="http://schemas.microsoft.com/office/powerpoint/2010/main" val="375449912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76672"/>
            <a:ext cx="8229600" cy="5530619"/>
          </a:xfrm>
        </p:spPr>
        <p:txBody>
          <a:bodyPr>
            <a:normAutofit fontScale="85000" lnSpcReduction="10000"/>
          </a:bodyPr>
          <a:lstStyle/>
          <a:p>
            <a:pPr marL="109728" indent="0" algn="r">
              <a:buNone/>
            </a:pPr>
            <a:r>
              <a:rPr lang="ar-IQ" dirty="0"/>
              <a:t>- إذا أسلم أحد الزوجين دون صاحبه ثبت له جميع الحقوق الزوجية التي تكون للمسلم ويلزم الطرف غير المسلم بالوفاء بجميع هذه الحقوق.</a:t>
            </a:r>
          </a:p>
          <a:p>
            <a:pPr marL="109728" indent="0" algn="r">
              <a:buNone/>
            </a:pPr>
            <a:r>
              <a:rPr lang="ar-IQ" dirty="0"/>
              <a:t>- تعتبر الزوجية قائمة قبل تفريق القاضي، فللزوجة النفقة و لها كل المهر إذا ماتت أو مات الزوج غير أنه </a:t>
            </a:r>
            <a:r>
              <a:rPr lang="ar-IQ" dirty="0" err="1"/>
              <a:t>لاتوارث</a:t>
            </a:r>
            <a:r>
              <a:rPr lang="ar-IQ" dirty="0"/>
              <a:t> بينهما.</a:t>
            </a:r>
          </a:p>
          <a:p>
            <a:pPr marL="109728" indent="0" algn="r">
              <a:buNone/>
            </a:pPr>
            <a:r>
              <a:rPr lang="ar-IQ" dirty="0"/>
              <a:t>- يجب إشعار أمين السجل </a:t>
            </a:r>
            <a:r>
              <a:rPr lang="ar-IQ" dirty="0" err="1"/>
              <a:t>المدنى</a:t>
            </a:r>
            <a:r>
              <a:rPr lang="ar-IQ" dirty="0"/>
              <a:t> بإشهار الإسلام و حدوث الفرقة بين الزوجين بغية تصحيح حقل الديانة و واقعة التفريق في السجل المدني و بطاقة الأحوال المدنية. </a:t>
            </a:r>
          </a:p>
          <a:p>
            <a:pPr marL="109728" indent="0" algn="r">
              <a:buNone/>
            </a:pPr>
            <a:endParaRPr lang="ar-IQ" dirty="0"/>
          </a:p>
          <a:p>
            <a:pPr marL="109728" indent="0" algn="r">
              <a:buNone/>
            </a:pPr>
            <a:endParaRPr lang="ar-IQ" dirty="0"/>
          </a:p>
          <a:p>
            <a:pPr marL="109728" indent="0" algn="r">
              <a:buNone/>
            </a:pPr>
            <a:r>
              <a:rPr lang="ar-IQ" dirty="0" err="1">
                <a:solidFill>
                  <a:srgbClr val="FF0000"/>
                </a:solidFill>
              </a:rPr>
              <a:t>إرتداد</a:t>
            </a:r>
            <a:r>
              <a:rPr lang="ar-IQ" dirty="0">
                <a:solidFill>
                  <a:srgbClr val="FF0000"/>
                </a:solidFill>
              </a:rPr>
              <a:t> أحد الزوجين عن الإسلام:</a:t>
            </a:r>
          </a:p>
          <a:p>
            <a:pPr marL="109728" indent="0" algn="r">
              <a:buNone/>
            </a:pPr>
            <a:r>
              <a:rPr lang="ar-IQ" dirty="0" err="1"/>
              <a:t>لايجوز</a:t>
            </a:r>
            <a:r>
              <a:rPr lang="ar-IQ" dirty="0"/>
              <a:t> للمسلم أن يتزوج مرتدة كما </a:t>
            </a:r>
            <a:r>
              <a:rPr lang="ar-IQ" dirty="0" err="1"/>
              <a:t>لايجوز</a:t>
            </a:r>
            <a:r>
              <a:rPr lang="ar-IQ" dirty="0"/>
              <a:t> للمسلمة ان تتزوج من مرتد و </a:t>
            </a:r>
            <a:r>
              <a:rPr lang="ar-IQ" dirty="0" err="1"/>
              <a:t>إرتداد</a:t>
            </a:r>
            <a:r>
              <a:rPr lang="ar-IQ" dirty="0"/>
              <a:t> أحد الزوجين يكون سببا للتفريق بينهما ولو عاد المرتد إلى الإسلام فإن الزوجية لا تعود إلا بعقد جديد. </a:t>
            </a:r>
          </a:p>
          <a:p>
            <a:pPr marL="109728" indent="0" algn="r">
              <a:buNone/>
            </a:pPr>
            <a:r>
              <a:rPr lang="ar-IQ" dirty="0"/>
              <a:t>و بالنسبة </a:t>
            </a:r>
            <a:r>
              <a:rPr lang="ar-IQ" dirty="0" err="1"/>
              <a:t>لإستحقاق</a:t>
            </a:r>
            <a:r>
              <a:rPr lang="ar-IQ" dirty="0"/>
              <a:t> الزوجة المهر فقد ذهب الحنفية إلى أنه إذا كان المرتد هو الزوج فإن الزوجة تستحق نصف المهر إن لم يدخل بها و كل المهر إن كان قد دخل بها، و إذا كانت الزوجة هي المرتدة فلها كل المهر إن دخل بها ولا مهر لها إذا لم يكن قد دخل بها لأن الفرقة جاءت من قبلها.</a:t>
            </a:r>
          </a:p>
          <a:p>
            <a:pPr marL="109728" indent="0" algn="r">
              <a:buNone/>
            </a:pP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87</a:t>
            </a:fld>
            <a:endParaRPr lang="ar-SA"/>
          </a:p>
        </p:txBody>
      </p:sp>
    </p:spTree>
    <p:extLst>
      <p:ext uri="{BB962C8B-B14F-4D97-AF65-F5344CB8AC3E}">
        <p14:creationId xmlns:p14="http://schemas.microsoft.com/office/powerpoint/2010/main" val="245188053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fontScale="92500" lnSpcReduction="20000"/>
          </a:bodyPr>
          <a:lstStyle/>
          <a:p>
            <a:pPr marL="109728" indent="0" algn="r">
              <a:buNone/>
            </a:pPr>
            <a:r>
              <a:rPr lang="ar-IQ" b="1" dirty="0"/>
              <a:t>الحقوق الزوجية و أحكامها</a:t>
            </a:r>
            <a:r>
              <a:rPr lang="ar-IQ" dirty="0"/>
              <a:t> </a:t>
            </a:r>
          </a:p>
          <a:p>
            <a:pPr marL="109728" indent="0" algn="r">
              <a:buNone/>
            </a:pPr>
            <a:r>
              <a:rPr lang="ar-IQ" dirty="0">
                <a:solidFill>
                  <a:srgbClr val="FF0000"/>
                </a:solidFill>
              </a:rPr>
              <a:t>حقوق الزوجة </a:t>
            </a:r>
          </a:p>
          <a:p>
            <a:pPr marL="109728" indent="0" algn="r">
              <a:buNone/>
            </a:pPr>
            <a:r>
              <a:rPr lang="ar-IQ" dirty="0">
                <a:solidFill>
                  <a:srgbClr val="FF0000"/>
                </a:solidFill>
              </a:rPr>
              <a:t>المهر</a:t>
            </a:r>
          </a:p>
          <a:p>
            <a:pPr marL="109728" indent="0" algn="r">
              <a:buNone/>
            </a:pPr>
            <a:r>
              <a:rPr lang="ar-IQ" dirty="0"/>
              <a:t>إذا تم الإيجاب و القبول بين الرجل و المرأة أو من يقوم مقامهما في عقد الزواج و توفرت الشروط و انتفت الموانع </a:t>
            </a:r>
            <a:r>
              <a:rPr lang="ar-IQ" dirty="0" err="1"/>
              <a:t>إنعقد</a:t>
            </a:r>
            <a:r>
              <a:rPr lang="ar-IQ" dirty="0"/>
              <a:t> العقد و ترتبت عليه اثاره و هذا ما نصت عليه الفقرة 2 من المادة 3 "إذا تحقق </a:t>
            </a:r>
            <a:r>
              <a:rPr lang="ar-IQ" dirty="0" err="1"/>
              <a:t>إنعقاد</a:t>
            </a:r>
            <a:r>
              <a:rPr lang="ar-IQ" dirty="0"/>
              <a:t> الزوجية لزم الطرفين أحكامهما المترتبة عليه حين </a:t>
            </a:r>
            <a:r>
              <a:rPr lang="ar-IQ" dirty="0" err="1"/>
              <a:t>إنعقاده</a:t>
            </a:r>
            <a:r>
              <a:rPr lang="ar-IQ" dirty="0"/>
              <a:t>". </a:t>
            </a:r>
          </a:p>
          <a:p>
            <a:pPr marL="109728" indent="0" algn="r">
              <a:buNone/>
            </a:pPr>
            <a:r>
              <a:rPr lang="ar-IQ" dirty="0"/>
              <a:t>تعريف المهر: </a:t>
            </a:r>
          </a:p>
          <a:p>
            <a:pPr marL="109728" indent="0" algn="r">
              <a:buNone/>
            </a:pPr>
            <a:r>
              <a:rPr lang="ar-IQ" dirty="0"/>
              <a:t>المهر هو الحق المالي الذي تستحقه الزوجة بالعقد عليها أو الدخول بها. </a:t>
            </a:r>
          </a:p>
          <a:p>
            <a:pPr marL="109728" indent="0" algn="r">
              <a:buNone/>
            </a:pPr>
            <a:endParaRPr lang="ar-IQ" dirty="0"/>
          </a:p>
          <a:p>
            <a:pPr marL="109728" indent="0" algn="r">
              <a:buNone/>
            </a:pPr>
            <a:r>
              <a:rPr lang="ar-IQ" dirty="0"/>
              <a:t> فالمهر يجب بما يأتي:</a:t>
            </a:r>
          </a:p>
          <a:p>
            <a:pPr marL="109728" indent="0" algn="r">
              <a:buNone/>
            </a:pPr>
            <a:r>
              <a:rPr lang="ar-IQ" dirty="0"/>
              <a:t>1. العقد الصحيح: أن المهر يجب بمجرد العقد وجوبا غير مستقر فقد يثبت كل المهر و قد يثبت نصفه و قد يسقط </a:t>
            </a:r>
            <a:r>
              <a:rPr lang="ar-IQ" dirty="0" err="1"/>
              <a:t>لى</a:t>
            </a:r>
            <a:r>
              <a:rPr lang="ar-IQ" dirty="0"/>
              <a:t> بدل و قد يسقط لا إلى بدل.</a:t>
            </a:r>
          </a:p>
          <a:p>
            <a:pPr marL="109728" indent="0" algn="r">
              <a:buNone/>
            </a:pPr>
            <a:r>
              <a:rPr lang="ar-IQ" dirty="0"/>
              <a:t>2. الدخول الحقيقي: يجب المهر بالدخول في العقد الزواج الفاسد أو في حالة الشبهة. </a:t>
            </a:r>
          </a:p>
          <a:p>
            <a:pPr marL="109728" indent="0" algn="r">
              <a:buNone/>
            </a:pPr>
            <a:endParaRPr lang="ar-IQ" dirty="0"/>
          </a:p>
          <a:p>
            <a:pPr marL="109728" indent="0" algn="r">
              <a:buNone/>
            </a:pPr>
            <a:endParaRPr lang="en-US" dirty="0"/>
          </a:p>
        </p:txBody>
      </p:sp>
      <p:sp>
        <p:nvSpPr>
          <p:cNvPr id="3" name="Slide Number Placeholder 2"/>
          <p:cNvSpPr>
            <a:spLocks noGrp="1"/>
          </p:cNvSpPr>
          <p:nvPr>
            <p:ph type="sldNum" sz="quarter" idx="12"/>
          </p:nvPr>
        </p:nvSpPr>
        <p:spPr/>
        <p:txBody>
          <a:bodyPr/>
          <a:lstStyle/>
          <a:p>
            <a:fld id="{0B34F065-1154-456A-91E3-76DE8E75E17B}" type="slidenum">
              <a:rPr lang="ar-SA" smtClean="0"/>
              <a:t>88</a:t>
            </a:fld>
            <a:endParaRPr lang="ar-SA"/>
          </a:p>
        </p:txBody>
      </p:sp>
    </p:spTree>
    <p:extLst>
      <p:ext uri="{BB962C8B-B14F-4D97-AF65-F5344CB8AC3E}">
        <p14:creationId xmlns:p14="http://schemas.microsoft.com/office/powerpoint/2010/main" val="254124543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B34F065-1154-456A-91E3-76DE8E75E17B}" type="slidenum">
              <a:rPr lang="ar-SA" smtClean="0"/>
              <a:t>89</a:t>
            </a:fld>
            <a:endParaRPr lang="ar-SA"/>
          </a:p>
        </p:txBody>
      </p:sp>
      <p:pic>
        <p:nvPicPr>
          <p:cNvPr id="1027" name="Picture 3" descr="C:\Users\hp\Desktop\الاحوال الشخصیه‌\viber_image_2021-12-07_22-48-13-82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260350"/>
            <a:ext cx="7560840" cy="574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60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2296" indent="0" algn="r">
              <a:buNone/>
            </a:pPr>
            <a:r>
              <a:rPr lang="ar-IQ" dirty="0"/>
              <a:t>1. حكم العدول عن الخطبة:</a:t>
            </a:r>
          </a:p>
          <a:p>
            <a:pPr marL="82296" indent="0" algn="r">
              <a:buNone/>
            </a:pPr>
            <a:r>
              <a:rPr lang="ar-IQ" dirty="0"/>
              <a:t>نصت الفقرة الثالثة من المادة الثالثة من قانون الأحوال الشخصية على أن (الوعد بالزواج و قراءة الفاتحة و الخِطبة لا تعتبر عقدا).</a:t>
            </a:r>
          </a:p>
          <a:p>
            <a:pPr marL="82296" indent="0" algn="r">
              <a:buNone/>
            </a:pPr>
            <a:endParaRPr lang="ar-IQ" dirty="0"/>
          </a:p>
          <a:p>
            <a:pPr marL="82296" indent="0" algn="r">
              <a:buNone/>
            </a:pPr>
            <a:r>
              <a:rPr lang="ar-IQ" dirty="0"/>
              <a:t>وبناء على ذلك ذهب جمهورهم إلى أن لكل من الخاطب و المخطوبة أن يعدل عن الخطبة و ينقض وعده، و ذهب بعض فقهاء المذهب المالكي إلى أن الواعد يلزمه الوفاء بوعده و يجبر على ذلك بواسطة القضاء.</a:t>
            </a:r>
          </a:p>
        </p:txBody>
      </p:sp>
      <p:sp>
        <p:nvSpPr>
          <p:cNvPr id="4" name="Slide Number Placeholder 3"/>
          <p:cNvSpPr>
            <a:spLocks noGrp="1"/>
          </p:cNvSpPr>
          <p:nvPr>
            <p:ph type="sldNum" sz="quarter" idx="12"/>
          </p:nvPr>
        </p:nvSpPr>
        <p:spPr/>
        <p:txBody>
          <a:bodyPr/>
          <a:lstStyle/>
          <a:p>
            <a:fld id="{0B34F065-1154-456A-91E3-76DE8E75E17B}" type="slidenum">
              <a:rPr lang="ar-SA" smtClean="0"/>
              <a:t>9</a:t>
            </a:fld>
            <a:endParaRPr lang="ar-SA"/>
          </a:p>
        </p:txBody>
      </p:sp>
      <p:sp>
        <p:nvSpPr>
          <p:cNvPr id="2" name="Title 1"/>
          <p:cNvSpPr>
            <a:spLocks noGrp="1"/>
          </p:cNvSpPr>
          <p:nvPr>
            <p:ph type="title"/>
          </p:nvPr>
        </p:nvSpPr>
        <p:spPr/>
        <p:txBody>
          <a:bodyPr/>
          <a:lstStyle/>
          <a:p>
            <a:pPr algn="ctr"/>
            <a:r>
              <a:rPr lang="ar-IQ" dirty="0"/>
              <a:t>العدول عن الخِطبة</a:t>
            </a:r>
            <a:endParaRPr lang="en-US" dirty="0"/>
          </a:p>
        </p:txBody>
      </p:sp>
    </p:spTree>
    <p:extLst>
      <p:ext uri="{BB962C8B-B14F-4D97-AF65-F5344CB8AC3E}">
        <p14:creationId xmlns:p14="http://schemas.microsoft.com/office/powerpoint/2010/main" val="38108839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normAutofit lnSpcReduction="10000"/>
          </a:bodyPr>
          <a:lstStyle/>
          <a:p>
            <a:pPr marL="109728" indent="0" algn="r">
              <a:buNone/>
            </a:pPr>
            <a:r>
              <a:rPr lang="ar-IQ" b="1" dirty="0"/>
              <a:t>الغاية من تشريع المهر:</a:t>
            </a:r>
          </a:p>
          <a:p>
            <a:pPr marL="109728" indent="0" algn="r">
              <a:buNone/>
            </a:pPr>
            <a:r>
              <a:rPr lang="ar-IQ" dirty="0" err="1"/>
              <a:t>إختلف</a:t>
            </a:r>
            <a:r>
              <a:rPr lang="ar-IQ" dirty="0"/>
              <a:t> الفقهاء حول تحديد الغاية من إيجاب المهر،  و كالتالي: </a:t>
            </a:r>
          </a:p>
          <a:p>
            <a:pPr marL="109728" indent="0" algn="r">
              <a:buNone/>
            </a:pPr>
            <a:r>
              <a:rPr lang="ar-IQ" dirty="0"/>
              <a:t>- المهر بدل عن المنفعة المستوفاة بالدخول. </a:t>
            </a:r>
          </a:p>
          <a:p>
            <a:pPr marL="109728" indent="0" algn="r">
              <a:buNone/>
            </a:pPr>
            <a:r>
              <a:rPr lang="ar-IQ" dirty="0"/>
              <a:t>- المهر هو صادر عن الزوج للزوجة جبرا لخاطرها و تأليفا لقابها... فالمهر تعطي تكرمة و أنه ليس عوضا عن </a:t>
            </a:r>
            <a:r>
              <a:rPr lang="ar-IQ" dirty="0" err="1"/>
              <a:t>الإستمتاع</a:t>
            </a:r>
            <a:r>
              <a:rPr lang="ar-IQ" dirty="0"/>
              <a:t>.</a:t>
            </a:r>
          </a:p>
          <a:p>
            <a:pPr marL="109728" indent="0" algn="r">
              <a:buNone/>
            </a:pPr>
            <a:r>
              <a:rPr lang="ar-IQ" dirty="0"/>
              <a:t>- المهر يجمع بين </a:t>
            </a:r>
            <a:r>
              <a:rPr lang="ar-IQ" dirty="0" err="1"/>
              <a:t>العوضية</a:t>
            </a:r>
            <a:r>
              <a:rPr lang="ar-IQ" dirty="0"/>
              <a:t> و تكريم.</a:t>
            </a:r>
          </a:p>
          <a:p>
            <a:pPr marL="109728" indent="0" algn="r">
              <a:buNone/>
            </a:pPr>
            <a:r>
              <a:rPr lang="ar-IQ" dirty="0"/>
              <a:t>الرأي الراجح؛ المهر ليس ثمنا و لا عوضا عن شيء مادي </a:t>
            </a:r>
            <a:r>
              <a:rPr lang="ar-IQ" dirty="0" err="1"/>
              <a:t>مالإستمتاع</a:t>
            </a:r>
            <a:r>
              <a:rPr lang="ar-IQ" dirty="0"/>
              <a:t> بل أنه هدية و عطية تهدف إلى منح المرأة نوعا من السكن </a:t>
            </a:r>
            <a:r>
              <a:rPr lang="ar-IQ" dirty="0" err="1"/>
              <a:t>النفسى</a:t>
            </a:r>
            <a:r>
              <a:rPr lang="ar-IQ" dirty="0"/>
              <a:t> و الترضية النفسية.</a:t>
            </a:r>
          </a:p>
          <a:p>
            <a:pPr marL="109728" indent="0" algn="r">
              <a:buNone/>
            </a:pPr>
            <a:endParaRPr lang="ar-IQ" dirty="0"/>
          </a:p>
          <a:p>
            <a:pPr marL="109728" indent="0" algn="r">
              <a:buNone/>
            </a:pPr>
            <a:r>
              <a:rPr lang="ar-IQ" b="1" dirty="0"/>
              <a:t>تكييف المهر:</a:t>
            </a:r>
          </a:p>
          <a:p>
            <a:pPr marL="109728" indent="0" algn="r">
              <a:buNone/>
            </a:pPr>
            <a:r>
              <a:rPr lang="ar-IQ" dirty="0"/>
              <a:t> ليس المهر ركنا من أركان العقد ولا شرطا من شروطه بل هو أثر من اثاره، فعقد الزواج ينعقد و يصح بدون ذكر المهر بل حتى لو نفي أصلا وفي كل الأحوال يجب المهر للزوجة سواء كان مهرا مسمى أو مهر مثل.</a:t>
            </a:r>
          </a:p>
          <a:p>
            <a:pPr marL="109728" indent="0" algn="r">
              <a:buNone/>
            </a:pP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90</a:t>
            </a:fld>
            <a:endParaRPr lang="ar-SA"/>
          </a:p>
        </p:txBody>
      </p:sp>
    </p:spTree>
    <p:extLst>
      <p:ext uri="{BB962C8B-B14F-4D97-AF65-F5344CB8AC3E}">
        <p14:creationId xmlns:p14="http://schemas.microsoft.com/office/powerpoint/2010/main" val="11479677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lstStyle/>
          <a:p>
            <a:pPr marL="109728" indent="0" algn="r">
              <a:buNone/>
            </a:pPr>
            <a:r>
              <a:rPr lang="ar-IQ" dirty="0">
                <a:solidFill>
                  <a:srgbClr val="FF0000"/>
                </a:solidFill>
              </a:rPr>
              <a:t>أنواع المهر: المهر المسمى و مهر المثل</a:t>
            </a:r>
          </a:p>
          <a:p>
            <a:pPr marL="109728" indent="0" algn="r">
              <a:buNone/>
            </a:pPr>
            <a:r>
              <a:rPr lang="ar-IQ" dirty="0"/>
              <a:t>و هذا ما نصت عليه الفقرة 1 من المادة 19 على أنه "تستحق الزوجة المهر المسمى بالعقد فإن لم يسم أو نفي أصلا فلها مهر المثل".</a:t>
            </a:r>
          </a:p>
          <a:p>
            <a:pPr marL="109728" indent="0" algn="r">
              <a:buNone/>
            </a:pPr>
            <a:r>
              <a:rPr lang="ar-IQ" dirty="0"/>
              <a:t>1. </a:t>
            </a:r>
            <a:r>
              <a:rPr lang="ar-IQ" b="1" dirty="0"/>
              <a:t>المهر المسمى</a:t>
            </a:r>
            <a:r>
              <a:rPr lang="ar-IQ" dirty="0"/>
              <a:t>: هو المهر الذي تمت تسميته في العقد و تراضي عليه الزوجان أو من يقوم مقامهما. </a:t>
            </a:r>
          </a:p>
          <a:p>
            <a:pPr marL="109728" indent="0" algn="r">
              <a:buNone/>
            </a:pPr>
            <a:r>
              <a:rPr lang="ar-IQ" dirty="0"/>
              <a:t>2. </a:t>
            </a:r>
            <a:r>
              <a:rPr lang="ar-IQ" b="1" dirty="0"/>
              <a:t>المهر المثل</a:t>
            </a:r>
            <a:r>
              <a:rPr lang="ar-IQ" dirty="0"/>
              <a:t>: هو مهر </a:t>
            </a:r>
            <a:r>
              <a:rPr lang="ar-IQ" dirty="0" err="1"/>
              <a:t>إمرأة</a:t>
            </a:r>
            <a:r>
              <a:rPr lang="ar-IQ" dirty="0"/>
              <a:t> من قوم أبيها تماثلها أو تقاربها وقت العقد سنا و جمالا و مالا و بلدا و عصرا ...وغير ذلك من الصفات المرغوب فيها مع مراعاة حال الزوج وقت العقد. </a:t>
            </a:r>
          </a:p>
          <a:p>
            <a:pPr marL="109728" indent="0" algn="r">
              <a:buNone/>
            </a:pPr>
            <a:r>
              <a:rPr lang="ar-IQ" dirty="0"/>
              <a:t>وإذا لم توجد من قوم أبيها </a:t>
            </a:r>
            <a:r>
              <a:rPr lang="ar-IQ" dirty="0" err="1"/>
              <a:t>إمرأة</a:t>
            </a:r>
            <a:r>
              <a:rPr lang="ar-IQ" dirty="0"/>
              <a:t> تماثلها أو تقاربها فتم قياس المهر على أجنبية موصوفة بتلك الصفات. </a:t>
            </a:r>
          </a:p>
          <a:p>
            <a:pPr marL="109728" indent="0" algn="r">
              <a:buNone/>
            </a:pPr>
            <a:r>
              <a:rPr lang="ar-IQ" dirty="0" err="1"/>
              <a:t>ملاحضة</a:t>
            </a:r>
            <a:r>
              <a:rPr lang="ar-IQ" dirty="0"/>
              <a:t>/ ولا بد من تقارب الزمن عند الحكم بمهر المثل قياسا على عقد زواج اخر. </a:t>
            </a:r>
          </a:p>
        </p:txBody>
      </p:sp>
      <p:sp>
        <p:nvSpPr>
          <p:cNvPr id="3" name="Slide Number Placeholder 2"/>
          <p:cNvSpPr>
            <a:spLocks noGrp="1"/>
          </p:cNvSpPr>
          <p:nvPr>
            <p:ph type="sldNum" sz="quarter" idx="12"/>
          </p:nvPr>
        </p:nvSpPr>
        <p:spPr/>
        <p:txBody>
          <a:bodyPr/>
          <a:lstStyle/>
          <a:p>
            <a:fld id="{0B34F065-1154-456A-91E3-76DE8E75E17B}" type="slidenum">
              <a:rPr lang="ar-SA" smtClean="0"/>
              <a:t>91</a:t>
            </a:fld>
            <a:endParaRPr lang="ar-SA"/>
          </a:p>
        </p:txBody>
      </p:sp>
    </p:spTree>
    <p:extLst>
      <p:ext uri="{BB962C8B-B14F-4D97-AF65-F5344CB8AC3E}">
        <p14:creationId xmlns:p14="http://schemas.microsoft.com/office/powerpoint/2010/main" val="379619587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normAutofit lnSpcReduction="10000"/>
          </a:bodyPr>
          <a:lstStyle/>
          <a:p>
            <a:pPr marL="109728" indent="0" algn="r">
              <a:buNone/>
            </a:pPr>
            <a:r>
              <a:rPr lang="ar-IQ" b="1" dirty="0"/>
              <a:t>حالات وجوب مهر المثل:</a:t>
            </a:r>
          </a:p>
          <a:p>
            <a:pPr marL="109728" indent="0" algn="r">
              <a:buNone/>
            </a:pPr>
            <a:r>
              <a:rPr lang="ar-IQ" dirty="0"/>
              <a:t>1. إذا خلا عقد الزواج من ذكر المهر، والمرأة هنا تسمى بالمفوضة على </a:t>
            </a:r>
            <a:r>
              <a:rPr lang="ar-IQ" dirty="0" err="1"/>
              <a:t>إعتبار</a:t>
            </a:r>
            <a:r>
              <a:rPr lang="ar-IQ" dirty="0"/>
              <a:t> أنها قد فوضت أمر مهرها إلى الزوج. </a:t>
            </a:r>
          </a:p>
          <a:p>
            <a:pPr marL="109728" indent="0" algn="r">
              <a:buNone/>
            </a:pPr>
            <a:r>
              <a:rPr lang="ar-IQ" dirty="0"/>
              <a:t>2. إذا نفي المهر في العقد، فلو تزوجها على أن لا مهر لها وجب مهر المثل.</a:t>
            </a:r>
          </a:p>
          <a:p>
            <a:pPr marL="109728" indent="0" algn="r">
              <a:buNone/>
            </a:pPr>
            <a:r>
              <a:rPr lang="ar-IQ" dirty="0"/>
              <a:t>3. إذا كان المهر المسمى مالا غير متقوم في حق المسلم كالمسكرات وسائر المحرمات أو كان المهر المحدد مغصوبا.</a:t>
            </a:r>
          </a:p>
          <a:p>
            <a:pPr marL="109728" indent="0" algn="r">
              <a:buNone/>
            </a:pPr>
            <a:r>
              <a:rPr lang="ar-IQ" dirty="0"/>
              <a:t>4.إذا كانت التسمية مجهولة جهالة فاحشة كأن يقول لها تزوجتك على ذهب أو على ملابس و حلي.</a:t>
            </a:r>
          </a:p>
          <a:p>
            <a:pPr marL="109728" indent="0" algn="r">
              <a:buNone/>
            </a:pPr>
            <a:r>
              <a:rPr lang="ar-IQ" dirty="0"/>
              <a:t>5. إذا أسلم الزوج و كانت الزوجة كتابية ثم طلقها، فإن من حق الزوجة هنا المطالبة بمهر المثل و إن لم يذكر المهر في العقد أصلا.</a:t>
            </a:r>
          </a:p>
          <a:p>
            <a:pPr marL="109728" indent="0" algn="r">
              <a:buNone/>
            </a:pPr>
            <a:r>
              <a:rPr lang="ar-IQ" dirty="0"/>
              <a:t>6. إذا أسلمت الزوجة و أبى زوجها الدخول في الإسلام يفرق القاضي بينهما و للزوجة مهر المثل.</a:t>
            </a:r>
          </a:p>
        </p:txBody>
      </p:sp>
      <p:sp>
        <p:nvSpPr>
          <p:cNvPr id="3" name="Slide Number Placeholder 2"/>
          <p:cNvSpPr>
            <a:spLocks noGrp="1"/>
          </p:cNvSpPr>
          <p:nvPr>
            <p:ph type="sldNum" sz="quarter" idx="12"/>
          </p:nvPr>
        </p:nvSpPr>
        <p:spPr/>
        <p:txBody>
          <a:bodyPr/>
          <a:lstStyle/>
          <a:p>
            <a:fld id="{0B34F065-1154-456A-91E3-76DE8E75E17B}" type="slidenum">
              <a:rPr lang="ar-SA" smtClean="0"/>
              <a:t>92</a:t>
            </a:fld>
            <a:endParaRPr lang="ar-SA"/>
          </a:p>
        </p:txBody>
      </p:sp>
    </p:spTree>
    <p:extLst>
      <p:ext uri="{BB962C8B-B14F-4D97-AF65-F5344CB8AC3E}">
        <p14:creationId xmlns:p14="http://schemas.microsoft.com/office/powerpoint/2010/main" val="27993515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lstStyle/>
          <a:p>
            <a:pPr marL="109728" indent="0" algn="r">
              <a:buNone/>
            </a:pPr>
            <a:r>
              <a:rPr lang="ar-IQ" dirty="0"/>
              <a:t>7. إذا دخل بها بشبهة.</a:t>
            </a:r>
          </a:p>
          <a:p>
            <a:pPr marL="109728" indent="0" algn="r">
              <a:buNone/>
            </a:pPr>
            <a:r>
              <a:rPr lang="ar-IQ" dirty="0"/>
              <a:t>8. إذا كان النكاح شغارا. و حكمه: « - عند الجمهور العقد الباطل.</a:t>
            </a:r>
          </a:p>
          <a:p>
            <a:pPr marL="109728" indent="0" algn="r">
              <a:buNone/>
            </a:pPr>
            <a:r>
              <a:rPr lang="ar-IQ" dirty="0"/>
              <a:t> - عند الحنفية العقد صحيح غير أنهم أوجبوا فيه مهر المثل لكل من الزوجتين ».</a:t>
            </a:r>
          </a:p>
          <a:p>
            <a:pPr marL="109728" indent="0" algn="r">
              <a:buNone/>
            </a:pPr>
            <a:r>
              <a:rPr lang="ar-IQ" dirty="0"/>
              <a:t>9. إذا عجزت الزوجة عن إثبات تسمية المهر في حال إنكار الزوج يحكم لها بمهر المثل على أن لا يزيد عن المهر الذي سمته.</a:t>
            </a:r>
          </a:p>
          <a:p>
            <a:pPr marL="109728" indent="0" algn="r">
              <a:buNone/>
            </a:pPr>
            <a:r>
              <a:rPr lang="ar-IQ" dirty="0"/>
              <a:t>وفي القانون :</a:t>
            </a:r>
          </a:p>
          <a:p>
            <a:pPr marL="109728" indent="0" algn="r">
              <a:buNone/>
            </a:pPr>
            <a:r>
              <a:rPr lang="ar-IQ" dirty="0"/>
              <a:t>نصت الفقرة(1) من المادة (19) </a:t>
            </a:r>
            <a:r>
              <a:rPr lang="ar-IQ" dirty="0" err="1"/>
              <a:t>إقتصرت</a:t>
            </a:r>
            <a:r>
              <a:rPr lang="ar-IQ" dirty="0"/>
              <a:t> على ذكر حالتين فقط من حالات وجوب مهر المثل وهي: </a:t>
            </a:r>
          </a:p>
          <a:p>
            <a:pPr marL="109728" indent="0" algn="r">
              <a:buNone/>
            </a:pPr>
            <a:r>
              <a:rPr lang="ar-IQ" dirty="0">
                <a:solidFill>
                  <a:srgbClr val="FF0000"/>
                </a:solidFill>
              </a:rPr>
              <a:t>" تستحق الزوجة المهر المسمى بالعقد فإن لم يسم أو نفي أصلا فلها مهر المثل".</a:t>
            </a:r>
          </a:p>
          <a:p>
            <a:pPr marL="109728" indent="0" algn="r">
              <a:buNone/>
            </a:pPr>
            <a:endParaRPr lang="en-US" dirty="0"/>
          </a:p>
        </p:txBody>
      </p:sp>
      <p:sp>
        <p:nvSpPr>
          <p:cNvPr id="3" name="Slide Number Placeholder 2"/>
          <p:cNvSpPr>
            <a:spLocks noGrp="1"/>
          </p:cNvSpPr>
          <p:nvPr>
            <p:ph type="sldNum" sz="quarter" idx="12"/>
          </p:nvPr>
        </p:nvSpPr>
        <p:spPr/>
        <p:txBody>
          <a:bodyPr/>
          <a:lstStyle/>
          <a:p>
            <a:fld id="{0B34F065-1154-456A-91E3-76DE8E75E17B}" type="slidenum">
              <a:rPr lang="ar-SA" smtClean="0"/>
              <a:t>93</a:t>
            </a:fld>
            <a:endParaRPr lang="ar-SA"/>
          </a:p>
        </p:txBody>
      </p:sp>
    </p:spTree>
    <p:extLst>
      <p:ext uri="{BB962C8B-B14F-4D97-AF65-F5344CB8AC3E}">
        <p14:creationId xmlns:p14="http://schemas.microsoft.com/office/powerpoint/2010/main" val="152924570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normAutofit lnSpcReduction="10000"/>
          </a:bodyPr>
          <a:lstStyle/>
          <a:p>
            <a:pPr marL="109728" indent="0" algn="r">
              <a:buNone/>
            </a:pPr>
            <a:r>
              <a:rPr lang="ar-IQ" b="1" dirty="0"/>
              <a:t>تعجيل المهر و تأجيله</a:t>
            </a:r>
            <a:r>
              <a:rPr lang="ar-IQ" dirty="0"/>
              <a:t>:</a:t>
            </a:r>
          </a:p>
          <a:p>
            <a:pPr marL="109728" indent="0" algn="r">
              <a:buNone/>
            </a:pPr>
            <a:r>
              <a:rPr lang="ar-IQ" dirty="0"/>
              <a:t>يجب المهر بمجرد العقد الصحيح غير أنه لا يلزم أن يكون حالا بل يجوز تعجيله كله أو تأجيله كله أو تعجيل بعضه و تأجيل ما تبقى منه الى أقرب الأجلين الطلاق أو الوفاة أو إلى أجل يتفق عليه العاقدان أو من يقوم مقامهما. وفي حالة عدم وجود اتفاق على هذه الحالات جرى الأمر على ما عليه العرف في البلد و هذا ما نصت عليه الفقرة 1 من المادة 20 :</a:t>
            </a:r>
          </a:p>
          <a:p>
            <a:pPr marL="109728" indent="0" algn="r">
              <a:buNone/>
            </a:pPr>
            <a:r>
              <a:rPr lang="ar-IQ" dirty="0"/>
              <a:t>"يجوز تعجيل المهر و تأجيله كلا أو بعضا و عند عدم النص على </a:t>
            </a:r>
            <a:r>
              <a:rPr lang="ar-IQ" dirty="0" err="1"/>
              <a:t>ذالك</a:t>
            </a:r>
            <a:r>
              <a:rPr lang="ar-IQ" dirty="0"/>
              <a:t> يتبع العرف".</a:t>
            </a:r>
          </a:p>
          <a:p>
            <a:pPr marL="109728" indent="0" algn="r">
              <a:buNone/>
            </a:pPr>
            <a:endParaRPr lang="ar-IQ" dirty="0"/>
          </a:p>
          <a:p>
            <a:pPr marL="109728" indent="0" algn="r">
              <a:buNone/>
            </a:pPr>
            <a:r>
              <a:rPr lang="ar-IQ" b="1" dirty="0"/>
              <a:t> وقت </a:t>
            </a:r>
            <a:r>
              <a:rPr lang="ar-IQ" b="1" dirty="0" err="1"/>
              <a:t>إستحقاق</a:t>
            </a:r>
            <a:r>
              <a:rPr lang="ar-IQ" b="1" dirty="0"/>
              <a:t> المهر: </a:t>
            </a:r>
          </a:p>
          <a:p>
            <a:pPr marL="109728" indent="0" algn="r">
              <a:buNone/>
            </a:pPr>
            <a:r>
              <a:rPr lang="ar-IQ" dirty="0"/>
              <a:t>- إذا </a:t>
            </a:r>
            <a:r>
              <a:rPr lang="ar-IQ" dirty="0" err="1"/>
              <a:t>إشترط</a:t>
            </a:r>
            <a:r>
              <a:rPr lang="ar-IQ" dirty="0"/>
              <a:t> في العقد تعجيل المهر كله لزم الزوج أداؤه قبل الدخول و إذا لم يدفع لها الزوج مهرها فللزوجة الحق في طلب فسخ الزواج.</a:t>
            </a:r>
          </a:p>
          <a:p>
            <a:pPr marL="109728" indent="0" algn="r">
              <a:buNone/>
            </a:pPr>
            <a:r>
              <a:rPr lang="ar-IQ" dirty="0"/>
              <a:t>- إذا كان المهر مؤجلا كله فليس للزوجة </a:t>
            </a:r>
            <a:r>
              <a:rPr lang="ar-IQ" dirty="0" err="1"/>
              <a:t>الإمتناع</a:t>
            </a:r>
            <a:r>
              <a:rPr lang="ar-IQ" dirty="0"/>
              <a:t> عن المطاوعة، لأن المهر المؤجل لا يستقر في الذمة و لا تصح المطالبة به قبل الدخول. </a:t>
            </a:r>
          </a:p>
          <a:p>
            <a:pPr marL="109728" indent="0" algn="r">
              <a:buNone/>
            </a:pPr>
            <a:endParaRPr lang="ar-IQ" dirty="0"/>
          </a:p>
        </p:txBody>
      </p:sp>
      <p:sp>
        <p:nvSpPr>
          <p:cNvPr id="3" name="Slide Number Placeholder 2"/>
          <p:cNvSpPr>
            <a:spLocks noGrp="1"/>
          </p:cNvSpPr>
          <p:nvPr>
            <p:ph type="sldNum" sz="quarter" idx="12"/>
          </p:nvPr>
        </p:nvSpPr>
        <p:spPr/>
        <p:txBody>
          <a:bodyPr/>
          <a:lstStyle/>
          <a:p>
            <a:fld id="{0B34F065-1154-456A-91E3-76DE8E75E17B}" type="slidenum">
              <a:rPr lang="ar-SA" smtClean="0"/>
              <a:t>94</a:t>
            </a:fld>
            <a:endParaRPr lang="ar-SA"/>
          </a:p>
        </p:txBody>
      </p:sp>
    </p:spTree>
    <p:extLst>
      <p:ext uri="{BB962C8B-B14F-4D97-AF65-F5344CB8AC3E}">
        <p14:creationId xmlns:p14="http://schemas.microsoft.com/office/powerpoint/2010/main" val="224002957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0648"/>
            <a:ext cx="8229600" cy="5746643"/>
          </a:xfrm>
        </p:spPr>
        <p:txBody>
          <a:bodyPr>
            <a:normAutofit fontScale="92500" lnSpcReduction="10000"/>
          </a:bodyPr>
          <a:lstStyle/>
          <a:p>
            <a:pPr marL="109728" indent="0" algn="r">
              <a:buNone/>
            </a:pPr>
            <a:r>
              <a:rPr lang="ar-IQ" dirty="0"/>
              <a:t>- إذا كان أداؤه معلقا على مطالبة الزوجة أو يسار حال الزوج فإن الزوجة تستحق المهر عند تحقق هذين الشرطين حتى وإن لم يدخل بها الزوج.</a:t>
            </a:r>
          </a:p>
          <a:p>
            <a:pPr marL="109728" indent="0" algn="r">
              <a:buNone/>
            </a:pPr>
            <a:r>
              <a:rPr lang="ar-IQ" dirty="0"/>
              <a:t>- إذا خلت حجة الزواج من تحديد مدة لدفع المهر المؤجل فإن الزوجة تستحقه بالدخول و على الزوج دفعه لها حين طلبها. </a:t>
            </a:r>
          </a:p>
          <a:p>
            <a:pPr marL="109728" indent="0" algn="r">
              <a:buNone/>
            </a:pPr>
            <a:endParaRPr lang="ar-IQ" dirty="0"/>
          </a:p>
          <a:p>
            <a:pPr marL="109728" indent="0" algn="r">
              <a:buNone/>
            </a:pPr>
            <a:r>
              <a:rPr lang="ar-IQ" dirty="0"/>
              <a:t>وبوجه عام فإنه يجب أداء المهر  للزوجة عند الطلاق أو الوفاة فقد نصت الفقرة 2 من المادة 20 على أنه: "يسقط الأجل المعين في العقد </a:t>
            </a:r>
            <a:r>
              <a:rPr lang="ar-IQ" dirty="0" err="1"/>
              <a:t>لإستحقاق</a:t>
            </a:r>
            <a:r>
              <a:rPr lang="ar-IQ" dirty="0"/>
              <a:t> المهر بالوفاة أو الطلاق".</a:t>
            </a:r>
          </a:p>
          <a:p>
            <a:pPr marL="109728" indent="0" algn="r">
              <a:buNone/>
            </a:pPr>
            <a:r>
              <a:rPr lang="ar-IQ" dirty="0"/>
              <a:t>- إذا كان المهر المعجل مسمى بالليرات الذهبية ولم يؤيده الزوج لزوجته فلا يصح الحكم بالمهر بالليرات بل يحكم بقيمتها بالدينار بتأريخ عقد الزواج.</a:t>
            </a:r>
          </a:p>
          <a:p>
            <a:pPr marL="109728" indent="0" algn="r">
              <a:buNone/>
            </a:pPr>
            <a:r>
              <a:rPr lang="ar-IQ" dirty="0"/>
              <a:t>- إذا كان المهر المؤجل مسمى بالليرات فيحكم بقيمتها يوم استحقاق و هو الوفاة أو الطلاق أو الأجل المحدد في العقد. </a:t>
            </a:r>
          </a:p>
          <a:p>
            <a:pPr marL="109728" indent="0" algn="r">
              <a:buNone/>
            </a:pPr>
            <a:r>
              <a:rPr lang="ar-IQ" dirty="0"/>
              <a:t>- بوجه عام إذا كان المهر من غير النقد فتقدر قيمته بتأريخ </a:t>
            </a:r>
            <a:r>
              <a:rPr lang="ar-IQ" dirty="0" err="1"/>
              <a:t>الإستحقاق</a:t>
            </a:r>
            <a:r>
              <a:rPr lang="ar-IQ" dirty="0"/>
              <a:t>.</a:t>
            </a:r>
          </a:p>
          <a:p>
            <a:pPr marL="109728" indent="0" algn="r">
              <a:buNone/>
            </a:pPr>
            <a:r>
              <a:rPr lang="ar-IQ" dirty="0"/>
              <a:t>- لا يسقط المهر بمرور الزمان مهما طال، و على الزوج أداؤه لزوجته فإن لم يفعل </a:t>
            </a:r>
            <a:r>
              <a:rPr lang="ar-IQ" dirty="0" err="1"/>
              <a:t>إستحقت</a:t>
            </a:r>
            <a:r>
              <a:rPr lang="ar-IQ" dirty="0"/>
              <a:t> الزوجة مهرها من تركته </a:t>
            </a:r>
            <a:r>
              <a:rPr lang="ar-IQ" dirty="0" smtClean="0"/>
              <a:t>قبل </a:t>
            </a:r>
            <a:r>
              <a:rPr lang="ar-IQ" dirty="0"/>
              <a:t>توزيعها على الورثة.</a:t>
            </a:r>
          </a:p>
        </p:txBody>
      </p:sp>
      <p:sp>
        <p:nvSpPr>
          <p:cNvPr id="3" name="Slide Number Placeholder 2"/>
          <p:cNvSpPr>
            <a:spLocks noGrp="1"/>
          </p:cNvSpPr>
          <p:nvPr>
            <p:ph type="sldNum" sz="quarter" idx="12"/>
          </p:nvPr>
        </p:nvSpPr>
        <p:spPr/>
        <p:txBody>
          <a:bodyPr/>
          <a:lstStyle/>
          <a:p>
            <a:fld id="{0B34F065-1154-456A-91E3-76DE8E75E17B}" type="slidenum">
              <a:rPr lang="ar-SA" smtClean="0"/>
              <a:t>95</a:t>
            </a:fld>
            <a:endParaRPr lang="ar-SA"/>
          </a:p>
        </p:txBody>
      </p:sp>
    </p:spTree>
    <p:extLst>
      <p:ext uri="{BB962C8B-B14F-4D97-AF65-F5344CB8AC3E}">
        <p14:creationId xmlns:p14="http://schemas.microsoft.com/office/powerpoint/2010/main" val="253301834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34F065-1154-456A-91E3-76DE8E75E17B}" type="slidenum">
              <a:rPr lang="ar-SA" smtClean="0"/>
              <a:t>96</a:t>
            </a:fld>
            <a:endParaRPr lang="ar-SA"/>
          </a:p>
        </p:txBody>
      </p:sp>
      <p:pic>
        <p:nvPicPr>
          <p:cNvPr id="1026" name="Picture 2" descr="C:\Users\hp\Desktop\الاحوال الشخصیه‌\viber_image_2021-12-08_21-51-53-2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738" y="-4191000"/>
            <a:ext cx="11801476" cy="15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21403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normAutofit fontScale="70000" lnSpcReduction="20000"/>
          </a:bodyPr>
          <a:lstStyle/>
          <a:p>
            <a:pPr marL="109728" indent="0" algn="r">
              <a:buNone/>
            </a:pPr>
            <a:r>
              <a:rPr lang="ar-IQ" sz="3400" dirty="0">
                <a:solidFill>
                  <a:srgbClr val="FF0000"/>
                </a:solidFill>
              </a:rPr>
              <a:t>مقدار </a:t>
            </a:r>
            <a:r>
              <a:rPr lang="ar-IQ" sz="3400" dirty="0" err="1">
                <a:solidFill>
                  <a:srgbClr val="FF0000"/>
                </a:solidFill>
              </a:rPr>
              <a:t>إستحقاق</a:t>
            </a:r>
            <a:r>
              <a:rPr lang="ar-IQ" sz="3400" dirty="0">
                <a:solidFill>
                  <a:srgbClr val="FF0000"/>
                </a:solidFill>
              </a:rPr>
              <a:t> الزوجة للمهر المسمى</a:t>
            </a:r>
          </a:p>
          <a:p>
            <a:pPr marL="109728" indent="0" algn="r">
              <a:buNone/>
            </a:pPr>
            <a:endParaRPr lang="ar-IQ" dirty="0"/>
          </a:p>
          <a:p>
            <a:pPr marL="109728" indent="0" algn="r">
              <a:buNone/>
            </a:pPr>
            <a:r>
              <a:rPr lang="ar-IQ" dirty="0"/>
              <a:t>العقد الصحيح سبب لوجوب المهر وقد يجب المهر كله وقد يجب نصفه و قد يسقط الى بدل وقد يسقط دون ان يكون له بدل. فهذه حالات أربع و لكن المشرع العراقي نصت على حالتين فقط و ذلك في المادة (21) و نصها: </a:t>
            </a:r>
          </a:p>
          <a:p>
            <a:pPr marL="109728" indent="0" algn="r">
              <a:buNone/>
            </a:pPr>
            <a:r>
              <a:rPr lang="ar-IQ" dirty="0"/>
              <a:t>"تستحق الزوجة كل المهر المسمى بالدخول او بموت احد الزوجين و تستحق نصف المهر بالطلاق قبل الدخول".</a:t>
            </a:r>
          </a:p>
          <a:p>
            <a:pPr marL="109728" indent="0" algn="r">
              <a:buNone/>
            </a:pPr>
            <a:endParaRPr lang="ar-IQ" sz="3400" dirty="0">
              <a:solidFill>
                <a:srgbClr val="FF0000"/>
              </a:solidFill>
            </a:endParaRPr>
          </a:p>
          <a:p>
            <a:pPr marL="109728" indent="0" algn="r">
              <a:buNone/>
            </a:pPr>
            <a:r>
              <a:rPr lang="ar-IQ" sz="3400" dirty="0">
                <a:solidFill>
                  <a:srgbClr val="FF0000"/>
                </a:solidFill>
              </a:rPr>
              <a:t>حالات </a:t>
            </a:r>
            <a:r>
              <a:rPr lang="ar-IQ" sz="3400" dirty="0" err="1">
                <a:solidFill>
                  <a:srgbClr val="FF0000"/>
                </a:solidFill>
              </a:rPr>
              <a:t>إستحقاق</a:t>
            </a:r>
            <a:r>
              <a:rPr lang="ar-IQ" sz="3400" dirty="0">
                <a:solidFill>
                  <a:srgbClr val="FF0000"/>
                </a:solidFill>
              </a:rPr>
              <a:t> الزوجة لجميع المهر المسمى</a:t>
            </a:r>
            <a:r>
              <a:rPr lang="ar-IQ" dirty="0"/>
              <a:t>:</a:t>
            </a:r>
          </a:p>
          <a:p>
            <a:pPr marL="109728" indent="0" algn="r">
              <a:buNone/>
            </a:pPr>
            <a:endParaRPr lang="ar-IQ" dirty="0"/>
          </a:p>
          <a:p>
            <a:pPr marL="109728" indent="0" algn="r">
              <a:buNone/>
            </a:pPr>
            <a:r>
              <a:rPr lang="ar-IQ" dirty="0">
                <a:solidFill>
                  <a:srgbClr val="FF0000"/>
                </a:solidFill>
              </a:rPr>
              <a:t>حالة الاولى</a:t>
            </a:r>
            <a:r>
              <a:rPr lang="ar-IQ" dirty="0"/>
              <a:t>: الدخول الحقيقي</a:t>
            </a:r>
          </a:p>
          <a:p>
            <a:pPr marL="109728" indent="0" algn="r">
              <a:buNone/>
            </a:pPr>
            <a:r>
              <a:rPr lang="ar-IQ" dirty="0">
                <a:solidFill>
                  <a:srgbClr val="FF0000"/>
                </a:solidFill>
              </a:rPr>
              <a:t>حالة الثانية: </a:t>
            </a:r>
            <a:r>
              <a:rPr lang="ar-IQ" dirty="0"/>
              <a:t>الدخول الحكمي( الخلوة الصحيحة): وهو ان يجتمع الزوج و الزوجة قبل الزفاف في مكان منفردين امنين من إطلاع </a:t>
            </a:r>
            <a:r>
              <a:rPr lang="ar-IQ" dirty="0" err="1"/>
              <a:t>الغيرعليهما</a:t>
            </a:r>
            <a:r>
              <a:rPr lang="ar-IQ" dirty="0"/>
              <a:t> بدون إذنهما، ولم يكن هناك مانع حسي أو طبعي أو شرعي يمنع الدخول الحقيقي.</a:t>
            </a:r>
          </a:p>
          <a:p>
            <a:pPr marL="109728" indent="0" algn="r">
              <a:buNone/>
            </a:pPr>
            <a:r>
              <a:rPr lang="ar-IQ" dirty="0"/>
              <a:t>المانع الحسي: كوجود شخص ثالث عاقل و لو كان أعمى أو نائما أو طفلا مميزا.</a:t>
            </a:r>
          </a:p>
          <a:p>
            <a:pPr marL="109728" indent="0" algn="r">
              <a:buNone/>
            </a:pPr>
            <a:r>
              <a:rPr lang="ar-IQ" dirty="0"/>
              <a:t>المانع الطبيعي: كأن يكون أحد الزوجين مريضا بمرض يمنع المقاربة أو كان أحد الزوجين صغيرا.</a:t>
            </a:r>
          </a:p>
          <a:p>
            <a:pPr marL="109728" indent="0" algn="r">
              <a:buNone/>
            </a:pPr>
            <a:r>
              <a:rPr lang="ar-IQ" dirty="0"/>
              <a:t>المانع الشرعي: كأن يكون أحدهما أو كلاهما صائما في الرمضان.</a:t>
            </a:r>
          </a:p>
          <a:p>
            <a:pPr marL="109728" indent="0" algn="r">
              <a:buNone/>
            </a:pPr>
            <a:endParaRPr lang="ar-IQ" dirty="0"/>
          </a:p>
          <a:p>
            <a:pPr marL="109728" indent="0" algn="r">
              <a:buNone/>
            </a:pPr>
            <a:r>
              <a:rPr lang="ar-IQ" dirty="0"/>
              <a:t> </a:t>
            </a:r>
            <a:endParaRPr lang="en-US" dirty="0"/>
          </a:p>
        </p:txBody>
      </p:sp>
      <p:sp>
        <p:nvSpPr>
          <p:cNvPr id="3" name="Slide Number Placeholder 2"/>
          <p:cNvSpPr>
            <a:spLocks noGrp="1"/>
          </p:cNvSpPr>
          <p:nvPr>
            <p:ph type="sldNum" sz="quarter" idx="12"/>
          </p:nvPr>
        </p:nvSpPr>
        <p:spPr/>
        <p:txBody>
          <a:bodyPr/>
          <a:lstStyle/>
          <a:p>
            <a:fld id="{0B34F065-1154-456A-91E3-76DE8E75E17B}" type="slidenum">
              <a:rPr lang="ar-SA" smtClean="0"/>
              <a:t>97</a:t>
            </a:fld>
            <a:endParaRPr lang="ar-SA"/>
          </a:p>
        </p:txBody>
      </p:sp>
    </p:spTree>
    <p:extLst>
      <p:ext uri="{BB962C8B-B14F-4D97-AF65-F5344CB8AC3E}">
        <p14:creationId xmlns:p14="http://schemas.microsoft.com/office/powerpoint/2010/main" val="374577556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8640"/>
            <a:ext cx="8229600" cy="5818651"/>
          </a:xfrm>
        </p:spPr>
        <p:txBody>
          <a:bodyPr>
            <a:normAutofit/>
          </a:bodyPr>
          <a:lstStyle/>
          <a:p>
            <a:pPr marL="109728" indent="0" algn="r">
              <a:buNone/>
            </a:pPr>
            <a:r>
              <a:rPr lang="ar-IQ" dirty="0">
                <a:solidFill>
                  <a:srgbClr val="FF0000"/>
                </a:solidFill>
              </a:rPr>
              <a:t>الحالة الثالثة:</a:t>
            </a:r>
          </a:p>
          <a:p>
            <a:pPr marL="109728" indent="0" algn="r">
              <a:buNone/>
            </a:pPr>
            <a:r>
              <a:rPr lang="ar-IQ" dirty="0"/>
              <a:t> إذا مات أي من الزوجين ولو قبل الدخول تأكد المهر و أصبح غير قابل للسقوط. </a:t>
            </a:r>
          </a:p>
          <a:p>
            <a:pPr marL="109728" indent="0" algn="r">
              <a:buNone/>
            </a:pPr>
            <a:r>
              <a:rPr lang="ar-IQ" dirty="0">
                <a:solidFill>
                  <a:srgbClr val="FF0000"/>
                </a:solidFill>
              </a:rPr>
              <a:t>الحالة الرابعة: </a:t>
            </a:r>
            <a:r>
              <a:rPr lang="ar-IQ" dirty="0"/>
              <a:t>يتأكد المهر كله في حالة ردة الزوج. </a:t>
            </a:r>
          </a:p>
          <a:p>
            <a:pPr marL="109728" indent="0" algn="r">
              <a:buNone/>
            </a:pPr>
            <a:endParaRPr lang="ar-IQ" dirty="0"/>
          </a:p>
          <a:p>
            <a:pPr marL="109728" indent="0" algn="r">
              <a:buNone/>
            </a:pPr>
            <a:endParaRPr lang="en-US" dirty="0"/>
          </a:p>
        </p:txBody>
      </p:sp>
      <p:sp>
        <p:nvSpPr>
          <p:cNvPr id="3" name="Slide Number Placeholder 2"/>
          <p:cNvSpPr>
            <a:spLocks noGrp="1"/>
          </p:cNvSpPr>
          <p:nvPr>
            <p:ph type="sldNum" sz="quarter" idx="12"/>
          </p:nvPr>
        </p:nvSpPr>
        <p:spPr/>
        <p:txBody>
          <a:bodyPr/>
          <a:lstStyle/>
          <a:p>
            <a:fld id="{0B34F065-1154-456A-91E3-76DE8E75E17B}" type="slidenum">
              <a:rPr lang="ar-SA" smtClean="0"/>
              <a:t>98</a:t>
            </a:fld>
            <a:endParaRPr lang="ar-SA"/>
          </a:p>
        </p:txBody>
      </p:sp>
    </p:spTree>
    <p:extLst>
      <p:ext uri="{BB962C8B-B14F-4D97-AF65-F5344CB8AC3E}">
        <p14:creationId xmlns:p14="http://schemas.microsoft.com/office/powerpoint/2010/main" val="232048506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5674635"/>
          </a:xfrm>
        </p:spPr>
        <p:txBody>
          <a:bodyPr/>
          <a:lstStyle/>
          <a:p>
            <a:pPr marL="109728" indent="0" algn="r">
              <a:buNone/>
            </a:pPr>
            <a:r>
              <a:rPr lang="ar-IQ" dirty="0">
                <a:solidFill>
                  <a:srgbClr val="FF0000"/>
                </a:solidFill>
              </a:rPr>
              <a:t>حالات </a:t>
            </a:r>
            <a:r>
              <a:rPr lang="ar-IQ" dirty="0" err="1">
                <a:solidFill>
                  <a:srgbClr val="FF0000"/>
                </a:solidFill>
              </a:rPr>
              <a:t>إستحقاق</a:t>
            </a:r>
            <a:r>
              <a:rPr lang="ar-IQ" dirty="0">
                <a:solidFill>
                  <a:srgbClr val="FF0000"/>
                </a:solidFill>
              </a:rPr>
              <a:t> الزوجة لنصف المهر المسمى:</a:t>
            </a:r>
          </a:p>
          <a:p>
            <a:pPr marL="109728" indent="0" algn="r">
              <a:buNone/>
            </a:pPr>
            <a:r>
              <a:rPr lang="ar-IQ" dirty="0"/>
              <a:t>تستحق الزوجة نصف مهرها المسمى إذا كان العقد صحيحا و المهر مسمى تسمية صحيحة:</a:t>
            </a:r>
          </a:p>
          <a:p>
            <a:pPr marL="109728" indent="0" algn="r">
              <a:buNone/>
            </a:pPr>
            <a:r>
              <a:rPr lang="ar-IQ" dirty="0"/>
              <a:t>1. إذا وقعت الفرقة قبل الدخول و بسبب الزوج.</a:t>
            </a:r>
          </a:p>
          <a:p>
            <a:pPr marL="109728" indent="0" algn="r">
              <a:buNone/>
            </a:pPr>
            <a:r>
              <a:rPr lang="ar-IQ" dirty="0" smtClean="0"/>
              <a:t>2</a:t>
            </a:r>
            <a:r>
              <a:rPr lang="ar-IQ" dirty="0"/>
              <a:t>. إذا وقعت الفرقة بسبب من أجنبي كالرضاع.</a:t>
            </a:r>
          </a:p>
          <a:p>
            <a:pPr marL="109728" indent="0" algn="r">
              <a:buNone/>
            </a:pPr>
            <a:endParaRPr lang="ar-IQ" dirty="0"/>
          </a:p>
          <a:p>
            <a:pPr marL="109728" indent="0" algn="r">
              <a:buNone/>
            </a:pPr>
            <a:r>
              <a:rPr lang="ar-IQ" dirty="0">
                <a:solidFill>
                  <a:srgbClr val="FF0000"/>
                </a:solidFill>
              </a:rPr>
              <a:t>ملاحظة/ أن المهر المسمى هو الذي ينصف أما مهر المثل فإنه </a:t>
            </a:r>
            <a:r>
              <a:rPr lang="ar-IQ" dirty="0" err="1">
                <a:solidFill>
                  <a:srgbClr val="FF0000"/>
                </a:solidFill>
              </a:rPr>
              <a:t>لايقبل</a:t>
            </a:r>
            <a:r>
              <a:rPr lang="ar-IQ" dirty="0">
                <a:solidFill>
                  <a:srgbClr val="FF0000"/>
                </a:solidFill>
              </a:rPr>
              <a:t> التنصيف</a:t>
            </a:r>
            <a:r>
              <a:rPr lang="ar-IQ" dirty="0"/>
              <a:t>.</a:t>
            </a:r>
          </a:p>
        </p:txBody>
      </p:sp>
      <p:sp>
        <p:nvSpPr>
          <p:cNvPr id="3" name="Slide Number Placeholder 2"/>
          <p:cNvSpPr>
            <a:spLocks noGrp="1"/>
          </p:cNvSpPr>
          <p:nvPr>
            <p:ph type="sldNum" sz="quarter" idx="12"/>
          </p:nvPr>
        </p:nvSpPr>
        <p:spPr/>
        <p:txBody>
          <a:bodyPr/>
          <a:lstStyle/>
          <a:p>
            <a:fld id="{0B34F065-1154-456A-91E3-76DE8E75E17B}" type="slidenum">
              <a:rPr lang="ar-SA" smtClean="0"/>
              <a:t>99</a:t>
            </a:fld>
            <a:endParaRPr lang="ar-SA"/>
          </a:p>
        </p:txBody>
      </p:sp>
    </p:spTree>
    <p:extLst>
      <p:ext uri="{BB962C8B-B14F-4D97-AF65-F5344CB8AC3E}">
        <p14:creationId xmlns:p14="http://schemas.microsoft.com/office/powerpoint/2010/main" val="38703236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16154</TotalTime>
  <Words>17355</Words>
  <Application>Microsoft Office PowerPoint</Application>
  <PresentationFormat>On-screen Show (4:3)</PresentationFormat>
  <Paragraphs>1150</Paragraphs>
  <Slides>139</Slides>
  <Notes>3</Notes>
  <HiddenSlides>0</HiddenSlides>
  <MMClips>0</MMClips>
  <ScaleCrop>false</ScaleCrop>
  <HeadingPairs>
    <vt:vector size="4" baseType="variant">
      <vt:variant>
        <vt:lpstr>Theme</vt:lpstr>
      </vt:variant>
      <vt:variant>
        <vt:i4>1</vt:i4>
      </vt:variant>
      <vt:variant>
        <vt:lpstr>Slide Titles</vt:lpstr>
      </vt:variant>
      <vt:variant>
        <vt:i4>139</vt:i4>
      </vt:variant>
    </vt:vector>
  </HeadingPairs>
  <TitlesOfParts>
    <vt:vector size="140" baseType="lpstr">
      <vt:lpstr>Concourse</vt:lpstr>
      <vt:lpstr>PowerPoint Presentation</vt:lpstr>
      <vt:lpstr>قانون الأحوال الشخصية (وتعديلاته) رقم (188) لسنة 1959</vt:lpstr>
      <vt:lpstr>اختصاص محكمة الأحوال الشخصية </vt:lpstr>
      <vt:lpstr> الأحكام العامة لتطبيق القانون</vt:lpstr>
      <vt:lpstr>PowerPoint Presentation</vt:lpstr>
      <vt:lpstr>أحكام الخِطبة</vt:lpstr>
      <vt:lpstr>حكم الخطبة الثانية </vt:lpstr>
      <vt:lpstr>محل الخطوبة و أحكامه </vt:lpstr>
      <vt:lpstr>العدول عن الخِطبة</vt:lpstr>
      <vt:lpstr>2. اَثار العدول عن الخطبة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تعدد الزوجات </vt:lpstr>
      <vt:lpstr>PowerPoint Presentation</vt:lpstr>
      <vt:lpstr>PowerPoint Presentation</vt:lpstr>
      <vt:lpstr>أركان و شروط عقد الزواج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Maher</cp:lastModifiedBy>
  <cp:revision>96</cp:revision>
  <dcterms:created xsi:type="dcterms:W3CDTF">2020-10-11T16:35:01Z</dcterms:created>
  <dcterms:modified xsi:type="dcterms:W3CDTF">2022-06-09T13:06:57Z</dcterms:modified>
</cp:coreProperties>
</file>