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57" r:id="rId3"/>
    <p:sldId id="258" r:id="rId4"/>
    <p:sldId id="259" r:id="rId5"/>
    <p:sldId id="268" r:id="rId6"/>
    <p:sldId id="269" r:id="rId7"/>
    <p:sldId id="270" r:id="rId8"/>
    <p:sldId id="271" r:id="rId9"/>
    <p:sldId id="272" r:id="rId10"/>
    <p:sldId id="275" r:id="rId11"/>
    <p:sldId id="274" r:id="rId12"/>
    <p:sldId id="273" r:id="rId13"/>
    <p:sldId id="266" r:id="rId14"/>
    <p:sldId id="260" r:id="rId15"/>
    <p:sldId id="261" r:id="rId16"/>
    <p:sldId id="262" r:id="rId17"/>
    <p:sldId id="263" r:id="rId18"/>
    <p:sldId id="264" r:id="rId19"/>
    <p:sldId id="26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018FCA-EBE5-4943-9EF1-8CF235FAB4CC}" type="datetimeFigureOut">
              <a:rPr lang="ar-IQ" smtClean="0"/>
              <a:t>03/06/1440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AC851BA-C174-4016-8766-BA63DA7FDB78}" type="slidenum">
              <a:rPr lang="ar-IQ" smtClean="0"/>
              <a:t>‹#›</a:t>
            </a:fld>
            <a:endParaRPr lang="ar-IQ"/>
          </a:p>
        </p:txBody>
      </p:sp>
    </p:spTree>
    <p:extLst>
      <p:ext uri="{BB962C8B-B14F-4D97-AF65-F5344CB8AC3E}">
        <p14:creationId xmlns:p14="http://schemas.microsoft.com/office/powerpoint/2010/main" val="8737241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AC851BA-C174-4016-8766-BA63DA7FDB78}" type="slidenum">
              <a:rPr lang="ar-IQ" smtClean="0"/>
              <a:t>7</a:t>
            </a:fld>
            <a:endParaRPr lang="ar-IQ"/>
          </a:p>
        </p:txBody>
      </p:sp>
    </p:spTree>
    <p:extLst>
      <p:ext uri="{BB962C8B-B14F-4D97-AF65-F5344CB8AC3E}">
        <p14:creationId xmlns:p14="http://schemas.microsoft.com/office/powerpoint/2010/main" val="106465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F5D9FA2-2CAD-4101-ADF2-E90A5F59D664}" type="datetimeFigureOut">
              <a:rPr lang="ar-IQ" smtClean="0"/>
              <a:t>03/06/1440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138321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F5D9FA2-2CAD-4101-ADF2-E90A5F59D664}" type="datetimeFigureOut">
              <a:rPr lang="ar-IQ" smtClean="0"/>
              <a:t>03/06/1440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364781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F5D9FA2-2CAD-4101-ADF2-E90A5F59D664}" type="datetimeFigureOut">
              <a:rPr lang="ar-IQ" smtClean="0"/>
              <a:t>03/06/1440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13617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F5D9FA2-2CAD-4101-ADF2-E90A5F59D664}" type="datetimeFigureOut">
              <a:rPr lang="ar-IQ" smtClean="0"/>
              <a:t>03/06/1440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107451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D9FA2-2CAD-4101-ADF2-E90A5F59D664}" type="datetimeFigureOut">
              <a:rPr lang="ar-IQ" smtClean="0"/>
              <a:t>03/06/1440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134584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F5D9FA2-2CAD-4101-ADF2-E90A5F59D664}" type="datetimeFigureOut">
              <a:rPr lang="ar-IQ" smtClean="0"/>
              <a:t>03/06/1440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3053012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F5D9FA2-2CAD-4101-ADF2-E90A5F59D664}" type="datetimeFigureOut">
              <a:rPr lang="ar-IQ" smtClean="0"/>
              <a:t>03/06/1440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358823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F5D9FA2-2CAD-4101-ADF2-E90A5F59D664}" type="datetimeFigureOut">
              <a:rPr lang="ar-IQ" smtClean="0"/>
              <a:t>03/06/1440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27310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D9FA2-2CAD-4101-ADF2-E90A5F59D664}" type="datetimeFigureOut">
              <a:rPr lang="ar-IQ" smtClean="0"/>
              <a:t>03/06/1440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278752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D9FA2-2CAD-4101-ADF2-E90A5F59D664}" type="datetimeFigureOut">
              <a:rPr lang="ar-IQ" smtClean="0"/>
              <a:t>03/06/1440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336471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D9FA2-2CAD-4101-ADF2-E90A5F59D664}" type="datetimeFigureOut">
              <a:rPr lang="ar-IQ" smtClean="0"/>
              <a:t>03/06/1440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6B84F1-3BEA-4756-8D30-94DFC364D7E7}" type="slidenum">
              <a:rPr lang="ar-IQ" smtClean="0"/>
              <a:t>‹#›</a:t>
            </a:fld>
            <a:endParaRPr lang="ar-IQ"/>
          </a:p>
        </p:txBody>
      </p:sp>
    </p:spTree>
    <p:extLst>
      <p:ext uri="{BB962C8B-B14F-4D97-AF65-F5344CB8AC3E}">
        <p14:creationId xmlns:p14="http://schemas.microsoft.com/office/powerpoint/2010/main" val="82985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5D9FA2-2CAD-4101-ADF2-E90A5F59D664}" type="datetimeFigureOut">
              <a:rPr lang="ar-IQ" smtClean="0"/>
              <a:t>03/06/1440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F6B84F1-3BEA-4756-8D30-94DFC364D7E7}" type="slidenum">
              <a:rPr lang="ar-IQ" smtClean="0"/>
              <a:t>‹#›</a:t>
            </a:fld>
            <a:endParaRPr lang="ar-IQ"/>
          </a:p>
        </p:txBody>
      </p:sp>
    </p:spTree>
    <p:extLst>
      <p:ext uri="{BB962C8B-B14F-4D97-AF65-F5344CB8AC3E}">
        <p14:creationId xmlns:p14="http://schemas.microsoft.com/office/powerpoint/2010/main" val="88964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com/url?url=https://www.indiamart.com/proddetail/mulching-machine-14129885512.html&amp;rct=j&amp;frm=1&amp;q=&amp;esrc=s&amp;sa=U&amp;ved=0ahUKEwj2gYyxlKzgAhV-A2MBHXZRDvQQwW4IJzAJ&amp;usg=AOvVaw3WVsSWhxFhitZt01yubQ38" TargetMode="Externa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hyperlink" Target="https://www.google.com/url?url=https://www.finegardening.com/article/4-ways-to-remove-sod&amp;rct=j&amp;frm=1&amp;q=&amp;esrc=s&amp;sa=U&amp;ved=0ahUKEwjc8aq9mKzgAhWF2OAKHYh1BSc4tAEQwW4IMTAO&amp;usg=AOvVaw3cwp2qBHXiZXTuFJVNS6x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s://www.google.com/url?url=https://www.lizonfood.com/2009/05/mulch-for-vegetable-gardens-increases-yield-maybe-nutrients-too.html&amp;rct=j&amp;frm=1&amp;q=&amp;esrc=s&amp;sa=U&amp;ved=0ahUKEwjNh_btlqzgAhVk8-AKHbcwBf04KBDBbggxMA4&amp;usg=AOvVaw1KuLfmkOKRNlF58Y-tVbDe" TargetMode="External"/><Relationship Id="rId1" Type="http://schemas.openxmlformats.org/officeDocument/2006/relationships/slideLayout" Target="../slideLayouts/slideLayout7.xml"/><Relationship Id="rId6" Type="http://schemas.openxmlformats.org/officeDocument/2006/relationships/hyperlink" Target="http://www.google.com/url?url=http://hillebyfarmsupplies.com/cms/mechanical/mechanical-transplanter-plastic-mulch-transplanters/&amp;rct=j&amp;frm=1&amp;q=&amp;esrc=s&amp;sa=U&amp;ved=0ahUKEwjBoYuKl6zgAhWK2BQKHbr-DMA4PBDBbggvMA0&amp;usg=AOvVaw1f7Lwip9Z_s-F3y1DfQOP5" TargetMode="External"/><Relationship Id="rId5" Type="http://schemas.openxmlformats.org/officeDocument/2006/relationships/image" Target="../media/image14.jpeg"/><Relationship Id="rId4" Type="http://schemas.openxmlformats.org/officeDocument/2006/relationships/hyperlink" Target="https://www.google.com/url?url=https://www.sustainablemarketfarming.com/tag/sown-beans-into-through-biodegradable-black-plastic/&amp;rct=j&amp;frm=1&amp;q=&amp;esrc=s&amp;sa=U&amp;ved=0ahUKEwjBoYuKl6zgAhWK2BQKHbr-DMA4PBDBbggjMAc&amp;usg=AOvVaw1uLmGC3y1esUFbVDvJyxr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url?url=http://www.nessainc.com/plastic_mulch_equipment.htm&amp;rct=j&amp;frm=1&amp;q=&amp;esrc=s&amp;sa=U&amp;ved=0ahUKEwitm6bnlKzgAhUXDGMBHYIpA_M4FBDBbgg5MBI&amp;usg=AOvVaw3XecFQ-8guHOs6ZMaVMX7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www.google.com/url?url=https://www.veggiegardener.com/best-mulches-to-use-in-the-vegetable-garden/&amp;rct=j&amp;frm=1&amp;q=&amp;esrc=s&amp;sa=U&amp;ved=0ahUKEwiPmdiQjazgAhUD1-AKHYsvBDI4FBDBbggtMAw&amp;usg=AOvVaw2Dxws7sSgPqtfixQkgxivF"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s://www.google.com/url?url=https://www.pinterest.com/pin/560768591074387299/&amp;rct=j&amp;frm=1&amp;q=&amp;esrc=s&amp;sa=U&amp;ved=0ahUKEwjS2MjVjKzgAhUMoRQKHa5SAZ4QwW4IOzAT&amp;usg=AOvVaw2vrn-_leMdy3u9kP9FtZXi" TargetMode="External"/><Relationship Id="rId1" Type="http://schemas.openxmlformats.org/officeDocument/2006/relationships/slideLayout" Target="../slideLayouts/slideLayout7.xml"/><Relationship Id="rId6" Type="http://schemas.openxmlformats.org/officeDocument/2006/relationships/hyperlink" Target="https://www.google.com/url?url=https://harvesttotable.com/mulch_for_vegetable_gardens_th/&amp;rct=j&amp;frm=1&amp;q=&amp;esrc=s&amp;sa=U&amp;ved=0ahUKEwiPmdiQjazgAhUD1-AKHYsvBDI4FBDBbggZMAI&amp;usg=AOvVaw1bhD2nuA0AscqKV-JihGsW" TargetMode="External"/><Relationship Id="rId5" Type="http://schemas.openxmlformats.org/officeDocument/2006/relationships/image" Target="../media/image2.jpeg"/><Relationship Id="rId4" Type="http://schemas.openxmlformats.org/officeDocument/2006/relationships/hyperlink" Target="https://www.google.com/url?url=https://articles.extension.org/pages/65025/organic-mulching-materials-for-weed-management&amp;rct=j&amp;frm=1&amp;q=&amp;esrc=s&amp;sa=U&amp;ved=0ahUKEwjS2MjVjKzgAhUMoRQKHa5SAZ4QwW4IHTAE&amp;usg=AOvVaw0GifeMsJd46UCVr-cpOgb2"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s://www.google.com/url?url=https://homeguides.sfgate.com/use-nonorganic-mulch-stop-weeds-48281.html&amp;rct=j&amp;frm=1&amp;q=&amp;esrc=s&amp;sa=U&amp;ved=0ahUKEwiJ-OzLjqzgAhU1A2MBHb4WBrw4FBDBbggVMAA&amp;usg=AOvVaw0qfJpkFapkso7StOVaAEVu" TargetMode="External"/><Relationship Id="rId1" Type="http://schemas.openxmlformats.org/officeDocument/2006/relationships/slideLayout" Target="../slideLayouts/slideLayout7.xml"/><Relationship Id="rId6" Type="http://schemas.openxmlformats.org/officeDocument/2006/relationships/hyperlink" Target="https://www.google.com/url?url=https://www.canr.msu.edu/news/managing_plastic_mulches_profitably&amp;rct=j&amp;frm=1&amp;q=&amp;esrc=s&amp;sa=U&amp;ved=0ahUKEwi5neGMj6zgAhWrA2MBHaQ8Djo4FBDBbggXMAE&amp;usg=AOvVaw35JyS3RX0koxu1TyBr2Up5" TargetMode="External"/><Relationship Id="rId5" Type="http://schemas.openxmlformats.org/officeDocument/2006/relationships/image" Target="../media/image6.jpeg"/><Relationship Id="rId4" Type="http://schemas.openxmlformats.org/officeDocument/2006/relationships/hyperlink" Target="http://www.google.com/url?url=http://www.tomatodirt.com/red-plastic-mulch.html&amp;rct=j&amp;frm=1&amp;q=&amp;esrc=s&amp;sa=U&amp;ved=0ahUKEwjp9MX1jqzgAhUdBWMBHbW-DhQQwW4IFTAA&amp;usg=AOvVaw01DeNPCCFv1xhHvImncsB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url=http://www.bluehorizonfarm.com/organic-gardening/silver-mulch.html&amp;rct=j&amp;frm=1&amp;q=&amp;esrc=s&amp;sa=U&amp;ved=0ahUKEwi5neGMj6zgAhWrA2MBHaQ8Djo4FBDBbggnMAk&amp;usg=AOvVaw2ELwtszJWKZ4HTk6BQlhwR" TargetMode="Externa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s://www.google.com/url?url=https://extension.udel.edu/weeklycropupdate/%3Fp%3D9049&amp;rct=j&amp;frm=1&amp;q=&amp;esrc=s&amp;sa=U&amp;ved=0ahUKEwiJjPCRlazgAhWM2BQKHS1pDL8QwW4IGTAC&amp;usg=AOvVaw14BjQSwpQzUq1Zui_UY6bK" TargetMode="Externa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1"/>
            <a:ext cx="8305800" cy="5527475"/>
          </a:xfrm>
          <a:prstGeom prst="rect">
            <a:avLst/>
          </a:prstGeom>
        </p:spPr>
        <p:txBody>
          <a:bodyPr wrap="square">
            <a:spAutoFit/>
          </a:bodyPr>
          <a:lstStyle/>
          <a:p>
            <a:pPr algn="l">
              <a:lnSpc>
                <a:spcPct val="107000"/>
              </a:lnSpc>
              <a:spcAft>
                <a:spcPts val="800"/>
              </a:spcAft>
            </a:pPr>
            <a:r>
              <a:rPr lang="en-US" sz="3600" b="1" u="sng" dirty="0" smtClean="0">
                <a:solidFill>
                  <a:srgbClr val="FF0000"/>
                </a:solidFill>
                <a:effectLst/>
                <a:latin typeface="Times New Roman"/>
                <a:ea typeface="Calibri"/>
                <a:cs typeface="Arial"/>
              </a:rPr>
              <a:t>Mulching of Vegetable crops</a:t>
            </a:r>
            <a:r>
              <a:rPr lang="en-US" sz="3600" b="1" dirty="0" smtClean="0">
                <a:solidFill>
                  <a:srgbClr val="FF0000"/>
                </a:solidFill>
                <a:effectLst/>
                <a:latin typeface="Times New Roman"/>
                <a:ea typeface="Calibri"/>
                <a:cs typeface="Arial"/>
              </a:rPr>
              <a:t>: </a:t>
            </a:r>
            <a:endParaRPr lang="en-US" sz="3600" dirty="0">
              <a:ea typeface="Calibri"/>
              <a:cs typeface="Arial"/>
            </a:endParaRPr>
          </a:p>
          <a:p>
            <a:pPr algn="just"/>
            <a:r>
              <a:rPr lang="en-US" sz="2800" b="1" dirty="0" smtClean="0">
                <a:solidFill>
                  <a:srgbClr val="FF0000"/>
                </a:solidFill>
                <a:effectLst/>
                <a:latin typeface="Times New Roman"/>
                <a:ea typeface="Calibri"/>
              </a:rPr>
              <a:t>Mulching</a:t>
            </a:r>
            <a:r>
              <a:rPr lang="en-US" sz="2800" b="1" dirty="0" smtClean="0">
                <a:solidFill>
                  <a:srgbClr val="0070C0"/>
                </a:solidFill>
                <a:effectLst/>
                <a:latin typeface="Times New Roman"/>
                <a:ea typeface="Calibri"/>
              </a:rPr>
              <a:t>:  Is the process or practice of covering the soil to make more favorable conditions for plant growth, development and efficient crop production. Materials for mulching can be </a:t>
            </a:r>
            <a:r>
              <a:rPr lang="en-US" sz="2800" b="1" u="sng" dirty="0" smtClean="0">
                <a:solidFill>
                  <a:srgbClr val="0070C0"/>
                </a:solidFill>
                <a:effectLst/>
                <a:latin typeface="Times New Roman"/>
                <a:ea typeface="Calibri"/>
              </a:rPr>
              <a:t>organic</a:t>
            </a:r>
            <a:r>
              <a:rPr lang="en-US" sz="2800" b="1" dirty="0" smtClean="0">
                <a:solidFill>
                  <a:srgbClr val="0070C0"/>
                </a:solidFill>
                <a:effectLst/>
                <a:latin typeface="Times New Roman"/>
                <a:ea typeface="Calibri"/>
              </a:rPr>
              <a:t> or </a:t>
            </a:r>
            <a:r>
              <a:rPr lang="en-US" sz="2800" b="1" u="sng" dirty="0" smtClean="0">
                <a:solidFill>
                  <a:srgbClr val="0070C0"/>
                </a:solidFill>
                <a:effectLst/>
                <a:latin typeface="Times New Roman"/>
                <a:ea typeface="Calibri"/>
              </a:rPr>
              <a:t>inorganic</a:t>
            </a:r>
            <a:r>
              <a:rPr lang="en-US" sz="2800" b="1" dirty="0" smtClean="0">
                <a:solidFill>
                  <a:srgbClr val="0070C0"/>
                </a:solidFill>
                <a:effectLst/>
                <a:latin typeface="Times New Roman"/>
                <a:ea typeface="Calibri"/>
              </a:rPr>
              <a:t> (plastic sheeting,). </a:t>
            </a:r>
            <a:r>
              <a:rPr lang="en-US" sz="2800" b="1" dirty="0" smtClean="0">
                <a:solidFill>
                  <a:srgbClr val="FF0000"/>
                </a:solidFill>
                <a:effectLst/>
                <a:latin typeface="Times New Roman"/>
                <a:ea typeface="Calibri"/>
              </a:rPr>
              <a:t>Organic mulches like hay, straw, grass clippings, and compost traditionally are used in backyard gardens and smaller gardening operations, </a:t>
            </a:r>
            <a:r>
              <a:rPr lang="en-US" sz="2800" b="1" dirty="0" smtClean="0">
                <a:solidFill>
                  <a:srgbClr val="00B050"/>
                </a:solidFill>
                <a:effectLst/>
                <a:latin typeface="Times New Roman"/>
                <a:ea typeface="Calibri"/>
              </a:rPr>
              <a:t>while  inorganic plastic mulches have been used by commercial growers in large fields. Tomatoes, peppers and eggplants generally respond well to these plastics</a:t>
            </a:r>
            <a:r>
              <a:rPr lang="en-US" dirty="0" smtClean="0">
                <a:effectLst/>
                <a:latin typeface="Times New Roman"/>
                <a:ea typeface="Calibri"/>
              </a:rPr>
              <a:t>.                                                                                                          </a:t>
            </a:r>
            <a:endParaRPr lang="ar-IQ" dirty="0"/>
          </a:p>
        </p:txBody>
      </p:sp>
    </p:spTree>
    <p:extLst>
      <p:ext uri="{BB962C8B-B14F-4D97-AF65-F5344CB8AC3E}">
        <p14:creationId xmlns:p14="http://schemas.microsoft.com/office/powerpoint/2010/main" val="3898890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نتيجة بحث الصور عن ‪machines for  mulch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52400"/>
            <a:ext cx="4724400" cy="56388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نتيجة بحث الصور عن ‪putting plastic mulches by hand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52400"/>
            <a:ext cx="38100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35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نتيجة بحث الصور عن ‪planting in plastic mulch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25908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نتيجة بحث الصور عن ‪planting in plastic mulch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143000"/>
            <a:ext cx="32766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نتيجة بحث الصور عن ‪planting in plastic mulche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1219200"/>
            <a:ext cx="24384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1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2440605"/>
          </a:xfrm>
          <a:prstGeom prst="rect">
            <a:avLst/>
          </a:prstGeom>
        </p:spPr>
        <p:txBody>
          <a:bodyPr wrap="square">
            <a:spAutoFit/>
          </a:bodyPr>
          <a:lstStyle/>
          <a:p>
            <a:pPr algn="l" fontAlgn="base">
              <a:lnSpc>
                <a:spcPct val="107000"/>
              </a:lnSpc>
            </a:pPr>
            <a:r>
              <a:rPr lang="en-US" sz="3200" b="1" u="sng" dirty="0">
                <a:solidFill>
                  <a:srgbClr val="FF0000"/>
                </a:solidFill>
                <a:latin typeface="Time new roman"/>
                <a:ea typeface="Times New Roman"/>
                <a:cs typeface="Times New Roman"/>
              </a:rPr>
              <a:t>Removing Plastic Mulch</a:t>
            </a:r>
            <a:endParaRPr lang="en-US" sz="3200" dirty="0">
              <a:ea typeface="Calibri"/>
              <a:cs typeface="Arial"/>
            </a:endParaRPr>
          </a:p>
          <a:p>
            <a:pPr algn="l">
              <a:lnSpc>
                <a:spcPct val="107000"/>
              </a:lnSpc>
              <a:spcAft>
                <a:spcPts val="800"/>
              </a:spcAft>
            </a:pPr>
            <a:r>
              <a:rPr lang="en-US" sz="2800" dirty="0" smtClean="0">
                <a:effectLst/>
                <a:latin typeface="Times New Roman"/>
                <a:ea typeface="Calibri"/>
                <a:cs typeface="Arial"/>
              </a:rPr>
              <a:t>The traditional method of removing plastic mulch was to first loosen the mulch from the “cup” on each side of the bed by passing a cultivator sweep under the cup and then pick up the mulch by hand.</a:t>
            </a:r>
            <a:endParaRPr lang="en-US" sz="2800" dirty="0">
              <a:ea typeface="Calibri"/>
              <a:cs typeface="Arial"/>
            </a:endParaRPr>
          </a:p>
        </p:txBody>
      </p:sp>
      <p:pic>
        <p:nvPicPr>
          <p:cNvPr id="3" name="Picture 6" descr="نتيجة بحث الصور عن ‪machines for mulching remova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429000"/>
            <a:ext cx="64770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232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06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95642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577777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656261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87203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302043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42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534400" cy="5771708"/>
          </a:xfrm>
          <a:prstGeom prst="rect">
            <a:avLst/>
          </a:prstGeom>
        </p:spPr>
        <p:txBody>
          <a:bodyPr wrap="square">
            <a:spAutoFit/>
          </a:bodyPr>
          <a:lstStyle/>
          <a:p>
            <a:pPr>
              <a:lnSpc>
                <a:spcPct val="107000"/>
              </a:lnSpc>
              <a:spcAft>
                <a:spcPts val="800"/>
              </a:spcAft>
            </a:pPr>
            <a:r>
              <a:rPr lang="en-GB" sz="3200" b="1" u="sng" dirty="0" smtClean="0">
                <a:solidFill>
                  <a:srgbClr val="FF0000"/>
                </a:solidFill>
                <a:effectLst/>
                <a:latin typeface="Times New Roman"/>
                <a:ea typeface="Calibri"/>
                <a:cs typeface="Arial"/>
              </a:rPr>
              <a:t>Kinds of mulches</a:t>
            </a:r>
            <a:r>
              <a:rPr lang="en-GB" sz="3200" b="1" dirty="0" smtClean="0">
                <a:solidFill>
                  <a:srgbClr val="FF0000"/>
                </a:solidFill>
                <a:effectLst/>
                <a:latin typeface="Times New Roman"/>
                <a:ea typeface="Calibri"/>
                <a:cs typeface="Arial"/>
              </a:rPr>
              <a:t>:-                                                 </a:t>
            </a:r>
            <a:endParaRPr lang="en-US" sz="3200" dirty="0">
              <a:ea typeface="Calibri"/>
              <a:cs typeface="Arial"/>
            </a:endParaRPr>
          </a:p>
          <a:p>
            <a:pPr algn="just">
              <a:lnSpc>
                <a:spcPct val="107000"/>
              </a:lnSpc>
              <a:spcAft>
                <a:spcPts val="800"/>
              </a:spcAft>
            </a:pPr>
            <a:r>
              <a:rPr lang="en-US" sz="2800" b="1" dirty="0" smtClean="0">
                <a:solidFill>
                  <a:srgbClr val="002060"/>
                </a:solidFill>
                <a:effectLst/>
                <a:latin typeface="Times New Roman"/>
                <a:ea typeface="Calibri"/>
                <a:cs typeface="Arial"/>
              </a:rPr>
              <a:t>1-Organic Mulches:-</a:t>
            </a:r>
            <a:r>
              <a:rPr lang="en-US" sz="2800" dirty="0" smtClean="0">
                <a:solidFill>
                  <a:srgbClr val="002060"/>
                </a:solidFill>
                <a:effectLst/>
                <a:latin typeface="Times New Roman"/>
                <a:ea typeface="Calibri"/>
                <a:cs typeface="Arial"/>
              </a:rPr>
              <a:t> </a:t>
            </a:r>
            <a:r>
              <a:rPr lang="en-US" sz="2400" dirty="0" smtClean="0">
                <a:effectLst/>
                <a:latin typeface="Times New Roman"/>
                <a:ea typeface="Calibri"/>
                <a:cs typeface="Arial"/>
              </a:rPr>
              <a:t>Typical materials for organic mulching are straw, leaves, cut grass, wood chips, peat, cut branches and various types of compost. The addition of organic mulches such as leaves or shredded bark brings almost an immediate positive effect these effects are</a:t>
            </a:r>
            <a:r>
              <a:rPr lang="en-US" sz="2600" dirty="0" smtClean="0">
                <a:effectLst/>
                <a:latin typeface="Times New Roman"/>
                <a:ea typeface="Calibri"/>
                <a:cs typeface="Arial"/>
              </a:rPr>
              <a:t>                                          </a:t>
            </a:r>
            <a:r>
              <a:rPr lang="en-US" dirty="0" smtClean="0">
                <a:effectLst/>
                <a:latin typeface="Times New Roman"/>
                <a:ea typeface="Calibri"/>
                <a:cs typeface="Arial"/>
              </a:rPr>
              <a:t>:                                                                  </a:t>
            </a:r>
            <a:endParaRPr lang="en-US" sz="1200" dirty="0">
              <a:ea typeface="Calibri"/>
              <a:cs typeface="Arial"/>
            </a:endParaRPr>
          </a:p>
          <a:p>
            <a:pPr algn="just">
              <a:lnSpc>
                <a:spcPct val="107000"/>
              </a:lnSpc>
              <a:spcAft>
                <a:spcPts val="800"/>
              </a:spcAft>
            </a:pPr>
            <a:r>
              <a:rPr lang="en-US" sz="2400" b="1" dirty="0" smtClean="0">
                <a:solidFill>
                  <a:srgbClr val="FF0000"/>
                </a:solidFill>
                <a:effectLst/>
                <a:latin typeface="Times New Roman"/>
                <a:ea typeface="Calibri"/>
                <a:cs typeface="Arial"/>
              </a:rPr>
              <a:t>1-Physical effects:</a:t>
            </a:r>
            <a:r>
              <a:rPr lang="en-US" sz="2400" dirty="0" smtClean="0">
                <a:solidFill>
                  <a:srgbClr val="FF0000"/>
                </a:solidFill>
                <a:effectLst/>
                <a:latin typeface="Times New Roman"/>
                <a:ea typeface="Calibri"/>
                <a:cs typeface="Arial"/>
              </a:rPr>
              <a:t> </a:t>
            </a:r>
            <a:r>
              <a:rPr lang="en-US" sz="2400" dirty="0" smtClean="0">
                <a:effectLst/>
                <a:latin typeface="Times New Roman"/>
                <a:ea typeface="Calibri"/>
                <a:cs typeface="Arial"/>
              </a:rPr>
              <a:t>(infiltration, improved water-holding capacity, soil structure also has a positive effect on aeration).                           </a:t>
            </a:r>
            <a:endParaRPr lang="ar-IQ" sz="2400" dirty="0" smtClean="0">
              <a:effectLst/>
              <a:latin typeface="Times New Roman"/>
              <a:ea typeface="Calibri"/>
              <a:cs typeface="Arial"/>
            </a:endParaRPr>
          </a:p>
          <a:p>
            <a:pPr algn="just">
              <a:lnSpc>
                <a:spcPct val="107000"/>
              </a:lnSpc>
              <a:spcAft>
                <a:spcPts val="800"/>
              </a:spcAft>
            </a:pPr>
            <a:r>
              <a:rPr lang="en-GB" sz="2400" b="1" dirty="0" smtClean="0">
                <a:solidFill>
                  <a:srgbClr val="FF0000"/>
                </a:solidFill>
                <a:effectLst/>
                <a:latin typeface="Times New Roman"/>
                <a:ea typeface="Calibri"/>
                <a:cs typeface="Arial"/>
              </a:rPr>
              <a:t>2- </a:t>
            </a:r>
            <a:r>
              <a:rPr lang="en-US" sz="2400" b="1" dirty="0" smtClean="0">
                <a:solidFill>
                  <a:srgbClr val="FF0000"/>
                </a:solidFill>
                <a:effectLst/>
                <a:latin typeface="Times New Roman"/>
                <a:ea typeface="Calibri"/>
                <a:cs typeface="Arial"/>
              </a:rPr>
              <a:t>Chemical effects: </a:t>
            </a:r>
            <a:r>
              <a:rPr lang="en-US" sz="2400" dirty="0" smtClean="0">
                <a:effectLst/>
                <a:latin typeface="Times New Roman"/>
                <a:ea typeface="Calibri"/>
                <a:cs typeface="Arial"/>
              </a:rPr>
              <a:t>(soil pH, release of small amounts of nutrients, decomposing)                                                                   .</a:t>
            </a:r>
            <a:endParaRPr lang="en-US" sz="2400" dirty="0">
              <a:ea typeface="Calibri"/>
              <a:cs typeface="Arial"/>
            </a:endParaRPr>
          </a:p>
          <a:p>
            <a:pPr>
              <a:lnSpc>
                <a:spcPct val="107000"/>
              </a:lnSpc>
              <a:spcAft>
                <a:spcPts val="800"/>
              </a:spcAft>
            </a:pPr>
            <a:r>
              <a:rPr lang="ar-IQ" sz="2400" b="1" dirty="0" smtClean="0">
                <a:solidFill>
                  <a:srgbClr val="FF0000"/>
                </a:solidFill>
                <a:effectLst/>
                <a:latin typeface="Times New Roman"/>
                <a:ea typeface="Calibri"/>
                <a:cs typeface="Arial"/>
              </a:rPr>
              <a:t>            </a:t>
            </a:r>
            <a:r>
              <a:rPr lang="en-US" sz="2400" b="1" dirty="0" smtClean="0">
                <a:solidFill>
                  <a:srgbClr val="FF0000"/>
                </a:solidFill>
                <a:effectLst/>
                <a:latin typeface="Times New Roman"/>
                <a:ea typeface="Calibri"/>
                <a:cs typeface="Arial"/>
              </a:rPr>
              <a:t>3- Biological effects: </a:t>
            </a:r>
            <a:r>
              <a:rPr lang="en-US" sz="2400" dirty="0" smtClean="0">
                <a:effectLst/>
                <a:latin typeface="Times New Roman"/>
                <a:ea typeface="Calibri"/>
                <a:cs typeface="Arial"/>
              </a:rPr>
              <a:t>(temperature regulation for increasing microorganism activity).                                                                   </a:t>
            </a:r>
            <a:endParaRPr lang="en-US" sz="2400" dirty="0">
              <a:ea typeface="Calibri"/>
              <a:cs typeface="Arial"/>
            </a:endParaRPr>
          </a:p>
        </p:txBody>
      </p:sp>
    </p:spTree>
    <p:extLst>
      <p:ext uri="{BB962C8B-B14F-4D97-AF65-F5344CB8AC3E}">
        <p14:creationId xmlns:p14="http://schemas.microsoft.com/office/powerpoint/2010/main" val="901290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763000" cy="1200329"/>
          </a:xfrm>
          <a:prstGeom prst="rect">
            <a:avLst/>
          </a:prstGeom>
        </p:spPr>
        <p:txBody>
          <a:bodyPr wrap="square">
            <a:spAutoFit/>
          </a:bodyPr>
          <a:lstStyle/>
          <a:p>
            <a:pPr algn="l"/>
            <a:r>
              <a:rPr lang="en-US" sz="2400" dirty="0" smtClean="0">
                <a:effectLst/>
                <a:latin typeface="Times New Roman"/>
                <a:ea typeface="Calibri"/>
              </a:rPr>
              <a:t>However, </a:t>
            </a:r>
            <a:r>
              <a:rPr lang="en-US" sz="2400" b="1" dirty="0" smtClean="0">
                <a:solidFill>
                  <a:srgbClr val="FF0000"/>
                </a:solidFill>
                <a:effectLst/>
                <a:latin typeface="Times New Roman"/>
                <a:ea typeface="Calibri"/>
              </a:rPr>
              <a:t>if organic mulches are kept to wet disease-causing pests fungi and other undesired microorganism may develop and affect </a:t>
            </a:r>
            <a:r>
              <a:rPr lang="ar-IQ" sz="2400" b="1" dirty="0" smtClean="0">
                <a:solidFill>
                  <a:srgbClr val="FF0000"/>
                </a:solidFill>
                <a:effectLst/>
                <a:latin typeface="Times New Roman"/>
                <a:ea typeface="Calibri"/>
              </a:rPr>
              <a:t>  </a:t>
            </a:r>
            <a:r>
              <a:rPr lang="en-US" sz="2400" b="1" dirty="0" smtClean="0">
                <a:solidFill>
                  <a:srgbClr val="FF0000"/>
                </a:solidFill>
                <a:effectLst/>
                <a:latin typeface="Times New Roman"/>
                <a:ea typeface="Calibri"/>
              </a:rPr>
              <a:t>negatively on the crop production</a:t>
            </a:r>
            <a:endParaRPr lang="ar-IQ" sz="2400" b="1" dirty="0">
              <a:solidFill>
                <a:srgbClr val="FF0000"/>
              </a:solidFill>
            </a:endParaRPr>
          </a:p>
        </p:txBody>
      </p:sp>
      <p:pic>
        <p:nvPicPr>
          <p:cNvPr id="1026" name="Picture 2" descr="نتيجة بحث الصور عن ‪organic mulches in used in vegetab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438400"/>
            <a:ext cx="27432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نتيجة بحث الصور عن ‪organic mulches in used in vegetabl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438400"/>
            <a:ext cx="22098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نتيجة بحث الصور عن ‪organic mulches in used in vegetable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2438400"/>
            <a:ext cx="19431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نتيجة بحث الصور عن ‪organic mulches in used in vegetables‬‏">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6600" y="2438400"/>
            <a:ext cx="1752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67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1"/>
            <a:ext cx="8534400" cy="2858539"/>
          </a:xfrm>
          <a:prstGeom prst="rect">
            <a:avLst/>
          </a:prstGeom>
        </p:spPr>
        <p:txBody>
          <a:bodyPr wrap="square">
            <a:spAutoFit/>
          </a:bodyPr>
          <a:lstStyle/>
          <a:p>
            <a:pPr algn="just">
              <a:lnSpc>
                <a:spcPct val="107000"/>
              </a:lnSpc>
              <a:spcAft>
                <a:spcPts val="800"/>
              </a:spcAft>
            </a:pPr>
            <a:r>
              <a:rPr lang="en-GB" sz="2400" b="1" dirty="0" smtClean="0">
                <a:solidFill>
                  <a:srgbClr val="002060"/>
                </a:solidFill>
                <a:effectLst/>
                <a:latin typeface="Times New Roman"/>
                <a:ea typeface="Calibri"/>
                <a:cs typeface="Arial"/>
              </a:rPr>
              <a:t>2-</a:t>
            </a:r>
            <a:r>
              <a:rPr lang="en-US" sz="2400" b="1" dirty="0" smtClean="0">
                <a:solidFill>
                  <a:srgbClr val="002060"/>
                </a:solidFill>
                <a:effectLst/>
                <a:latin typeface="Times New Roman"/>
                <a:ea typeface="Calibri"/>
                <a:cs typeface="Arial"/>
              </a:rPr>
              <a:t> Inorganic Mulches (plastic films):-</a:t>
            </a:r>
            <a:r>
              <a:rPr lang="en-US" sz="2400" dirty="0" smtClean="0">
                <a:solidFill>
                  <a:srgbClr val="002060"/>
                </a:solidFill>
                <a:effectLst/>
                <a:latin typeface="Times New Roman"/>
                <a:ea typeface="Calibri"/>
                <a:cs typeface="Arial"/>
              </a:rPr>
              <a:t> </a:t>
            </a:r>
            <a:r>
              <a:rPr lang="en-US" sz="2400" dirty="0" smtClean="0">
                <a:effectLst/>
                <a:latin typeface="Times New Roman"/>
                <a:ea typeface="Calibri"/>
                <a:cs typeface="Arial"/>
              </a:rPr>
              <a:t>Plastic films are more widely used as mulch. They help in maintaining higher water content in soil resulted from reduced evaporation, induced infiltration, reduced transpiration from weeds or combination of all these factors. There are different colors of plastic film such as black ,blue ,red, orange and grey each one is used for specific purpose.       </a:t>
            </a:r>
            <a:endParaRPr lang="en-US" sz="2400" dirty="0">
              <a:ea typeface="Calibri"/>
              <a:cs typeface="Arial"/>
            </a:endParaRPr>
          </a:p>
        </p:txBody>
      </p:sp>
      <p:pic>
        <p:nvPicPr>
          <p:cNvPr id="2052" name="Picture 4" descr="نتيجة بحث الصور عن ‪inorganic mulches in used in vegetab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276600"/>
            <a:ext cx="28956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نتيجة بحث الصور عن ‪plastic colors mulches in tomat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3276600"/>
            <a:ext cx="25146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نتيجة بحث الصور عن ‪plastic colors mulches in tomato‬‏">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3276600"/>
            <a:ext cx="29718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829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04800"/>
            <a:ext cx="8610600" cy="5917517"/>
          </a:xfrm>
          <a:prstGeom prst="rect">
            <a:avLst/>
          </a:prstGeom>
        </p:spPr>
        <p:txBody>
          <a:bodyPr wrap="square">
            <a:spAutoFit/>
          </a:bodyPr>
          <a:lstStyle/>
          <a:p>
            <a:pPr algn="l">
              <a:lnSpc>
                <a:spcPct val="107000"/>
              </a:lnSpc>
              <a:spcAft>
                <a:spcPts val="800"/>
              </a:spcAft>
              <a:tabLst>
                <a:tab pos="5153025" algn="l"/>
              </a:tabLst>
            </a:pPr>
            <a:r>
              <a:rPr lang="en-GB" sz="3200" b="1" u="sng" dirty="0" smtClean="0">
                <a:solidFill>
                  <a:srgbClr val="FF0000"/>
                </a:solidFill>
                <a:effectLst/>
                <a:latin typeface="Times New Roman"/>
                <a:ea typeface="Calibri"/>
                <a:cs typeface="Arial"/>
              </a:rPr>
              <a:t>Advantages of mulching:-</a:t>
            </a:r>
            <a:r>
              <a:rPr lang="en-GB" sz="2400" b="1" u="sng" dirty="0" smtClean="0">
                <a:solidFill>
                  <a:srgbClr val="FF0000"/>
                </a:solidFill>
                <a:effectLst/>
                <a:latin typeface="Times New Roman"/>
                <a:ea typeface="Calibri"/>
                <a:cs typeface="Arial"/>
              </a:rPr>
              <a:t>	</a:t>
            </a:r>
            <a:endParaRPr lang="en-US" sz="1200" dirty="0">
              <a:ea typeface="Calibri"/>
              <a:cs typeface="Arial"/>
            </a:endParaRPr>
          </a:p>
          <a:p>
            <a:pPr algn="l">
              <a:lnSpc>
                <a:spcPct val="107000"/>
              </a:lnSpc>
              <a:spcAft>
                <a:spcPts val="800"/>
              </a:spcAft>
            </a:pPr>
            <a:r>
              <a:rPr lang="en-US" sz="2800" dirty="0" smtClean="0">
                <a:effectLst/>
                <a:latin typeface="Times New Roman"/>
                <a:ea typeface="Calibri"/>
                <a:cs typeface="Arial"/>
              </a:rPr>
              <a:t>1-Mulches keep the soil underneath moist longer than bare soil and prevent evaporation.</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2</a:t>
            </a:r>
            <a:r>
              <a:rPr lang="en-GB" sz="2800" dirty="0" smtClean="0">
                <a:effectLst/>
                <a:latin typeface="Times New Roman"/>
                <a:ea typeface="Calibri"/>
                <a:cs typeface="Arial"/>
              </a:rPr>
              <a:t>-</a:t>
            </a:r>
            <a:r>
              <a:rPr lang="en-US" sz="2800" dirty="0" smtClean="0">
                <a:effectLst/>
                <a:latin typeface="Times New Roman"/>
                <a:ea typeface="Calibri"/>
                <a:cs typeface="Arial"/>
              </a:rPr>
              <a:t>Controls soil erosion by cushioning the impact of raindrops and by slowing runoff.</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3 -Can prevent weed growth by shading them out. </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4-Helps maintaining warm temperatures even at night.</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5-Synthetic mulches play a major role in soil </a:t>
            </a:r>
            <a:r>
              <a:rPr lang="en-US" sz="2800" dirty="0" err="1" smtClean="0">
                <a:effectLst/>
                <a:latin typeface="Times New Roman"/>
                <a:ea typeface="Calibri"/>
                <a:cs typeface="Arial"/>
              </a:rPr>
              <a:t>solarization</a:t>
            </a:r>
            <a:r>
              <a:rPr lang="en-US" sz="2800" dirty="0" smtClean="0">
                <a:effectLst/>
                <a:latin typeface="Times New Roman"/>
                <a:ea typeface="Calibri"/>
                <a:cs typeface="Arial"/>
              </a:rPr>
              <a:t> processes.</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6-Mulching improves soil structure and aeration </a:t>
            </a:r>
            <a:endParaRPr lang="en-US" sz="2800" dirty="0">
              <a:ea typeface="Calibri"/>
              <a:cs typeface="Arial"/>
            </a:endParaRPr>
          </a:p>
          <a:p>
            <a:pPr algn="l"/>
            <a:r>
              <a:rPr lang="en-GB" sz="2800" dirty="0" smtClean="0">
                <a:effectLst/>
                <a:latin typeface="Times New Roman"/>
                <a:ea typeface="Calibri"/>
              </a:rPr>
              <a:t>7</a:t>
            </a:r>
            <a:r>
              <a:rPr lang="en-US" sz="2800" dirty="0" smtClean="0">
                <a:effectLst/>
                <a:latin typeface="Times New Roman"/>
                <a:ea typeface="Calibri"/>
              </a:rPr>
              <a:t>-Some mulch can improve soil fertility</a:t>
            </a:r>
            <a:endParaRPr lang="ar-IQ" sz="2800" dirty="0"/>
          </a:p>
        </p:txBody>
      </p:sp>
    </p:spTree>
    <p:extLst>
      <p:ext uri="{BB962C8B-B14F-4D97-AF65-F5344CB8AC3E}">
        <p14:creationId xmlns:p14="http://schemas.microsoft.com/office/powerpoint/2010/main" val="1290353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86800" cy="4359399"/>
          </a:xfrm>
          <a:prstGeom prst="rect">
            <a:avLst/>
          </a:prstGeom>
        </p:spPr>
        <p:txBody>
          <a:bodyPr wrap="square">
            <a:spAutoFit/>
          </a:bodyPr>
          <a:lstStyle/>
          <a:p>
            <a:pPr algn="l">
              <a:lnSpc>
                <a:spcPct val="107000"/>
              </a:lnSpc>
              <a:spcAft>
                <a:spcPts val="800"/>
              </a:spcAft>
            </a:pPr>
            <a:r>
              <a:rPr lang="en-GB" sz="3200" b="1" u="sng" dirty="0" smtClean="0">
                <a:solidFill>
                  <a:srgbClr val="FF0000"/>
                </a:solidFill>
                <a:effectLst/>
                <a:latin typeface="Times New Roman"/>
                <a:ea typeface="Calibri"/>
                <a:cs typeface="Arial"/>
              </a:rPr>
              <a:t>Disadvantages of mulching:-</a:t>
            </a:r>
            <a:endParaRPr lang="en-US" sz="3200" dirty="0">
              <a:ea typeface="Calibri"/>
              <a:cs typeface="Arial"/>
            </a:endParaRPr>
          </a:p>
          <a:p>
            <a:pPr algn="l">
              <a:lnSpc>
                <a:spcPct val="107000"/>
              </a:lnSpc>
              <a:spcAft>
                <a:spcPts val="800"/>
              </a:spcAft>
            </a:pPr>
            <a:r>
              <a:rPr lang="en-US" sz="2800" dirty="0" smtClean="0">
                <a:effectLst/>
                <a:latin typeface="Times New Roman"/>
                <a:ea typeface="Calibri"/>
                <a:cs typeface="Arial"/>
              </a:rPr>
              <a:t>1</a:t>
            </a:r>
            <a:r>
              <a:rPr lang="en-US" sz="2800" b="1" dirty="0" smtClean="0">
                <a:effectLst/>
                <a:latin typeface="Times New Roman"/>
                <a:ea typeface="Calibri"/>
                <a:cs typeface="Arial"/>
              </a:rPr>
              <a:t>-</a:t>
            </a:r>
            <a:r>
              <a:rPr lang="en-US" sz="2800" dirty="0" smtClean="0">
                <a:effectLst/>
                <a:latin typeface="Times New Roman"/>
                <a:ea typeface="Calibri"/>
                <a:cs typeface="Arial"/>
              </a:rPr>
              <a:t>Mulching is </a:t>
            </a:r>
            <a:r>
              <a:rPr lang="en-US" sz="2800" dirty="0" err="1" smtClean="0">
                <a:effectLst/>
                <a:latin typeface="Times New Roman"/>
                <a:ea typeface="Calibri"/>
                <a:cs typeface="Arial"/>
              </a:rPr>
              <a:t>labour-intensive</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2-Inorganic mulches are costly</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3-Too much mulch can create rotting of the root zone </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4-Mulch material can introduce new pests and diseases into a field.</a:t>
            </a:r>
            <a:endParaRPr lang="en-US" sz="2800" dirty="0">
              <a:ea typeface="Calibri"/>
              <a:cs typeface="Arial"/>
            </a:endParaRPr>
          </a:p>
          <a:p>
            <a:pPr algn="l">
              <a:lnSpc>
                <a:spcPct val="107000"/>
              </a:lnSpc>
              <a:spcAft>
                <a:spcPts val="800"/>
              </a:spcAft>
            </a:pPr>
            <a:r>
              <a:rPr lang="en-US" sz="2800" dirty="0" smtClean="0">
                <a:effectLst/>
                <a:latin typeface="Times New Roman"/>
                <a:ea typeface="Calibri"/>
                <a:cs typeface="Arial"/>
              </a:rPr>
              <a:t>5-When plastic mulch starts to break down into non-recyclable bits; it is hard to remove it again</a:t>
            </a:r>
            <a:endParaRPr lang="en-US" sz="2800" dirty="0">
              <a:ea typeface="Calibri"/>
              <a:cs typeface="Arial"/>
            </a:endParaRPr>
          </a:p>
        </p:txBody>
      </p:sp>
    </p:spTree>
    <p:extLst>
      <p:ext uri="{BB962C8B-B14F-4D97-AF65-F5344CB8AC3E}">
        <p14:creationId xmlns:p14="http://schemas.microsoft.com/office/powerpoint/2010/main" val="318913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9144000" cy="5771965"/>
          </a:xfrm>
          <a:prstGeom prst="rect">
            <a:avLst/>
          </a:prstGeom>
        </p:spPr>
        <p:txBody>
          <a:bodyPr wrap="square">
            <a:spAutoFit/>
          </a:bodyPr>
          <a:lstStyle/>
          <a:p>
            <a:pPr algn="l">
              <a:lnSpc>
                <a:spcPct val="107000"/>
              </a:lnSpc>
              <a:spcAft>
                <a:spcPts val="800"/>
              </a:spcAft>
            </a:pPr>
            <a:r>
              <a:rPr lang="en-US" sz="3200" b="1" u="sng" dirty="0" smtClean="0">
                <a:solidFill>
                  <a:srgbClr val="FF0000"/>
                </a:solidFill>
                <a:effectLst/>
                <a:latin typeface="Times New Roman"/>
                <a:ea typeface="Calibri"/>
                <a:cs typeface="Arial"/>
              </a:rPr>
              <a:t>Plastic mulch application:</a:t>
            </a:r>
            <a:endParaRPr lang="en-US" sz="3200" dirty="0">
              <a:ea typeface="Calibri"/>
              <a:cs typeface="Arial"/>
            </a:endParaRPr>
          </a:p>
          <a:p>
            <a:pPr algn="l">
              <a:lnSpc>
                <a:spcPct val="107000"/>
              </a:lnSpc>
              <a:spcAft>
                <a:spcPts val="800"/>
              </a:spcAft>
            </a:pPr>
            <a:r>
              <a:rPr lang="en-US" sz="2800" b="1" u="sng" dirty="0" smtClean="0">
                <a:effectLst/>
                <a:latin typeface="Times New Roman"/>
                <a:ea typeface="Calibri"/>
                <a:cs typeface="Arial"/>
              </a:rPr>
              <a:t>Installation Considerations</a:t>
            </a:r>
            <a:endParaRPr lang="en-US" sz="2800" dirty="0">
              <a:ea typeface="Calibri"/>
              <a:cs typeface="Arial"/>
            </a:endParaRPr>
          </a:p>
          <a:p>
            <a:pPr algn="just">
              <a:lnSpc>
                <a:spcPct val="107000"/>
              </a:lnSpc>
              <a:spcAft>
                <a:spcPts val="800"/>
              </a:spcAft>
            </a:pPr>
            <a:r>
              <a:rPr lang="en-US" sz="2600" b="1" dirty="0" smtClean="0">
                <a:solidFill>
                  <a:srgbClr val="FF0000"/>
                </a:solidFill>
                <a:effectLst/>
                <a:latin typeface="Times New Roman"/>
                <a:ea typeface="Calibri"/>
                <a:cs typeface="Arial"/>
              </a:rPr>
              <a:t>1-Soil Preparation</a:t>
            </a:r>
            <a:r>
              <a:rPr lang="en-US" sz="2600" b="1" dirty="0" smtClean="0">
                <a:effectLst/>
                <a:latin typeface="Times New Roman"/>
                <a:ea typeface="Calibri"/>
                <a:cs typeface="Arial"/>
              </a:rPr>
              <a:t>:-</a:t>
            </a:r>
            <a:r>
              <a:rPr lang="en-US" sz="2600" dirty="0" smtClean="0">
                <a:effectLst/>
                <a:latin typeface="Times New Roman"/>
                <a:ea typeface="Calibri"/>
                <a:cs typeface="Arial"/>
              </a:rPr>
              <a:t> The soil must contain adequate moisture for seed germination when the plastic mulch is laid. Temperatures should be at least 10°C, and the soil should be well worked, and </a:t>
            </a:r>
            <a:r>
              <a:rPr lang="ar-IQ" sz="2600" dirty="0" smtClean="0">
                <a:effectLst/>
                <a:latin typeface="Times New Roman"/>
                <a:ea typeface="Calibri"/>
                <a:cs typeface="Arial"/>
              </a:rPr>
              <a:t>  </a:t>
            </a:r>
            <a:r>
              <a:rPr lang="en-US" sz="2600" dirty="0" smtClean="0">
                <a:effectLst/>
                <a:latin typeface="Times New Roman"/>
                <a:ea typeface="Calibri"/>
                <a:cs typeface="Arial"/>
              </a:rPr>
              <a:t>free from undecomposed plant                                                         .</a:t>
            </a:r>
            <a:endParaRPr lang="en-US" sz="2600" dirty="0">
              <a:ea typeface="Calibri"/>
              <a:cs typeface="Arial"/>
            </a:endParaRPr>
          </a:p>
          <a:p>
            <a:pPr algn="just">
              <a:lnSpc>
                <a:spcPct val="107000"/>
              </a:lnSpc>
              <a:spcAft>
                <a:spcPts val="800"/>
              </a:spcAft>
            </a:pPr>
            <a:r>
              <a:rPr lang="en-US" sz="2600" b="1" dirty="0" smtClean="0">
                <a:solidFill>
                  <a:srgbClr val="FF0000"/>
                </a:solidFill>
                <a:effectLst/>
                <a:latin typeface="Times New Roman"/>
                <a:ea typeface="Calibri"/>
                <a:cs typeface="Arial"/>
              </a:rPr>
              <a:t>2-Fertilization</a:t>
            </a:r>
            <a:r>
              <a:rPr lang="en-US" sz="2600" dirty="0" smtClean="0">
                <a:solidFill>
                  <a:srgbClr val="FF0000"/>
                </a:solidFill>
                <a:effectLst/>
                <a:latin typeface="Times New Roman"/>
                <a:ea typeface="Calibri"/>
                <a:cs typeface="Arial"/>
              </a:rPr>
              <a:t>: </a:t>
            </a:r>
            <a:r>
              <a:rPr lang="en-US" sz="2600" dirty="0" smtClean="0">
                <a:effectLst/>
                <a:latin typeface="Times New Roman"/>
                <a:ea typeface="Calibri"/>
                <a:cs typeface="Arial"/>
              </a:rPr>
              <a:t>It is best to apply fertilizer during soil preparation, before laying the plastic mulch. After the mulch is installed water soluble fertilizer can be injected through a drip irrigation system     </a:t>
            </a:r>
            <a:endParaRPr lang="en-US" sz="2600" dirty="0">
              <a:ea typeface="Calibri"/>
              <a:cs typeface="Arial"/>
            </a:endParaRPr>
          </a:p>
          <a:p>
            <a:pPr algn="just">
              <a:lnSpc>
                <a:spcPct val="107000"/>
              </a:lnSpc>
              <a:spcAft>
                <a:spcPts val="800"/>
              </a:spcAft>
            </a:pPr>
            <a:r>
              <a:rPr lang="en-US" sz="2600" b="1" dirty="0" smtClean="0">
                <a:solidFill>
                  <a:srgbClr val="FF0000"/>
                </a:solidFill>
                <a:effectLst/>
                <a:latin typeface="Times New Roman"/>
                <a:ea typeface="Calibri"/>
                <a:cs typeface="Arial"/>
              </a:rPr>
              <a:t>3</a:t>
            </a:r>
            <a:r>
              <a:rPr lang="en-US" sz="2600" dirty="0" smtClean="0">
                <a:solidFill>
                  <a:srgbClr val="FF0000"/>
                </a:solidFill>
                <a:effectLst/>
                <a:latin typeface="Times New Roman"/>
                <a:ea typeface="Calibri"/>
                <a:cs typeface="Arial"/>
              </a:rPr>
              <a:t>- </a:t>
            </a:r>
            <a:r>
              <a:rPr lang="en-US" sz="2600" b="1" dirty="0" smtClean="0">
                <a:solidFill>
                  <a:srgbClr val="FF0000"/>
                </a:solidFill>
                <a:effectLst/>
                <a:latin typeface="Times New Roman"/>
                <a:ea typeface="Calibri"/>
                <a:cs typeface="Arial"/>
              </a:rPr>
              <a:t>Irrigation</a:t>
            </a:r>
            <a:r>
              <a:rPr lang="en-US" sz="2600" dirty="0" smtClean="0">
                <a:solidFill>
                  <a:srgbClr val="FF0000"/>
                </a:solidFill>
                <a:effectLst/>
                <a:latin typeface="Times New Roman"/>
                <a:ea typeface="Calibri"/>
                <a:cs typeface="Arial"/>
              </a:rPr>
              <a:t>: </a:t>
            </a:r>
            <a:r>
              <a:rPr lang="en-US" sz="2600" dirty="0" smtClean="0">
                <a:effectLst/>
                <a:latin typeface="Times New Roman"/>
                <a:ea typeface="Calibri"/>
                <a:cs typeface="Arial"/>
              </a:rPr>
              <a:t>Drip irrigation is recommended for use with plastic mulches. Plastic mulch should not be used without irrigation for some kinds of crop.                                                                            </a:t>
            </a:r>
            <a:endParaRPr lang="en-US" sz="2600" dirty="0">
              <a:ea typeface="Calibri"/>
              <a:cs typeface="Arial"/>
            </a:endParaRPr>
          </a:p>
        </p:txBody>
      </p:sp>
    </p:spTree>
    <p:extLst>
      <p:ext uri="{BB962C8B-B14F-4D97-AF65-F5344CB8AC3E}">
        <p14:creationId xmlns:p14="http://schemas.microsoft.com/office/powerpoint/2010/main" val="1135224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458200" cy="3552063"/>
          </a:xfrm>
          <a:prstGeom prst="rect">
            <a:avLst/>
          </a:prstGeom>
        </p:spPr>
        <p:txBody>
          <a:bodyPr wrap="square">
            <a:spAutoFit/>
          </a:bodyPr>
          <a:lstStyle/>
          <a:p>
            <a:pPr algn="just">
              <a:lnSpc>
                <a:spcPct val="107000"/>
              </a:lnSpc>
              <a:spcAft>
                <a:spcPts val="800"/>
              </a:spcAft>
            </a:pPr>
            <a:r>
              <a:rPr lang="en-US" sz="2600" b="1" dirty="0" smtClean="0">
                <a:solidFill>
                  <a:srgbClr val="FF0000"/>
                </a:solidFill>
                <a:effectLst/>
                <a:latin typeface="Times New Roman"/>
                <a:ea typeface="Calibri"/>
                <a:cs typeface="Arial"/>
              </a:rPr>
              <a:t>4</a:t>
            </a:r>
            <a:r>
              <a:rPr lang="en-US" sz="2600" dirty="0" smtClean="0">
                <a:solidFill>
                  <a:srgbClr val="FF0000"/>
                </a:solidFill>
                <a:effectLst/>
                <a:latin typeface="Times New Roman"/>
                <a:ea typeface="Calibri"/>
                <a:cs typeface="Arial"/>
              </a:rPr>
              <a:t>- </a:t>
            </a:r>
            <a:r>
              <a:rPr lang="en-US" sz="2600" b="1" dirty="0" smtClean="0">
                <a:solidFill>
                  <a:srgbClr val="FF0000"/>
                </a:solidFill>
                <a:effectLst/>
                <a:latin typeface="Times New Roman"/>
                <a:ea typeface="Calibri"/>
                <a:cs typeface="Arial"/>
              </a:rPr>
              <a:t>Planting the Crop:</a:t>
            </a:r>
            <a:r>
              <a:rPr lang="en-US" sz="2600" dirty="0" smtClean="0">
                <a:solidFill>
                  <a:srgbClr val="FF0000"/>
                </a:solidFill>
                <a:effectLst/>
                <a:latin typeface="Times New Roman"/>
                <a:ea typeface="Calibri"/>
                <a:cs typeface="Arial"/>
              </a:rPr>
              <a:t> </a:t>
            </a:r>
            <a:r>
              <a:rPr lang="en-US" sz="2600" dirty="0" smtClean="0">
                <a:effectLst/>
                <a:latin typeface="Times New Roman"/>
                <a:ea typeface="Calibri"/>
                <a:cs typeface="Arial"/>
              </a:rPr>
              <a:t>Vegetable crops can be established in plastic mulch by transplanting or direct seeding. Transplanting can be accomplished by hand or with a mechanical </a:t>
            </a:r>
            <a:r>
              <a:rPr lang="en-US" sz="2600" dirty="0" err="1" smtClean="0">
                <a:effectLst/>
                <a:latin typeface="Times New Roman"/>
                <a:ea typeface="Calibri"/>
                <a:cs typeface="Arial"/>
              </a:rPr>
              <a:t>transplanter</a:t>
            </a:r>
            <a:r>
              <a:rPr lang="en-US" sz="2600" dirty="0" smtClean="0">
                <a:effectLst/>
                <a:latin typeface="Times New Roman"/>
                <a:ea typeface="Calibri"/>
                <a:cs typeface="Arial"/>
              </a:rPr>
              <a:t> .                                                                                 </a:t>
            </a:r>
            <a:r>
              <a:rPr lang="en-US" sz="2600" b="1" dirty="0" smtClean="0">
                <a:solidFill>
                  <a:srgbClr val="FF0000"/>
                </a:solidFill>
                <a:effectLst/>
                <a:latin typeface="Times New Roman"/>
                <a:ea typeface="Calibri"/>
              </a:rPr>
              <a:t>5-Windbreaks</a:t>
            </a:r>
            <a:r>
              <a:rPr lang="en-US" sz="2600" dirty="0" smtClean="0">
                <a:solidFill>
                  <a:srgbClr val="FF0000"/>
                </a:solidFill>
                <a:effectLst/>
                <a:latin typeface="Times New Roman"/>
                <a:ea typeface="Calibri"/>
              </a:rPr>
              <a:t>:</a:t>
            </a:r>
            <a:r>
              <a:rPr lang="en-US" sz="2600" dirty="0" smtClean="0">
                <a:effectLst/>
                <a:latin typeface="Times New Roman"/>
                <a:ea typeface="Calibri"/>
              </a:rPr>
              <a:t>Strong winds can damage or tear plastic mulch. Windbreaks can be helpful in wind-prone areas. Trees or shrubs along the windward side can also protect a field from damage</a:t>
            </a:r>
            <a:r>
              <a:rPr lang="en-US" dirty="0" smtClean="0">
                <a:effectLst/>
                <a:latin typeface="Times New Roman"/>
                <a:ea typeface="Calibri"/>
              </a:rPr>
              <a:t>.                                                                                                                </a:t>
            </a:r>
            <a:endParaRPr lang="ar-IQ" dirty="0"/>
          </a:p>
        </p:txBody>
      </p:sp>
      <p:pic>
        <p:nvPicPr>
          <p:cNvPr id="4098"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0"/>
            <a:ext cx="3048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نتيجة بحث الصور عن ‪plastic colors mulches in tomat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810000"/>
            <a:ext cx="31242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نتيجة بحث الصور عن ‪wind breaker for protecting mulche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3810000"/>
            <a:ext cx="25908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103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5253874"/>
          </a:xfrm>
          <a:prstGeom prst="rect">
            <a:avLst/>
          </a:prstGeom>
        </p:spPr>
        <p:txBody>
          <a:bodyPr wrap="square">
            <a:spAutoFit/>
          </a:bodyPr>
          <a:lstStyle/>
          <a:p>
            <a:pPr algn="l">
              <a:lnSpc>
                <a:spcPct val="107000"/>
              </a:lnSpc>
              <a:spcAft>
                <a:spcPts val="800"/>
              </a:spcAft>
            </a:pPr>
            <a:r>
              <a:rPr lang="en-US" sz="3200" b="1" u="sng" dirty="0" smtClean="0">
                <a:solidFill>
                  <a:srgbClr val="FF0000"/>
                </a:solidFill>
                <a:effectLst/>
                <a:latin typeface="Times New Roman"/>
                <a:ea typeface="Calibri"/>
                <a:cs typeface="Arial"/>
              </a:rPr>
              <a:t>Planting Considerations :-</a:t>
            </a:r>
            <a:endParaRPr lang="en-US" sz="3200" dirty="0">
              <a:ea typeface="Calibri"/>
              <a:cs typeface="Arial"/>
            </a:endParaRPr>
          </a:p>
          <a:p>
            <a:pPr algn="just" rtl="0">
              <a:lnSpc>
                <a:spcPct val="107000"/>
              </a:lnSpc>
              <a:spcAft>
                <a:spcPts val="800"/>
              </a:spcAft>
            </a:pPr>
            <a:r>
              <a:rPr lang="en-US" dirty="0" smtClean="0">
                <a:effectLst/>
                <a:latin typeface="Times New Roman"/>
                <a:ea typeface="Calibri"/>
                <a:cs typeface="Arial"/>
              </a:rPr>
              <a:t>  </a:t>
            </a:r>
            <a:r>
              <a:rPr lang="en-US" sz="2800" b="1" dirty="0" smtClean="0">
                <a:solidFill>
                  <a:srgbClr val="FF0000"/>
                </a:solidFill>
                <a:effectLst/>
                <a:latin typeface="Times New Roman"/>
                <a:ea typeface="Calibri"/>
                <a:cs typeface="Arial"/>
              </a:rPr>
              <a:t>1-Mechanical:</a:t>
            </a:r>
            <a:r>
              <a:rPr lang="en-US" sz="2800" b="1" dirty="0" smtClean="0">
                <a:effectLst/>
                <a:latin typeface="Times New Roman"/>
                <a:ea typeface="Calibri"/>
                <a:cs typeface="Arial"/>
              </a:rPr>
              <a:t> </a:t>
            </a:r>
            <a:r>
              <a:rPr lang="en-US" sz="2800" dirty="0" smtClean="0">
                <a:effectLst/>
                <a:latin typeface="Times New Roman"/>
                <a:ea typeface="Calibri"/>
                <a:cs typeface="Arial"/>
              </a:rPr>
              <a:t>For large commercial operations, mechanical trans- planters are used to set plants through plastic. All planters can be adjusted to various spacing and are pulled behind a tractor                                                                                       </a:t>
            </a:r>
            <a:endParaRPr lang="en-US" sz="2800" dirty="0">
              <a:ea typeface="Calibri"/>
              <a:cs typeface="Arial"/>
            </a:endParaRPr>
          </a:p>
          <a:p>
            <a:pPr algn="just" rtl="0"/>
            <a:r>
              <a:rPr lang="en-US" sz="2800" b="1" dirty="0" smtClean="0">
                <a:solidFill>
                  <a:srgbClr val="FF0000"/>
                </a:solidFill>
                <a:effectLst/>
                <a:latin typeface="Times New Roman"/>
                <a:ea typeface="Calibri"/>
              </a:rPr>
              <a:t>2- Hand:</a:t>
            </a:r>
            <a:r>
              <a:rPr lang="en-US" sz="2800" dirty="0" smtClean="0">
                <a:solidFill>
                  <a:srgbClr val="FF0000"/>
                </a:solidFill>
                <a:effectLst/>
                <a:latin typeface="Times New Roman"/>
                <a:ea typeface="Calibri"/>
              </a:rPr>
              <a:t> </a:t>
            </a:r>
            <a:r>
              <a:rPr lang="en-US" sz="2800" dirty="0" smtClean="0">
                <a:effectLst/>
                <a:latin typeface="Times New Roman"/>
                <a:ea typeface="Calibri"/>
              </a:rPr>
              <a:t>While more time consuming, hand transplanting is effective and commonly used on smaller operations. When creating holes for planting, </a:t>
            </a:r>
            <a:r>
              <a:rPr lang="en-US" sz="2800" b="1" dirty="0" smtClean="0">
                <a:solidFill>
                  <a:srgbClr val="0070C0"/>
                </a:solidFill>
                <a:effectLst/>
                <a:latin typeface="Times New Roman"/>
                <a:ea typeface="Calibri"/>
              </a:rPr>
              <a:t>it is better to make circular holes instead of cutting slits or an ‘X’ in the plastic. With holes there is less contact between the transplant and the hot plastic.                                                                        </a:t>
            </a:r>
            <a:endParaRPr lang="ar-IQ" sz="2800" b="1" dirty="0">
              <a:solidFill>
                <a:srgbClr val="0070C0"/>
              </a:solidFill>
            </a:endParaRPr>
          </a:p>
        </p:txBody>
      </p:sp>
    </p:spTree>
    <p:extLst>
      <p:ext uri="{BB962C8B-B14F-4D97-AF65-F5344CB8AC3E}">
        <p14:creationId xmlns:p14="http://schemas.microsoft.com/office/powerpoint/2010/main" val="144531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657</Words>
  <Application>Microsoft Office PowerPoint</Application>
  <PresentationFormat>On-screen Show (4:3)</PresentationFormat>
  <Paragraphs>35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Haval</dc:creator>
  <cp:lastModifiedBy>Haval</cp:lastModifiedBy>
  <cp:revision>9</cp:revision>
  <dcterms:created xsi:type="dcterms:W3CDTF">2019-02-08T10:20:16Z</dcterms:created>
  <dcterms:modified xsi:type="dcterms:W3CDTF">2019-02-08T13:06:52Z</dcterms:modified>
</cp:coreProperties>
</file>