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37" d="100"/>
          <a:sy n="37" d="100"/>
        </p:scale>
        <p:origin x="131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F08A-A6F0-4A53-978C-F317C23F1F57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6172-FF6B-4287-A5B0-B0ED195A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0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F08A-A6F0-4A53-978C-F317C23F1F57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6172-FF6B-4287-A5B0-B0ED195A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3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F08A-A6F0-4A53-978C-F317C23F1F57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6172-FF6B-4287-A5B0-B0ED195A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2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F08A-A6F0-4A53-978C-F317C23F1F57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6172-FF6B-4287-A5B0-B0ED195A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7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F08A-A6F0-4A53-978C-F317C23F1F57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6172-FF6B-4287-A5B0-B0ED195A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5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F08A-A6F0-4A53-978C-F317C23F1F57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6172-FF6B-4287-A5B0-B0ED195A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9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F08A-A6F0-4A53-978C-F317C23F1F57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6172-FF6B-4287-A5B0-B0ED195A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38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F08A-A6F0-4A53-978C-F317C23F1F57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6172-FF6B-4287-A5B0-B0ED195A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5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F08A-A6F0-4A53-978C-F317C23F1F57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6172-FF6B-4287-A5B0-B0ED195A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9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F08A-A6F0-4A53-978C-F317C23F1F57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6172-FF6B-4287-A5B0-B0ED195A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9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F08A-A6F0-4A53-978C-F317C23F1F57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6172-FF6B-4287-A5B0-B0ED195A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7F08A-A6F0-4A53-978C-F317C23F1F57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D6172-FF6B-4287-A5B0-B0ED195A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5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924800" cy="13716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400" b="1" dirty="0" smtClean="0">
                <a:solidFill>
                  <a:srgbClr val="0070C0"/>
                </a:solidFill>
              </a:rPr>
              <a:t>College of Basic </a:t>
            </a:r>
            <a:r>
              <a:rPr lang="en-US" sz="2400" b="1" dirty="0">
                <a:solidFill>
                  <a:srgbClr val="0070C0"/>
                </a:solidFill>
              </a:rPr>
              <a:t>E</a:t>
            </a:r>
            <a:r>
              <a:rPr lang="en-US" sz="2400" b="1" dirty="0" smtClean="0">
                <a:solidFill>
                  <a:srgbClr val="0070C0"/>
                </a:solidFill>
              </a:rPr>
              <a:t>ducation 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err="1" smtClean="0">
                <a:solidFill>
                  <a:srgbClr val="0070C0"/>
                </a:solidFill>
              </a:rPr>
              <a:t>Salahaddin</a:t>
            </a:r>
            <a:r>
              <a:rPr lang="en-US" sz="2400" b="1" dirty="0" smtClean="0">
                <a:solidFill>
                  <a:srgbClr val="0070C0"/>
                </a:solidFill>
              </a:rPr>
              <a:t> University – Erbil 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English Department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7620000" cy="33528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Essay </a:t>
            </a:r>
            <a:r>
              <a:rPr lang="en-US" b="1" dirty="0">
                <a:solidFill>
                  <a:srgbClr val="00B050"/>
                </a:solidFill>
              </a:rPr>
              <a:t>W</a:t>
            </a:r>
            <a:r>
              <a:rPr lang="en-US" b="1" dirty="0" smtClean="0">
                <a:solidFill>
                  <a:srgbClr val="00B050"/>
                </a:solidFill>
              </a:rPr>
              <a:t>riting </a:t>
            </a:r>
          </a:p>
          <a:p>
            <a:r>
              <a:rPr lang="en-US" b="1" dirty="0">
                <a:solidFill>
                  <a:srgbClr val="00B050"/>
                </a:solidFill>
              </a:rPr>
              <a:t>S</a:t>
            </a:r>
            <a:r>
              <a:rPr lang="en-US" b="1" dirty="0" smtClean="0">
                <a:solidFill>
                  <a:srgbClr val="00B050"/>
                </a:solidFill>
              </a:rPr>
              <a:t>econd Stage </a:t>
            </a:r>
          </a:p>
          <a:p>
            <a:r>
              <a:rPr lang="en-US" b="1" smtClean="0">
                <a:solidFill>
                  <a:srgbClr val="00B050"/>
                </a:solidFill>
              </a:rPr>
              <a:t>2023-2024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Instructor : </a:t>
            </a:r>
            <a:r>
              <a:rPr lang="en-US" b="1" dirty="0" err="1" smtClean="0">
                <a:solidFill>
                  <a:srgbClr val="00B050"/>
                </a:solidFill>
              </a:rPr>
              <a:t>sheelan</a:t>
            </a:r>
            <a:r>
              <a:rPr lang="en-US" b="1" dirty="0" smtClean="0">
                <a:solidFill>
                  <a:srgbClr val="00B050"/>
                </a:solidFill>
              </a:rPr>
              <a:t> A. </a:t>
            </a:r>
            <a:r>
              <a:rPr lang="en-US" b="1" dirty="0" err="1" smtClean="0">
                <a:solidFill>
                  <a:srgbClr val="00B050"/>
                </a:solidFill>
              </a:rPr>
              <a:t>Hamadameen</a:t>
            </a:r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52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Course </a:t>
            </a:r>
            <a:r>
              <a:rPr lang="en-US" sz="4000" dirty="0">
                <a:solidFill>
                  <a:srgbClr val="0070C0"/>
                </a:solidFill>
              </a:rPr>
              <a:t>B</a:t>
            </a:r>
            <a:r>
              <a:rPr lang="en-US" sz="4000" dirty="0" smtClean="0">
                <a:solidFill>
                  <a:srgbClr val="0070C0"/>
                </a:solidFill>
              </a:rPr>
              <a:t>ook 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What is Writing? 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Why is writing Important?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The process of writing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What is a paragraph?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Paragraph organization </a:t>
            </a:r>
          </a:p>
          <a:p>
            <a:endParaRPr lang="en-US" sz="2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266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smtClean="0">
                <a:solidFill>
                  <a:srgbClr val="0070C0"/>
                </a:solidFill>
              </a:rPr>
              <a:t/>
            </a:r>
            <a:br>
              <a:rPr lang="en-US" b="1" u="sng" dirty="0" smtClean="0">
                <a:solidFill>
                  <a:srgbClr val="0070C0"/>
                </a:solidFill>
              </a:rPr>
            </a:br>
            <a:r>
              <a:rPr lang="en-US" b="1" u="sng" dirty="0" smtClean="0">
                <a:solidFill>
                  <a:srgbClr val="0070C0"/>
                </a:solidFill>
              </a:rPr>
              <a:t>What is writing ?</a:t>
            </a:r>
            <a:r>
              <a:rPr lang="en-US" b="1" u="sng" dirty="0">
                <a:solidFill>
                  <a:srgbClr val="0070C0"/>
                </a:solidFill>
              </a:rPr>
              <a:t/>
            </a:r>
            <a:br>
              <a:rPr lang="en-US" b="1" u="sng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5059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00B0F0"/>
                </a:solidFill>
              </a:rPr>
              <a:t>It is a form of communication that allows students to put their feelings and ideas on paper. Or to organize their knowledge into convincing arguments and to convey meaning through well-constructed text.</a:t>
            </a:r>
          </a:p>
          <a:p>
            <a:pPr marL="0" indent="0" algn="just"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                </a:t>
            </a:r>
            <a:r>
              <a:rPr lang="en-US" sz="4400" b="1" dirty="0" smtClean="0">
                <a:solidFill>
                  <a:srgbClr val="0070C0"/>
                </a:solidFill>
              </a:rPr>
              <a:t>Why </a:t>
            </a:r>
            <a:r>
              <a:rPr lang="en-US" sz="4400" b="1" dirty="0">
                <a:solidFill>
                  <a:srgbClr val="0070C0"/>
                </a:solidFill>
              </a:rPr>
              <a:t>is writing important ?</a:t>
            </a:r>
            <a:endParaRPr lang="en-US" sz="4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041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54974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248400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00B0F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US" b="1" dirty="0" smtClean="0">
              <a:solidFill>
                <a:srgbClr val="00B0F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b="1" dirty="0" smtClean="0">
                <a:solidFill>
                  <a:srgbClr val="00B0F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1- </a:t>
            </a:r>
            <a:r>
              <a:rPr lang="en-US" b="1" dirty="0">
                <a:solidFill>
                  <a:srgbClr val="00B0F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writing expresses who we are </a:t>
            </a:r>
            <a:r>
              <a:rPr lang="en-US" b="1" dirty="0" smtClean="0">
                <a:solidFill>
                  <a:srgbClr val="00B0F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as people.</a:t>
            </a:r>
          </a:p>
          <a:p>
            <a:endParaRPr lang="en-US" b="1" dirty="0" smtClean="0">
              <a:solidFill>
                <a:srgbClr val="00B0F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b="1" dirty="0" smtClean="0">
                <a:solidFill>
                  <a:srgbClr val="00B0F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2- </a:t>
            </a:r>
            <a:r>
              <a:rPr lang="en-US" b="1" dirty="0">
                <a:solidFill>
                  <a:srgbClr val="00B0F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Makes our thinking and learning visible and permanent</a:t>
            </a:r>
            <a:r>
              <a:rPr lang="en-US" b="1" dirty="0" smtClean="0">
                <a:solidFill>
                  <a:srgbClr val="00B0F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</a:p>
          <a:p>
            <a:endParaRPr lang="en-US" b="1" dirty="0">
              <a:solidFill>
                <a:srgbClr val="00B0F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b="1" dirty="0">
                <a:solidFill>
                  <a:srgbClr val="00B0F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3-Fosters our ability to explain our ideas to others and ourselves</a:t>
            </a:r>
            <a:r>
              <a:rPr lang="en-US" b="1" dirty="0" smtClean="0">
                <a:solidFill>
                  <a:srgbClr val="00B0F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</a:p>
          <a:p>
            <a:endParaRPr lang="en-US" b="1" dirty="0">
              <a:solidFill>
                <a:srgbClr val="00B0F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2133600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   </a:t>
            </a:r>
            <a:endParaRPr lang="en-US" sz="2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90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The Process of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</a:t>
            </a:r>
            <a:r>
              <a:rPr lang="en-US" b="1" u="sng" dirty="0" smtClean="0"/>
              <a:t>five stages </a:t>
            </a:r>
            <a:r>
              <a:rPr lang="en-US" dirty="0" smtClean="0"/>
              <a:t>in writing a paragraph : </a:t>
            </a:r>
            <a:r>
              <a:rPr lang="en-US" sz="4600" b="1" u="sng" dirty="0" smtClean="0">
                <a:solidFill>
                  <a:srgbClr val="0070C0"/>
                </a:solidFill>
              </a:rPr>
              <a:t>TOWER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Think </a:t>
            </a:r>
            <a:r>
              <a:rPr lang="en-US" dirty="0" smtClean="0"/>
              <a:t> –who is it for?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-what is it about 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Organize</a:t>
            </a:r>
            <a:r>
              <a:rPr lang="en-US" dirty="0" smtClean="0"/>
              <a:t> .  -what is the writing plan?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-How many paragraph do I need?</a:t>
            </a:r>
          </a:p>
          <a:p>
            <a:pPr marL="0" indent="0">
              <a:buNone/>
            </a:pPr>
            <a:r>
              <a:rPr lang="en-US" dirty="0" smtClean="0"/>
              <a:t>                      -What paragraph should be in each paragraph.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7030A0"/>
                </a:solidFill>
              </a:rPr>
              <a:t>Write</a:t>
            </a:r>
            <a:r>
              <a:rPr lang="en-US" dirty="0" smtClean="0"/>
              <a:t> – write the first draft.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Edit</a:t>
            </a:r>
            <a:r>
              <a:rPr lang="en-US" dirty="0" smtClean="0"/>
              <a:t> –Dose the first draft make sense 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- Find mistakes in spelling </a:t>
            </a:r>
            <a:r>
              <a:rPr lang="en-US" dirty="0"/>
              <a:t> </a:t>
            </a:r>
            <a:r>
              <a:rPr lang="en-US" dirty="0" smtClean="0"/>
              <a:t>, grammar and punctuation.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Rewrite</a:t>
            </a:r>
            <a:r>
              <a:rPr lang="en-US" dirty="0" smtClean="0"/>
              <a:t>   - Correct any mistakes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-The final version( writing for the reader)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0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215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MV Boli</vt:lpstr>
      <vt:lpstr>Office Theme</vt:lpstr>
      <vt:lpstr>College of Basic Education  Salahaddin University – Erbil  English Department </vt:lpstr>
      <vt:lpstr>Week 1</vt:lpstr>
      <vt:lpstr> What is writing ? </vt:lpstr>
      <vt:lpstr>PowerPoint Presentation</vt:lpstr>
      <vt:lpstr>The Process of writing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Salahaddin University – Erbil  College of Basic Education  English Department </dc:title>
  <dc:creator>LENOVO</dc:creator>
  <cp:lastModifiedBy>HP</cp:lastModifiedBy>
  <cp:revision>37</cp:revision>
  <dcterms:created xsi:type="dcterms:W3CDTF">2020-10-17T07:34:09Z</dcterms:created>
  <dcterms:modified xsi:type="dcterms:W3CDTF">2024-04-01T22:34:55Z</dcterms:modified>
</cp:coreProperties>
</file>