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EE6493-9675-46B4-91A2-CB0A799A4AF8}"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2145905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E6493-9675-46B4-91A2-CB0A799A4AF8}"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1562880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E6493-9675-46B4-91A2-CB0A799A4AF8}"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2776186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E6493-9675-46B4-91A2-CB0A799A4AF8}"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342900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EE6493-9675-46B4-91A2-CB0A799A4AF8}"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2250294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EE6493-9675-46B4-91A2-CB0A799A4AF8}" type="datetimeFigureOut">
              <a:rPr lang="en-US" smtClean="0"/>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2080089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EE6493-9675-46B4-91A2-CB0A799A4AF8}" type="datetimeFigureOut">
              <a:rPr lang="en-US" smtClean="0"/>
              <a:t>10/9/2023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1219458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EE6493-9675-46B4-91A2-CB0A799A4AF8}" type="datetimeFigureOut">
              <a:rPr lang="en-US" smtClean="0"/>
              <a:t>10/9/2023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3401950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E6493-9675-46B4-91A2-CB0A799A4AF8}" type="datetimeFigureOut">
              <a:rPr lang="en-US" smtClean="0"/>
              <a:t>10/9/2023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17418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E6493-9675-46B4-91A2-CB0A799A4AF8}" type="datetimeFigureOut">
              <a:rPr lang="en-US" smtClean="0"/>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2687211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E6493-9675-46B4-91A2-CB0A799A4AF8}" type="datetimeFigureOut">
              <a:rPr lang="en-US" smtClean="0"/>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2040430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E6493-9675-46B4-91A2-CB0A799A4AF8}" type="datetimeFigureOut">
              <a:rPr lang="en-US" smtClean="0"/>
              <a:t>10/9/2023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CB2E35-D6FC-40F8-BD82-CCA75E3D6234}" type="slidenum">
              <a:rPr lang="en-US" smtClean="0"/>
              <a:t>‹#›</a:t>
            </a:fld>
            <a:endParaRPr lang="en-US"/>
          </a:p>
        </p:txBody>
      </p:sp>
    </p:spTree>
    <p:extLst>
      <p:ext uri="{BB962C8B-B14F-4D97-AF65-F5344CB8AC3E}">
        <p14:creationId xmlns:p14="http://schemas.microsoft.com/office/powerpoint/2010/main" val="2402619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latin typeface="Algerian" pitchFamily="82" charset="0"/>
              </a:rPr>
              <a:t/>
            </a:r>
            <a:br>
              <a:rPr lang="en-US" smtClean="0">
                <a:latin typeface="Algerian" pitchFamily="82" charset="0"/>
              </a:rPr>
            </a:br>
            <a:r>
              <a:rPr lang="en-US" smtClean="0">
                <a:latin typeface="Algerian" pitchFamily="82" charset="0"/>
              </a:rPr>
              <a:t>WHAT </a:t>
            </a:r>
            <a:r>
              <a:rPr lang="en-US" dirty="0" smtClean="0">
                <a:latin typeface="Algerian" pitchFamily="82" charset="0"/>
              </a:rPr>
              <a:t>IS AN ESSAY</a:t>
            </a:r>
            <a:r>
              <a:rPr lang="en-US" dirty="0" smtClean="0"/>
              <a:t>?</a:t>
            </a:r>
            <a:endParaRPr lang="en-US" dirty="0"/>
          </a:p>
        </p:txBody>
      </p:sp>
      <p:sp>
        <p:nvSpPr>
          <p:cNvPr id="3" name="Content Placeholder 2"/>
          <p:cNvSpPr>
            <a:spLocks noGrp="1"/>
          </p:cNvSpPr>
          <p:nvPr>
            <p:ph idx="1"/>
          </p:nvPr>
        </p:nvSpPr>
        <p:spPr>
          <a:xfrm>
            <a:off x="152400" y="1600200"/>
            <a:ext cx="8534400" cy="4525963"/>
          </a:xfrm>
        </p:spPr>
        <p:txBody>
          <a:bodyPr/>
          <a:lstStyle/>
          <a:p>
            <a:endParaRPr lang="en-US" b="1" dirty="0" smtClean="0">
              <a:solidFill>
                <a:srgbClr val="0070C0"/>
              </a:solidFill>
            </a:endParaRPr>
          </a:p>
          <a:p>
            <a:pPr algn="just"/>
            <a:r>
              <a:rPr lang="en-US" sz="3600" b="1" dirty="0" smtClean="0">
                <a:solidFill>
                  <a:schemeClr val="accent6">
                    <a:lumMod val="75000"/>
                  </a:schemeClr>
                </a:solidFill>
                <a:latin typeface="High Tower Text" panose="02040502050506030303" pitchFamily="18" charset="0"/>
              </a:rPr>
              <a:t>An essay is a group of paragraphs written about a single topic and a central main idea. It must have at least three paragraphs, but a five –paragraph essay is a common length for academic wiring.</a:t>
            </a:r>
            <a:endParaRPr lang="en-US" sz="3600" b="1" dirty="0">
              <a:solidFill>
                <a:schemeClr val="accent6">
                  <a:lumMod val="75000"/>
                </a:schemeClr>
              </a:solidFill>
              <a:latin typeface="High Tower Text" panose="02040502050506030303" pitchFamily="18" charset="0"/>
            </a:endParaRPr>
          </a:p>
        </p:txBody>
      </p:sp>
    </p:spTree>
    <p:extLst>
      <p:ext uri="{BB962C8B-B14F-4D97-AF65-F5344CB8AC3E}">
        <p14:creationId xmlns:p14="http://schemas.microsoft.com/office/powerpoint/2010/main" val="3653397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742" y="228600"/>
            <a:ext cx="8229600" cy="1143000"/>
          </a:xfrm>
        </p:spPr>
        <p:txBody>
          <a:bodyPr>
            <a:normAutofit fontScale="90000"/>
          </a:bodyPr>
          <a:lstStyle/>
          <a:p>
            <a:r>
              <a:rPr lang="en-US" b="1" dirty="0">
                <a:solidFill>
                  <a:schemeClr val="accent6">
                    <a:lumMod val="75000"/>
                  </a:schemeClr>
                </a:solidFill>
                <a:latin typeface="Colonna MT" panose="04020805060202030203" pitchFamily="82" charset="0"/>
              </a:rPr>
              <a:t>The </a:t>
            </a:r>
            <a:r>
              <a:rPr lang="en-US" b="1" dirty="0" smtClean="0">
                <a:solidFill>
                  <a:schemeClr val="accent6">
                    <a:lumMod val="75000"/>
                  </a:schemeClr>
                </a:solidFill>
                <a:latin typeface="Colonna MT" panose="04020805060202030203" pitchFamily="82" charset="0"/>
              </a:rPr>
              <a:t>Structure </a:t>
            </a:r>
            <a:r>
              <a:rPr lang="en-US" b="1" dirty="0">
                <a:solidFill>
                  <a:schemeClr val="accent6">
                    <a:lumMod val="75000"/>
                  </a:schemeClr>
                </a:solidFill>
                <a:latin typeface="Colonna MT" panose="04020805060202030203" pitchFamily="82" charset="0"/>
              </a:rPr>
              <a:t>of an </a:t>
            </a:r>
            <a:r>
              <a:rPr lang="en-US" b="1" dirty="0" smtClean="0">
                <a:solidFill>
                  <a:schemeClr val="accent6">
                    <a:lumMod val="75000"/>
                  </a:schemeClr>
                </a:solidFill>
                <a:latin typeface="Colonna MT" panose="04020805060202030203" pitchFamily="82" charset="0"/>
              </a:rPr>
              <a:t>Essay</a:t>
            </a:r>
            <a:r>
              <a:rPr lang="en-US" dirty="0">
                <a:solidFill>
                  <a:schemeClr val="accent6">
                    <a:lumMod val="75000"/>
                  </a:schemeClr>
                </a:solidFill>
                <a:latin typeface="Colonna MT" panose="04020805060202030203" pitchFamily="82" charset="0"/>
              </a:rPr>
              <a:t/>
            </a:r>
            <a:br>
              <a:rPr lang="en-US" dirty="0">
                <a:solidFill>
                  <a:schemeClr val="accent6">
                    <a:lumMod val="75000"/>
                  </a:schemeClr>
                </a:solidFill>
                <a:latin typeface="Colonna MT" panose="04020805060202030203" pitchFamily="82" charset="0"/>
              </a:rPr>
            </a:br>
            <a:endParaRPr lang="en-US" dirty="0">
              <a:solidFill>
                <a:schemeClr val="accent6">
                  <a:lumMod val="75000"/>
                </a:schemeClr>
              </a:solidFill>
              <a:latin typeface="Colonna MT" panose="04020805060202030203" pitchFamily="82" charset="0"/>
            </a:endParaRPr>
          </a:p>
        </p:txBody>
      </p:sp>
      <p:sp>
        <p:nvSpPr>
          <p:cNvPr id="3" name="Content Placeholder 2"/>
          <p:cNvSpPr>
            <a:spLocks noGrp="1"/>
          </p:cNvSpPr>
          <p:nvPr>
            <p:ph idx="1"/>
          </p:nvPr>
        </p:nvSpPr>
        <p:spPr>
          <a:xfrm>
            <a:off x="454742" y="1143000"/>
            <a:ext cx="8460658" cy="5181600"/>
          </a:xfrm>
        </p:spPr>
        <p:txBody>
          <a:bodyPr>
            <a:normAutofit/>
          </a:bodyPr>
          <a:lstStyle/>
          <a:p>
            <a:pPr algn="just"/>
            <a:r>
              <a:rPr lang="en-US" b="1" dirty="0" smtClean="0">
                <a:solidFill>
                  <a:srgbClr val="00B0F0"/>
                </a:solidFill>
                <a:latin typeface="Sitka Banner" panose="02000505000000020004" pitchFamily="2" charset="0"/>
              </a:rPr>
              <a:t>The three main parts of an Essay</a:t>
            </a:r>
          </a:p>
          <a:p>
            <a:pPr algn="just"/>
            <a:r>
              <a:rPr lang="en-US" b="1" u="sng" dirty="0" smtClean="0">
                <a:solidFill>
                  <a:srgbClr val="00B0F0"/>
                </a:solidFill>
                <a:latin typeface="Sitka Banner" panose="02000505000000020004" pitchFamily="2" charset="0"/>
              </a:rPr>
              <a:t>The Introduction</a:t>
            </a:r>
          </a:p>
          <a:p>
            <a:pPr algn="just"/>
            <a:r>
              <a:rPr lang="en-US" sz="3600" b="1" dirty="0" smtClean="0">
                <a:solidFill>
                  <a:srgbClr val="00B0F0"/>
                </a:solidFill>
                <a:latin typeface="Sitka Banner" panose="02000505000000020004" pitchFamily="2" charset="0"/>
              </a:rPr>
              <a:t>This the first paragraph of an essay . It explains the topic with general ideas. It also has a thesis statement .This is  a statement that gives the main idea. It usually comes at or near the end of the paragraph. </a:t>
            </a:r>
          </a:p>
          <a:p>
            <a:pPr algn="just"/>
            <a:endParaRPr lang="en-US" sz="3600" b="1" dirty="0">
              <a:solidFill>
                <a:srgbClr val="00B0F0"/>
              </a:solidFill>
              <a:latin typeface="Sitka Banner" panose="02000505000000020004" pitchFamily="2" charset="0"/>
            </a:endParaRPr>
          </a:p>
        </p:txBody>
      </p:sp>
    </p:spTree>
    <p:extLst>
      <p:ext uri="{BB962C8B-B14F-4D97-AF65-F5344CB8AC3E}">
        <p14:creationId xmlns:p14="http://schemas.microsoft.com/office/powerpoint/2010/main" val="3680182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Lucida Handwriting" panose="03010101010101010101" pitchFamily="66" charset="0"/>
              </a:rPr>
              <a:t>THE MAIN BODY</a:t>
            </a:r>
            <a:endParaRPr lang="en-US" b="1" dirty="0">
              <a:solidFill>
                <a:srgbClr val="00B0F0"/>
              </a:solidFill>
              <a:latin typeface="Lucida Handwriting" panose="03010101010101010101" pitchFamily="66" charset="0"/>
            </a:endParaRPr>
          </a:p>
        </p:txBody>
      </p:sp>
      <p:sp>
        <p:nvSpPr>
          <p:cNvPr id="3" name="Content Placeholder 2"/>
          <p:cNvSpPr>
            <a:spLocks noGrp="1"/>
          </p:cNvSpPr>
          <p:nvPr>
            <p:ph idx="1"/>
          </p:nvPr>
        </p:nvSpPr>
        <p:spPr/>
        <p:txBody>
          <a:bodyPr>
            <a:normAutofit/>
          </a:bodyPr>
          <a:lstStyle/>
          <a:p>
            <a:pPr algn="just"/>
            <a:r>
              <a:rPr lang="en-US" sz="4000" b="1" dirty="0" smtClean="0">
                <a:solidFill>
                  <a:srgbClr val="00B0F0"/>
                </a:solidFill>
              </a:rPr>
              <a:t>These are the paragraphs that explain and support the thesis statement and come between the introduction and the conclusion. There must be one or more paragraphs in the main body of an essay</a:t>
            </a:r>
            <a:r>
              <a:rPr lang="en-US" dirty="0" smtClean="0"/>
              <a:t>.</a:t>
            </a:r>
            <a:endParaRPr lang="en-US" dirty="0"/>
          </a:p>
        </p:txBody>
      </p:sp>
    </p:spTree>
    <p:extLst>
      <p:ext uri="{BB962C8B-B14F-4D97-AF65-F5344CB8AC3E}">
        <p14:creationId xmlns:p14="http://schemas.microsoft.com/office/powerpoint/2010/main" val="1334777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974"/>
            <a:ext cx="8229600" cy="1143000"/>
          </a:xfrm>
        </p:spPr>
        <p:txBody>
          <a:bodyPr/>
          <a:lstStyle/>
          <a:p>
            <a:r>
              <a:rPr lang="en-US" b="1" dirty="0" smtClean="0">
                <a:solidFill>
                  <a:srgbClr val="00B0F0"/>
                </a:solidFill>
                <a:latin typeface="Imprint MT Shadow" panose="04020605060303030202" pitchFamily="82" charset="0"/>
              </a:rPr>
              <a:t>The Conclusion</a:t>
            </a:r>
            <a:endParaRPr lang="en-US" b="1" dirty="0">
              <a:solidFill>
                <a:srgbClr val="00B0F0"/>
              </a:solidFill>
              <a:latin typeface="Imprint MT Shadow" panose="04020605060303030202" pitchFamily="82" charset="0"/>
            </a:endParaRPr>
          </a:p>
        </p:txBody>
      </p:sp>
      <p:sp>
        <p:nvSpPr>
          <p:cNvPr id="3" name="Content Placeholder 2"/>
          <p:cNvSpPr>
            <a:spLocks noGrp="1"/>
          </p:cNvSpPr>
          <p:nvPr>
            <p:ph idx="1"/>
          </p:nvPr>
        </p:nvSpPr>
        <p:spPr/>
        <p:txBody>
          <a:bodyPr/>
          <a:lstStyle/>
          <a:p>
            <a:endParaRPr lang="en-US" sz="4400" b="1" dirty="0" smtClean="0">
              <a:solidFill>
                <a:srgbClr val="0070C0"/>
              </a:solidFill>
            </a:endParaRPr>
          </a:p>
          <a:p>
            <a:r>
              <a:rPr lang="en-US" sz="4400" b="1" dirty="0" smtClean="0">
                <a:solidFill>
                  <a:srgbClr val="00B0F0"/>
                </a:solidFill>
                <a:latin typeface="Imprint MT Shadow" panose="04020605060303030202" pitchFamily="82" charset="0"/>
              </a:rPr>
              <a:t>This is the last paragraph of an essay . It summarizes or restates the thesis and the supporting ideas of the essay.</a:t>
            </a:r>
            <a:endParaRPr lang="en-US" sz="4400" b="1" dirty="0">
              <a:solidFill>
                <a:srgbClr val="00B0F0"/>
              </a:solidFill>
              <a:latin typeface="Imprint MT Shadow" panose="04020605060303030202" pitchFamily="82" charset="0"/>
            </a:endParaRPr>
          </a:p>
        </p:txBody>
      </p:sp>
    </p:spTree>
    <p:extLst>
      <p:ext uri="{BB962C8B-B14F-4D97-AF65-F5344CB8AC3E}">
        <p14:creationId xmlns:p14="http://schemas.microsoft.com/office/powerpoint/2010/main" val="2023411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00B0F0"/>
                </a:solidFill>
                <a:latin typeface="Gill Sans Ultra Bold Condensed" panose="020B0A06020104020203" pitchFamily="34" charset="0"/>
              </a:rPr>
              <a:t>The function of the introduction is </a:t>
            </a:r>
            <a:r>
              <a:rPr lang="en-US" dirty="0" smtClean="0"/>
              <a:t>:</a:t>
            </a:r>
            <a:endParaRPr lang="en-US" dirty="0"/>
          </a:p>
        </p:txBody>
      </p:sp>
      <p:sp>
        <p:nvSpPr>
          <p:cNvPr id="3" name="Content Placeholder 2"/>
          <p:cNvSpPr>
            <a:spLocks noGrp="1"/>
          </p:cNvSpPr>
          <p:nvPr>
            <p:ph idx="1"/>
          </p:nvPr>
        </p:nvSpPr>
        <p:spPr/>
        <p:txBody>
          <a:bodyPr/>
          <a:lstStyle/>
          <a:p>
            <a:r>
              <a:rPr lang="en-US" b="1" dirty="0" smtClean="0">
                <a:solidFill>
                  <a:srgbClr val="0070C0"/>
                </a:solidFill>
              </a:rPr>
              <a:t>1- To capture the reader’s interest</a:t>
            </a:r>
          </a:p>
          <a:p>
            <a:endParaRPr lang="en-US" b="1" dirty="0" smtClean="0">
              <a:solidFill>
                <a:srgbClr val="0070C0"/>
              </a:solidFill>
            </a:endParaRPr>
          </a:p>
          <a:p>
            <a:r>
              <a:rPr lang="en-US" b="1" dirty="0" smtClean="0">
                <a:solidFill>
                  <a:srgbClr val="0070C0"/>
                </a:solidFill>
              </a:rPr>
              <a:t>2- To provide background knowledge (information)</a:t>
            </a:r>
          </a:p>
          <a:p>
            <a:endParaRPr lang="en-US" b="1" dirty="0" smtClean="0">
              <a:solidFill>
                <a:srgbClr val="0070C0"/>
              </a:solidFill>
            </a:endParaRPr>
          </a:p>
          <a:p>
            <a:r>
              <a:rPr lang="en-US" b="1" dirty="0" smtClean="0">
                <a:solidFill>
                  <a:srgbClr val="0070C0"/>
                </a:solidFill>
              </a:rPr>
              <a:t>3- To state the main idea of the essay in a thesis statement</a:t>
            </a:r>
            <a:endParaRPr lang="en-US" b="1" dirty="0">
              <a:solidFill>
                <a:srgbClr val="0070C0"/>
              </a:solidFill>
            </a:endParaRPr>
          </a:p>
        </p:txBody>
      </p:sp>
    </p:spTree>
    <p:extLst>
      <p:ext uri="{BB962C8B-B14F-4D97-AF65-F5344CB8AC3E}">
        <p14:creationId xmlns:p14="http://schemas.microsoft.com/office/powerpoint/2010/main" val="828814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196</Words>
  <Application>Microsoft Office PowerPoint</Application>
  <PresentationFormat>On-screen Show (4:3)</PresentationFormat>
  <Paragraphs>18</Paragraphs>
  <Slides>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Algerian</vt:lpstr>
      <vt:lpstr>Arial</vt:lpstr>
      <vt:lpstr>Calibri</vt:lpstr>
      <vt:lpstr>Colonna MT</vt:lpstr>
      <vt:lpstr>Gill Sans Ultra Bold Condensed</vt:lpstr>
      <vt:lpstr>High Tower Text</vt:lpstr>
      <vt:lpstr>Imprint MT Shadow</vt:lpstr>
      <vt:lpstr>Lucida Handwriting</vt:lpstr>
      <vt:lpstr>Sitka Banner</vt:lpstr>
      <vt:lpstr>Office Theme</vt:lpstr>
      <vt:lpstr> WHAT IS AN ESSAY?</vt:lpstr>
      <vt:lpstr>The Structure of an Essay </vt:lpstr>
      <vt:lpstr>THE MAIN BODY</vt:lpstr>
      <vt:lpstr>The Conclusion</vt:lpstr>
      <vt:lpstr>The function of the introduction 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5…. Essay Writing</dc:title>
  <dc:creator>LENOVO</dc:creator>
  <cp:lastModifiedBy>HP</cp:lastModifiedBy>
  <cp:revision>21</cp:revision>
  <dcterms:created xsi:type="dcterms:W3CDTF">2020-11-01T12:09:09Z</dcterms:created>
  <dcterms:modified xsi:type="dcterms:W3CDTF">2023-10-09T09:16:07Z</dcterms:modified>
</cp:coreProperties>
</file>