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5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5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5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9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2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6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9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5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7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1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9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5F43-E8DB-4279-AFF2-AD6B091906A7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DCBF-4ECD-4F73-A1EF-DAF45E81A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2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7772400" cy="1470025"/>
          </a:xfrm>
        </p:spPr>
        <p:txBody>
          <a:bodyPr>
            <a:normAutofit/>
          </a:bodyPr>
          <a:lstStyle/>
          <a:p>
            <a:endParaRPr lang="en-US" sz="60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77051"/>
            <a:ext cx="8305800" cy="30480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Introductory paragraph</a:t>
            </a:r>
          </a:p>
          <a:p>
            <a:pPr algn="l"/>
            <a:r>
              <a:rPr lang="en-US" sz="4400" b="1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-General statement</a:t>
            </a:r>
          </a:p>
          <a:p>
            <a:pPr algn="l"/>
            <a:r>
              <a:rPr lang="en-US" sz="4400" b="1" dirty="0" smtClean="0">
                <a:solidFill>
                  <a:srgbClr val="92D050"/>
                </a:solidFill>
                <a:latin typeface="Agency FB" panose="020B0503020202020204" pitchFamily="34" charset="0"/>
              </a:rPr>
              <a:t>-Thesis statement</a:t>
            </a:r>
            <a:endParaRPr lang="en-US" sz="4400" b="1" dirty="0">
              <a:solidFill>
                <a:srgbClr val="92D05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0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5" t="30783" r="1499" b="28059"/>
          <a:stretch/>
        </p:blipFill>
        <p:spPr bwMode="auto">
          <a:xfrm>
            <a:off x="533400" y="381000"/>
            <a:ext cx="6538190" cy="627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31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Algerian" pitchFamily="82" charset="0"/>
              </a:rPr>
              <a:t>General statement </a:t>
            </a:r>
            <a:endParaRPr lang="en-US" b="1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- </a:t>
            </a:r>
            <a:r>
              <a:rPr lang="en-US" sz="4000" b="1" dirty="0"/>
              <a:t>I</a:t>
            </a:r>
            <a:r>
              <a:rPr lang="en-US" sz="4000" b="1" dirty="0" smtClean="0"/>
              <a:t>ntroduce the general topic of essay</a:t>
            </a:r>
          </a:p>
          <a:p>
            <a:r>
              <a:rPr lang="en-US" sz="4000" b="1" dirty="0" smtClean="0"/>
              <a:t>- Capture the reader’s interest</a:t>
            </a:r>
          </a:p>
          <a:p>
            <a:endParaRPr lang="en-US" sz="4000" b="1" dirty="0" smtClean="0"/>
          </a:p>
          <a:p>
            <a:pPr marL="0" indent="0">
              <a:buNone/>
            </a:pPr>
            <a:r>
              <a:rPr lang="en-US" sz="4000" b="1" dirty="0"/>
              <a:t> 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B0F0"/>
                </a:solidFill>
                <a:latin typeface="Algerian" pitchFamily="82" charset="0"/>
              </a:rPr>
              <a:t>thesis statement </a:t>
            </a:r>
          </a:p>
          <a:p>
            <a:pPr marL="0" indent="0">
              <a:buNone/>
            </a:pPr>
            <a:endParaRPr lang="en-US" sz="4800" b="1" dirty="0" smtClean="0">
              <a:solidFill>
                <a:srgbClr val="00B0F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5100" b="1" dirty="0" smtClean="0"/>
              <a:t>- </a:t>
            </a:r>
            <a:r>
              <a:rPr lang="en-US" sz="5100" b="1" dirty="0"/>
              <a:t>S</a:t>
            </a:r>
            <a:r>
              <a:rPr lang="en-US" sz="5100" b="1" dirty="0" smtClean="0"/>
              <a:t>tates the specific topic</a:t>
            </a:r>
          </a:p>
          <a:p>
            <a:pPr marL="0" indent="0">
              <a:buNone/>
            </a:pPr>
            <a:r>
              <a:rPr lang="en-US" sz="5100" b="1" dirty="0" smtClean="0"/>
              <a:t>-May list  </a:t>
            </a:r>
            <a:r>
              <a:rPr lang="en-US" sz="5100" b="1" u="sng" dirty="0" smtClean="0"/>
              <a:t>subtopics</a:t>
            </a:r>
            <a:r>
              <a:rPr lang="en-US" sz="5100" b="1" dirty="0" smtClean="0"/>
              <a:t> of the main topics</a:t>
            </a:r>
          </a:p>
          <a:p>
            <a:pPr marL="0" indent="0">
              <a:buNone/>
            </a:pPr>
            <a:r>
              <a:rPr lang="en-US" sz="5100" b="1" dirty="0" smtClean="0"/>
              <a:t>-May indicate the </a:t>
            </a:r>
            <a:r>
              <a:rPr lang="en-US" sz="5100" b="1" u="sng" dirty="0" smtClean="0"/>
              <a:t>pattern</a:t>
            </a:r>
            <a:r>
              <a:rPr lang="en-US" sz="5100" b="1" dirty="0" smtClean="0"/>
              <a:t> of organization of the essay</a:t>
            </a:r>
          </a:p>
          <a:p>
            <a:pPr marL="0" indent="0">
              <a:buNone/>
            </a:pPr>
            <a:r>
              <a:rPr lang="en-US" sz="5100" b="1" dirty="0" smtClean="0"/>
              <a:t>-May indicate the writer’s </a:t>
            </a:r>
            <a:r>
              <a:rPr lang="en-US" sz="5100" b="1" u="sng" dirty="0" smtClean="0"/>
              <a:t>position or point of view</a:t>
            </a:r>
          </a:p>
          <a:p>
            <a:pPr marL="0" indent="0">
              <a:buNone/>
            </a:pPr>
            <a:r>
              <a:rPr lang="en-US" sz="5100" b="1" dirty="0" smtClean="0"/>
              <a:t>-Is usually </a:t>
            </a:r>
            <a:r>
              <a:rPr lang="en-US" sz="5100" b="1" dirty="0"/>
              <a:t>t</a:t>
            </a:r>
            <a:r>
              <a:rPr lang="en-US" sz="5100" b="1" dirty="0" smtClean="0"/>
              <a:t>he </a:t>
            </a:r>
            <a:r>
              <a:rPr lang="en-US" sz="5100" b="1" u="sng" dirty="0" smtClean="0"/>
              <a:t>last sentence </a:t>
            </a:r>
            <a:r>
              <a:rPr lang="en-US" sz="5100" b="1" dirty="0" smtClean="0"/>
              <a:t>in introductory paragraph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B0F0"/>
                </a:solidFill>
                <a:latin typeface="Algerian" pitchFamily="82" charset="0"/>
              </a:rPr>
              <a:t> </a:t>
            </a:r>
            <a:endParaRPr lang="en-US" sz="4800" b="1" dirty="0">
              <a:solidFill>
                <a:srgbClr val="00B0F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1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TYPES OF INTRODUCTORY PARAGRAPAH</a:t>
            </a:r>
            <a:endParaRPr lang="en-US" b="1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1- funnel introduction</a:t>
            </a:r>
          </a:p>
          <a:p>
            <a:endParaRPr lang="en-US" sz="4400" b="1" dirty="0" smtClean="0">
              <a:solidFill>
                <a:srgbClr val="00B050"/>
              </a:solidFill>
              <a:latin typeface="Berlin Sans FB" panose="020E0602020502020306" pitchFamily="34" charset="0"/>
            </a:endParaRPr>
          </a:p>
          <a:p>
            <a:pPr algn="just"/>
            <a:r>
              <a:rPr lang="en-US" sz="4000" b="1" dirty="0" smtClean="0">
                <a:solidFill>
                  <a:srgbClr val="00B050"/>
                </a:solidFill>
              </a:rPr>
              <a:t>It </a:t>
            </a:r>
            <a:r>
              <a:rPr lang="en-US" sz="4000" b="1" dirty="0">
                <a:solidFill>
                  <a:srgbClr val="00B050"/>
                </a:solidFill>
              </a:rPr>
              <a:t>begins with one or two very general sentences about the topic then narrow down to a specific point .</a:t>
            </a:r>
          </a:p>
        </p:txBody>
      </p:sp>
    </p:spTree>
    <p:extLst>
      <p:ext uri="{BB962C8B-B14F-4D97-AF65-F5344CB8AC3E}">
        <p14:creationId xmlns:p14="http://schemas.microsoft.com/office/powerpoint/2010/main" val="246211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2-Attention-Getting </a:t>
            </a:r>
            <a:r>
              <a:rPr lang="en-US" b="1" dirty="0">
                <a:solidFill>
                  <a:srgbClr val="00B050"/>
                </a:solidFill>
              </a:rPr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Three </a:t>
            </a:r>
            <a:r>
              <a:rPr lang="en-US" b="1" dirty="0">
                <a:solidFill>
                  <a:srgbClr val="0070C0"/>
                </a:solidFill>
              </a:rPr>
              <a:t>of the most common </a:t>
            </a:r>
            <a:r>
              <a:rPr lang="en-US" b="1" dirty="0" smtClean="0">
                <a:solidFill>
                  <a:srgbClr val="0070C0"/>
                </a:solidFill>
              </a:rPr>
              <a:t>attention-getting techniques are: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1- </a:t>
            </a:r>
            <a:r>
              <a:rPr lang="en-US" b="1" u="sng" dirty="0">
                <a:solidFill>
                  <a:srgbClr val="00B050"/>
                </a:solidFill>
              </a:rPr>
              <a:t>T</a:t>
            </a:r>
            <a:r>
              <a:rPr lang="en-US" b="1" u="sng" dirty="0" smtClean="0">
                <a:solidFill>
                  <a:srgbClr val="00B050"/>
                </a:solidFill>
              </a:rPr>
              <a:t>urn about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Starts with the opposite idea and then moves to the focus.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2- </a:t>
            </a:r>
            <a:r>
              <a:rPr lang="en-US" b="1" u="sng" dirty="0" smtClean="0">
                <a:solidFill>
                  <a:srgbClr val="00B050"/>
                </a:solidFill>
              </a:rPr>
              <a:t>Quotation.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In this way , the wrier opens with quotation relevant to the topic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3- </a:t>
            </a:r>
            <a:r>
              <a:rPr lang="en-US" b="1" u="sng" dirty="0">
                <a:solidFill>
                  <a:srgbClr val="00B050"/>
                </a:solidFill>
              </a:rPr>
              <a:t>D</a:t>
            </a:r>
            <a:r>
              <a:rPr lang="en-US" b="1" u="sng" dirty="0" smtClean="0">
                <a:solidFill>
                  <a:srgbClr val="00B050"/>
                </a:solidFill>
              </a:rPr>
              <a:t>ramatic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Is a type of introduction  in which the author opens the introduction with narrative, descriptive, or dramatic example.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8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160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Agency FB</vt:lpstr>
      <vt:lpstr>Algerian</vt:lpstr>
      <vt:lpstr>Arial</vt:lpstr>
      <vt:lpstr>Berlin Sans FB</vt:lpstr>
      <vt:lpstr>Calibri</vt:lpstr>
      <vt:lpstr>Maiandra GD</vt:lpstr>
      <vt:lpstr>Office Theme</vt:lpstr>
      <vt:lpstr>PowerPoint Presentation</vt:lpstr>
      <vt:lpstr>PowerPoint Presentation</vt:lpstr>
      <vt:lpstr>General statement </vt:lpstr>
      <vt:lpstr>TYPES OF INTRODUCTORY PARAGRAPAH</vt:lpstr>
      <vt:lpstr>2-Attention-Getting techniques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19</cp:revision>
  <dcterms:created xsi:type="dcterms:W3CDTF">2020-11-01T18:37:52Z</dcterms:created>
  <dcterms:modified xsi:type="dcterms:W3CDTF">2023-10-09T20:57:17Z</dcterms:modified>
</cp:coreProperties>
</file>