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3" r:id="rId5"/>
    <p:sldId id="258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6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2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1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9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6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8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0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3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0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39BD-4C89-47C3-99CF-39E480F8AA4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A39BD-4C89-47C3-99CF-39E480F8AA4F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AE4F-6115-420A-9852-7AB4CBEC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7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077200" cy="54101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  <a:latin typeface="Algerian" pitchFamily="82" charset="0"/>
              </a:rPr>
              <a:t>School Management &amp; Observation</a:t>
            </a:r>
            <a:r>
              <a:rPr lang="en-US" dirty="0" smtClean="0">
                <a:solidFill>
                  <a:srgbClr val="842D40"/>
                </a:solidFill>
                <a:latin typeface="Bernard MT Condensed" panose="02050806060905020404" pitchFamily="18" charset="77"/>
              </a:rPr>
              <a:t/>
            </a:r>
            <a:br>
              <a:rPr lang="en-US" dirty="0" smtClean="0">
                <a:solidFill>
                  <a:srgbClr val="842D40"/>
                </a:solidFill>
                <a:latin typeface="Bernard MT Condensed" panose="02050806060905020404" pitchFamily="18" charset="77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Algerian" pitchFamily="82" charset="0"/>
              </a:rPr>
              <a:t>By: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Algerian" pitchFamily="82" charset="0"/>
              </a:rPr>
              <a:t>Instructor : </a:t>
            </a:r>
            <a:r>
              <a:rPr lang="en-US" b="1" dirty="0" err="1" smtClean="0">
                <a:solidFill>
                  <a:srgbClr val="00B0F0"/>
                </a:solidFill>
                <a:latin typeface="Algerian" pitchFamily="82" charset="0"/>
              </a:rPr>
              <a:t>sheelan</a:t>
            </a:r>
            <a:r>
              <a:rPr lang="en-US" b="1" dirty="0" smtClean="0">
                <a:solidFill>
                  <a:srgbClr val="00B0F0"/>
                </a:solidFill>
                <a:latin typeface="Algerian" pitchFamily="82" charset="0"/>
              </a:rPr>
              <a:t> Ahmad 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Algerian" pitchFamily="82" charset="0"/>
              </a:rPr>
              <a:t>2023-2024</a:t>
            </a:r>
          </a:p>
        </p:txBody>
      </p:sp>
    </p:spTree>
    <p:extLst>
      <p:ext uri="{BB962C8B-B14F-4D97-AF65-F5344CB8AC3E}">
        <p14:creationId xmlns:p14="http://schemas.microsoft.com/office/powerpoint/2010/main" val="359729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6397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B0F0"/>
                </a:solidFill>
                <a:latin typeface="Bauhaus 93" panose="04030905020B02020C02" pitchFamily="82" charset="0"/>
              </a:rPr>
              <a:t>MEANING OF MANAGEMENT</a:t>
            </a:r>
            <a:endParaRPr lang="en-US" sz="2800" dirty="0">
              <a:solidFill>
                <a:srgbClr val="00B0F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8674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‘management’ is very comprehensive. It is certainly broader than organization and administration.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means 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act of getting people together to accomplish desired goals.</a:t>
            </a:r>
          </a:p>
          <a:p>
            <a:pPr marL="0" lvl="0" indent="0" algn="just" fontAlgn="base">
              <a:lnSpc>
                <a:spcPct val="15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" lvl="0" indent="-38100" algn="just" fontAlgn="base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comprises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planning, organizing, resourcing, leading or directing and controlling an organization (a group of one or more people or entities) or effort for the purposes of accomplishing a goal.</a:t>
            </a:r>
          </a:p>
          <a:p>
            <a:pPr lvl="0" algn="just" fontAlgn="base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243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Definitions of Management </a:t>
            </a:r>
            <a:endParaRPr lang="en-US" dirty="0">
              <a:solidFill>
                <a:srgbClr val="00B05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398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 lvl="0" indent="-38100" algn="just" fontAlgn="base">
              <a:lnSpc>
                <a:spcPct val="150000"/>
              </a:lnSpc>
            </a:pPr>
            <a:r>
              <a:rPr lang="en-US" dirty="0" smtClean="0"/>
              <a:t>“</a:t>
            </a:r>
          </a:p>
          <a:p>
            <a:pPr marL="38100" lvl="0" indent="-38100" algn="just" fontAlgn="base">
              <a:lnSpc>
                <a:spcPct val="150000"/>
              </a:lnSpc>
            </a:pPr>
            <a:endParaRPr lang="en-US" dirty="0"/>
          </a:p>
          <a:p>
            <a:pPr marL="38100" lvl="0" indent="-38100" algn="just" fontAlgn="base">
              <a:lnSpc>
                <a:spcPct val="150000"/>
              </a:lnSpc>
            </a:pPr>
            <a:r>
              <a:rPr lang="en-US" sz="2000" dirty="0" smtClean="0"/>
              <a:t>Management </a:t>
            </a:r>
            <a:r>
              <a:rPr lang="en-US" sz="2000" dirty="0"/>
              <a:t>is the art of getting things done through and with the people in formally organized group”              </a:t>
            </a:r>
            <a:r>
              <a:rPr lang="en-US" sz="2000" dirty="0" smtClean="0"/>
              <a:t>Koontz</a:t>
            </a:r>
          </a:p>
          <a:p>
            <a:pPr marL="38100" lvl="0" indent="-38100" algn="just" fontAlgn="base">
              <a:lnSpc>
                <a:spcPct val="150000"/>
              </a:lnSpc>
            </a:pPr>
            <a:endParaRPr lang="en-US" sz="2000" dirty="0" smtClean="0"/>
          </a:p>
          <a:p>
            <a:pPr marL="38100" lvl="0" indent="-38100" algn="just" fontAlgn="base">
              <a:lnSpc>
                <a:spcPct val="150000"/>
              </a:lnSpc>
            </a:pPr>
            <a:r>
              <a:rPr lang="en-US" sz="2000" dirty="0"/>
              <a:t>“Management is the art of directing and inspiring people” - Mooney &amp; </a:t>
            </a:r>
            <a:r>
              <a:rPr lang="en-US" sz="2000" dirty="0" err="1"/>
              <a:t>Railey</a:t>
            </a:r>
            <a:endParaRPr lang="en-US" sz="2000" dirty="0" smtClean="0"/>
          </a:p>
          <a:p>
            <a:pPr marL="38100" lvl="0" indent="-38100" algn="just" fontAlgn="base">
              <a:lnSpc>
                <a:spcPct val="150000"/>
              </a:lnSpc>
            </a:pPr>
            <a:endParaRPr lang="en-US" sz="2000" dirty="0"/>
          </a:p>
          <a:p>
            <a:pPr marL="38100" lvl="0" indent="-38100" algn="just" fontAlgn="base">
              <a:lnSpc>
                <a:spcPct val="150000"/>
              </a:lnSpc>
            </a:pPr>
            <a:r>
              <a:rPr lang="en-US" sz="2000" dirty="0"/>
              <a:t>Management is a distinct process consisting of </a:t>
            </a:r>
            <a:r>
              <a:rPr lang="en-US" sz="2000" b="1" dirty="0">
                <a:solidFill>
                  <a:srgbClr val="00B050"/>
                </a:solidFill>
              </a:rPr>
              <a:t>planning, organizing, actuating and controlling</a:t>
            </a:r>
            <a:r>
              <a:rPr lang="en-US" sz="2000" dirty="0"/>
              <a:t> performed to determine and accomplish stated objectives by the use of human beings and other resources” - George R. Terry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85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-3048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839200" cy="662940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sz="5100" b="1" dirty="0" smtClean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abic Typesetting" panose="03020402040406030203" pitchFamily="66" charset="-78"/>
              </a:rPr>
              <a:t>OBJECTIVES </a:t>
            </a:r>
            <a:r>
              <a:rPr lang="en-US" sz="51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abic Typesetting" panose="03020402040406030203" pitchFamily="66" charset="-78"/>
              </a:rPr>
              <a:t>OF MANAGEMENT </a:t>
            </a:r>
            <a:endParaRPr lang="en-US" sz="5100" b="1" dirty="0" smtClean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  <a:cs typeface="Arabic Typesetting" panose="03020402040406030203" pitchFamily="66" charset="-78"/>
            </a:endParaRPr>
          </a:p>
          <a:p>
            <a:endParaRPr lang="en-US" sz="51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n-US" sz="5100" b="1" dirty="0" smtClean="0">
                <a:solidFill>
                  <a:srgbClr val="00B0F0"/>
                </a:solidFill>
              </a:rPr>
              <a:t>Management </a:t>
            </a:r>
            <a:r>
              <a:rPr lang="en-US" sz="5100" b="1" dirty="0">
                <a:solidFill>
                  <a:srgbClr val="00B0F0"/>
                </a:solidFill>
              </a:rPr>
              <a:t>should strive to fulfill the following objectives, </a:t>
            </a:r>
            <a:endParaRPr lang="en-US" sz="5100" b="1" dirty="0" smtClean="0">
              <a:solidFill>
                <a:srgbClr val="00B0F0"/>
              </a:solidFill>
            </a:endParaRPr>
          </a:p>
          <a:p>
            <a:endParaRPr lang="en-US" dirty="0"/>
          </a:p>
          <a:p>
            <a:r>
              <a:rPr lang="en-US" sz="7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1. It helps in the task of running the institution smoothly and effectively. </a:t>
            </a:r>
          </a:p>
          <a:p>
            <a:r>
              <a:rPr lang="en-US" sz="7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It formulates the polices, rules and regulations. </a:t>
            </a:r>
          </a:p>
          <a:p>
            <a:r>
              <a:rPr lang="en-US" sz="7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3. It lays down the structure of the organization.</a:t>
            </a:r>
          </a:p>
          <a:p>
            <a:r>
              <a:rPr lang="en-US" sz="7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4. It prescribes the power, authority, functions and responsibilities of the different positions in the organization. </a:t>
            </a:r>
          </a:p>
          <a:p>
            <a:r>
              <a:rPr lang="en-US" sz="7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5. It provides good professional leadership and dynamic supervision. </a:t>
            </a:r>
          </a:p>
          <a:p>
            <a:r>
              <a:rPr lang="en-US" sz="7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6. It co-ordinates the various activities of the institution. </a:t>
            </a:r>
          </a:p>
          <a:p>
            <a:r>
              <a:rPr lang="en-US" sz="7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7. It creates conducive conditions for experimentation and research. </a:t>
            </a:r>
          </a:p>
          <a:p>
            <a:r>
              <a:rPr lang="en-US" sz="7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8. It aims at effective communication to maintain better working conditions and human relationship. </a:t>
            </a:r>
          </a:p>
          <a:p>
            <a:r>
              <a:rPr lang="en-US" sz="7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9. It resolves the various conflicts that arise within the institution.</a:t>
            </a:r>
          </a:p>
          <a:p>
            <a:r>
              <a:rPr lang="en-US" sz="7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7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456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B050"/>
                </a:solidFill>
                <a:latin typeface="Gabriola" panose="04040605051002020D02" pitchFamily="82" charset="0"/>
              </a:rPr>
              <a:t>EDUCATIONAL MANAGEMENT</a:t>
            </a:r>
            <a:endParaRPr lang="en-US" b="1" dirty="0">
              <a:solidFill>
                <a:srgbClr val="00B05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management is defined as </a:t>
            </a:r>
            <a:r>
              <a:rPr lang="en-US" sz="3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planning, organizing, directing and controlling the activities of an institution utilizing human and material resources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as to effectively and efficiently accomplish the function of teaching, extension work and research.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/>
              <a:t>“Theory and practice of the organization and administration of existing educational establishments and systems”. </a:t>
            </a:r>
            <a:r>
              <a:rPr lang="en-US" sz="3600" dirty="0" smtClean="0"/>
              <a:t> </a:t>
            </a:r>
            <a:r>
              <a:rPr lang="en-US" sz="3600" dirty="0"/>
              <a:t>G. Terry Page and J.B </a:t>
            </a:r>
            <a:r>
              <a:rPr lang="en-US" sz="3600" dirty="0" err="1"/>
              <a:t>Thoma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1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Bradley Hand ITC" pitchFamily="66" charset="0"/>
                <a:cs typeface="Times New Roman" panose="02020603050405020304" pitchFamily="18" charset="0"/>
              </a:rPr>
              <a:t>MEANING OF SCHOOL MANAGEMENT</a:t>
            </a:r>
            <a:endParaRPr lang="en-US" sz="3600" dirty="0">
              <a:solidFill>
                <a:srgbClr val="00B050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638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School </a:t>
            </a:r>
            <a:r>
              <a:rPr lang="en-US" sz="2000" dirty="0"/>
              <a:t>management means running the school along the desired educational policies. It takes into account all aspects of the school (policies, material and human resources, </a:t>
            </a:r>
            <a:r>
              <a:rPr lang="en-US" sz="2000" dirty="0" err="1"/>
              <a:t>programmes</a:t>
            </a:r>
            <a:r>
              <a:rPr lang="en-US" sz="2000" dirty="0"/>
              <a:t>, activities, </a:t>
            </a:r>
            <a:r>
              <a:rPr lang="en-US" sz="2000" dirty="0" err="1"/>
              <a:t>equipments</a:t>
            </a:r>
            <a:r>
              <a:rPr lang="en-US" sz="2000" dirty="0"/>
              <a:t> etc.) and integrates them into a fruitful whole</a:t>
            </a:r>
            <a:r>
              <a:rPr lang="en-US" sz="2000" dirty="0" smtClean="0"/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has two major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covers issues like admission, management of library, laboratory, building, physical material and financial resources etc.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covers relations with the community and outside agencies connected with the establishment and functioning of the school. </a:t>
            </a:r>
          </a:p>
          <a:p>
            <a:pPr algn="just">
              <a:lnSpc>
                <a:spcPct val="150000"/>
              </a:lnSpc>
            </a:pPr>
            <a:endParaRPr lang="en-US" sz="2000" dirty="0" smtClean="0"/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56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  <a:latin typeface="Aldhabi" pitchFamily="2" charset="-78"/>
                <a:cs typeface="Aldhabi" pitchFamily="2" charset="-78"/>
              </a:rPr>
              <a:t>Aims </a:t>
            </a:r>
            <a:r>
              <a:rPr lang="en-US" dirty="0">
                <a:solidFill>
                  <a:srgbClr val="C00000"/>
                </a:solidFill>
                <a:latin typeface="Aldhabi" pitchFamily="2" charset="-78"/>
                <a:cs typeface="Aldhabi" pitchFamily="2" charset="-78"/>
              </a:rPr>
              <a:t>and </a:t>
            </a:r>
            <a:r>
              <a:rPr lang="en-US" dirty="0" smtClean="0">
                <a:solidFill>
                  <a:srgbClr val="C00000"/>
                </a:solidFill>
                <a:latin typeface="Aldhabi" pitchFamily="2" charset="-78"/>
                <a:cs typeface="Aldhabi" pitchFamily="2" charset="-78"/>
              </a:rPr>
              <a:t>Objectives </a:t>
            </a:r>
            <a:r>
              <a:rPr lang="en-US" dirty="0">
                <a:solidFill>
                  <a:srgbClr val="C00000"/>
                </a:solidFill>
                <a:latin typeface="Aldhabi" pitchFamily="2" charset="-78"/>
                <a:cs typeface="Aldhabi" pitchFamily="2" charset="-78"/>
              </a:rPr>
              <a:t>of </a:t>
            </a:r>
            <a:r>
              <a:rPr lang="en-US" dirty="0" smtClean="0">
                <a:solidFill>
                  <a:srgbClr val="C00000"/>
                </a:solidFill>
                <a:latin typeface="Aldhabi" pitchFamily="2" charset="-78"/>
                <a:cs typeface="Aldhabi" pitchFamily="2" charset="-78"/>
              </a:rPr>
              <a:t>School Management</a:t>
            </a:r>
            <a:endParaRPr lang="en-US" dirty="0">
              <a:solidFill>
                <a:srgbClr val="C00000"/>
              </a:solidFill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followings are the </a:t>
            </a:r>
            <a:r>
              <a:rPr lang="en-US" b="1" u="sng" dirty="0">
                <a:solidFill>
                  <a:srgbClr val="C00000"/>
                </a:solidFill>
              </a:rPr>
              <a:t>aims and objectives </a:t>
            </a:r>
            <a:r>
              <a:rPr lang="en-US" dirty="0"/>
              <a:t>of school management,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1. To reflect and </a:t>
            </a:r>
            <a:r>
              <a:rPr lang="en-US" dirty="0" smtClean="0"/>
              <a:t>conserver </a:t>
            </a:r>
            <a:r>
              <a:rPr lang="en-US" dirty="0"/>
              <a:t>basic values.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2. To carry out educational futures.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3. To manage social change.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4. To profit by experience.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5. To carry out modernization.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6. </a:t>
            </a:r>
            <a:r>
              <a:rPr lang="en-US" dirty="0">
                <a:latin typeface="+mj-lt"/>
                <a:cs typeface="Arial" pitchFamily="34" charset="0"/>
              </a:rPr>
              <a:t>To know about the leadership qualities.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7-To promote science.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8-. </a:t>
            </a:r>
            <a:r>
              <a:rPr lang="en-US" dirty="0">
                <a:latin typeface="+mj-lt"/>
              </a:rPr>
              <a:t>To adopt technology.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9-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/>
              <a:t>To form character and values.</a:t>
            </a:r>
          </a:p>
        </p:txBody>
      </p:sp>
    </p:spTree>
    <p:extLst>
      <p:ext uri="{BB962C8B-B14F-4D97-AF65-F5344CB8AC3E}">
        <p14:creationId xmlns:p14="http://schemas.microsoft.com/office/powerpoint/2010/main" val="3364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485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Aldhabi</vt:lpstr>
      <vt:lpstr>Algerian</vt:lpstr>
      <vt:lpstr>Andalus</vt:lpstr>
      <vt:lpstr>Arabic Typesetting</vt:lpstr>
      <vt:lpstr>Arial</vt:lpstr>
      <vt:lpstr>Arial Black</vt:lpstr>
      <vt:lpstr>Bauhaus 93</vt:lpstr>
      <vt:lpstr>Bernard MT Condensed</vt:lpstr>
      <vt:lpstr>Bradley Hand ITC</vt:lpstr>
      <vt:lpstr>Calibri</vt:lpstr>
      <vt:lpstr>Cambria Math</vt:lpstr>
      <vt:lpstr>Gabriola</vt:lpstr>
      <vt:lpstr>Times New Roman</vt:lpstr>
      <vt:lpstr>Office Theme</vt:lpstr>
      <vt:lpstr>School Management &amp; Observation </vt:lpstr>
      <vt:lpstr>MEANING OF MANAGEMENT</vt:lpstr>
      <vt:lpstr> Definitions of Management </vt:lpstr>
      <vt:lpstr>PowerPoint Presentation</vt:lpstr>
      <vt:lpstr>EDUCATIONAL MANAGEMENT</vt:lpstr>
      <vt:lpstr>MEANING OF SCHOOL MANAGEMENT</vt:lpstr>
      <vt:lpstr>Aims and Objectives of School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Management and Observation </dc:title>
  <dc:creator>LENOVO</dc:creator>
  <cp:lastModifiedBy>HP</cp:lastModifiedBy>
  <cp:revision>26</cp:revision>
  <dcterms:created xsi:type="dcterms:W3CDTF">2022-02-08T08:25:15Z</dcterms:created>
  <dcterms:modified xsi:type="dcterms:W3CDTF">2024-01-22T21:13:51Z</dcterms:modified>
</cp:coreProperties>
</file>