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61057C-7B7F-4943-ACD7-3B1274015CDE}" type="datetimeFigureOut">
              <a:rPr lang="en-US" smtClean="0"/>
              <a:t>1/28/2023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10FA29-A2A4-478A-9120-C5250B43A0F1}" type="slidenum">
              <a:rPr lang="en-US" smtClean="0"/>
              <a:t>‹#›</a:t>
            </a:fld>
            <a:endParaRPr lang="en-US"/>
          </a:p>
        </p:txBody>
      </p:sp>
    </p:spTree>
    <p:extLst>
      <p:ext uri="{BB962C8B-B14F-4D97-AF65-F5344CB8AC3E}">
        <p14:creationId xmlns:p14="http://schemas.microsoft.com/office/powerpoint/2010/main" val="3446883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10FA29-A2A4-478A-9120-C5250B43A0F1}" type="slidenum">
              <a:rPr lang="en-US" smtClean="0"/>
              <a:t>2</a:t>
            </a:fld>
            <a:endParaRPr lang="en-US"/>
          </a:p>
        </p:txBody>
      </p:sp>
    </p:spTree>
    <p:extLst>
      <p:ext uri="{BB962C8B-B14F-4D97-AF65-F5344CB8AC3E}">
        <p14:creationId xmlns:p14="http://schemas.microsoft.com/office/powerpoint/2010/main" val="281086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F68103-32DA-4443-8C42-0ADFA468C068}"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1429143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68103-32DA-4443-8C42-0ADFA468C068}"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1232640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68103-32DA-4443-8C42-0ADFA468C068}"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3797631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68103-32DA-4443-8C42-0ADFA468C068}"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411711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F68103-32DA-4443-8C42-0ADFA468C068}"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2577270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F68103-32DA-4443-8C42-0ADFA468C068}"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7207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F68103-32DA-4443-8C42-0ADFA468C068}" type="datetimeFigureOut">
              <a:rPr lang="en-US" smtClean="0"/>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3563957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F68103-32DA-4443-8C42-0ADFA468C068}" type="datetimeFigureOut">
              <a:rPr lang="en-US" smtClean="0"/>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396672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68103-32DA-4443-8C42-0ADFA468C068}" type="datetimeFigureOut">
              <a:rPr lang="en-US" smtClean="0"/>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170858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F68103-32DA-4443-8C42-0ADFA468C068}"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177571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F68103-32DA-4443-8C42-0ADFA468C068}"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82EFB-2337-4549-8222-678413263E39}" type="slidenum">
              <a:rPr lang="en-US" smtClean="0"/>
              <a:t>‹#›</a:t>
            </a:fld>
            <a:endParaRPr lang="en-US"/>
          </a:p>
        </p:txBody>
      </p:sp>
    </p:spTree>
    <p:extLst>
      <p:ext uri="{BB962C8B-B14F-4D97-AF65-F5344CB8AC3E}">
        <p14:creationId xmlns:p14="http://schemas.microsoft.com/office/powerpoint/2010/main" val="62054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68103-32DA-4443-8C42-0ADFA468C068}" type="datetimeFigureOut">
              <a:rPr lang="en-US" smtClean="0"/>
              <a:t>1/28/2023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82EFB-2337-4549-8222-678413263E39}" type="slidenum">
              <a:rPr lang="en-US" smtClean="0"/>
              <a:t>‹#›</a:t>
            </a:fld>
            <a:endParaRPr lang="en-US"/>
          </a:p>
        </p:txBody>
      </p:sp>
    </p:spTree>
    <p:extLst>
      <p:ext uri="{BB962C8B-B14F-4D97-AF65-F5344CB8AC3E}">
        <p14:creationId xmlns:p14="http://schemas.microsoft.com/office/powerpoint/2010/main" val="3357351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763000" cy="1523999"/>
          </a:xfrm>
        </p:spPr>
        <p:txBody>
          <a:bodyPr>
            <a:normAutofit/>
          </a:bodyPr>
          <a:lstStyle/>
          <a:p>
            <a:r>
              <a:rPr lang="en-US" sz="3200" b="1" dirty="0" smtClean="0">
                <a:solidFill>
                  <a:schemeClr val="accent6">
                    <a:lumMod val="75000"/>
                  </a:schemeClr>
                </a:solidFill>
                <a:latin typeface="Berlin Sans FB Demi" pitchFamily="34" charset="0"/>
              </a:rPr>
              <a:t>What to Consider when Observing </a:t>
            </a:r>
            <a:r>
              <a:rPr lang="en-US" sz="3200" b="1" dirty="0">
                <a:solidFill>
                  <a:schemeClr val="accent6">
                    <a:lumMod val="75000"/>
                  </a:schemeClr>
                </a:solidFill>
                <a:latin typeface="Berlin Sans FB Demi" pitchFamily="34" charset="0"/>
              </a:rPr>
              <a:t>a T</a:t>
            </a:r>
            <a:r>
              <a:rPr lang="en-US" sz="3200" b="1" dirty="0" smtClean="0">
                <a:solidFill>
                  <a:schemeClr val="accent6">
                    <a:lumMod val="75000"/>
                  </a:schemeClr>
                </a:solidFill>
                <a:latin typeface="Berlin Sans FB Demi" pitchFamily="34" charset="0"/>
              </a:rPr>
              <a:t>eacher</a:t>
            </a:r>
            <a:endParaRPr lang="en-US" sz="3200" b="1" dirty="0">
              <a:solidFill>
                <a:schemeClr val="accent6">
                  <a:lumMod val="75000"/>
                </a:schemeClr>
              </a:solidFill>
              <a:latin typeface="Berlin Sans FB Demi" pitchFamily="34" charset="0"/>
            </a:endParaRPr>
          </a:p>
        </p:txBody>
      </p:sp>
      <p:sp>
        <p:nvSpPr>
          <p:cNvPr id="3" name="Subtitle 2"/>
          <p:cNvSpPr>
            <a:spLocks noGrp="1"/>
          </p:cNvSpPr>
          <p:nvPr>
            <p:ph type="subTitle" idx="1"/>
          </p:nvPr>
        </p:nvSpPr>
        <p:spPr>
          <a:xfrm>
            <a:off x="533400" y="1981200"/>
            <a:ext cx="7239000" cy="3657600"/>
          </a:xfrm>
        </p:spPr>
        <p:txBody>
          <a:bodyPr>
            <a:normAutofit fontScale="92500" lnSpcReduction="10000"/>
          </a:bodyPr>
          <a:lstStyle/>
          <a:p>
            <a:pPr algn="just">
              <a:lnSpc>
                <a:spcPct val="150000"/>
              </a:lnSpc>
            </a:pPr>
            <a:r>
              <a:rPr lang="en-US" b="1" dirty="0">
                <a:solidFill>
                  <a:schemeClr val="tx1"/>
                </a:solidFill>
                <a:latin typeface="Times New Roman" panose="02020603050405020304" pitchFamily="18" charset="0"/>
                <a:cs typeface="Times New Roman" panose="02020603050405020304" pitchFamily="18" charset="0"/>
              </a:rPr>
              <a:t>General knowledge</a:t>
            </a:r>
          </a:p>
          <a:p>
            <a:pPr algn="just">
              <a:lnSpc>
                <a:spcPct val="150000"/>
              </a:lnSpc>
            </a:pPr>
            <a:r>
              <a:rPr lang="en-US" b="1" dirty="0">
                <a:solidFill>
                  <a:schemeClr val="tx1"/>
                </a:solidFill>
                <a:latin typeface="Times New Roman" panose="02020603050405020304" pitchFamily="18" charset="0"/>
                <a:cs typeface="Times New Roman" panose="02020603050405020304" pitchFamily="18" charset="0"/>
              </a:rPr>
              <a:t>Lesson plan</a:t>
            </a:r>
          </a:p>
          <a:p>
            <a:pPr algn="just">
              <a:lnSpc>
                <a:spcPct val="150000"/>
              </a:lnSpc>
            </a:pPr>
            <a:r>
              <a:rPr lang="en-US" b="1" dirty="0">
                <a:solidFill>
                  <a:schemeClr val="tx1"/>
                </a:solidFill>
                <a:latin typeface="Times New Roman" panose="02020603050405020304" pitchFamily="18" charset="0"/>
                <a:cs typeface="Times New Roman" panose="02020603050405020304" pitchFamily="18" charset="0"/>
              </a:rPr>
              <a:t>Delivery of information</a:t>
            </a:r>
          </a:p>
          <a:p>
            <a:pPr algn="just">
              <a:lnSpc>
                <a:spcPct val="150000"/>
              </a:lnSpc>
            </a:pPr>
            <a:r>
              <a:rPr lang="en-US" b="1" dirty="0">
                <a:solidFill>
                  <a:schemeClr val="tx1"/>
                </a:solidFill>
                <a:latin typeface="Times New Roman" panose="02020603050405020304" pitchFamily="18" charset="0"/>
                <a:cs typeface="Times New Roman" panose="02020603050405020304" pitchFamily="18" charset="0"/>
              </a:rPr>
              <a:t>Response to students</a:t>
            </a:r>
          </a:p>
          <a:p>
            <a:pPr algn="just">
              <a:lnSpc>
                <a:spcPct val="150000"/>
              </a:lnSpc>
            </a:pPr>
            <a:r>
              <a:rPr lang="en-US" b="1" dirty="0">
                <a:solidFill>
                  <a:schemeClr val="tx1"/>
                </a:solidFill>
                <a:latin typeface="Times New Roman" panose="02020603050405020304" pitchFamily="18" charset="0"/>
                <a:cs typeface="Times New Roman" panose="02020603050405020304" pitchFamily="18" charset="0"/>
              </a:rPr>
              <a:t>Teaching environment</a:t>
            </a:r>
          </a:p>
          <a:p>
            <a:endParaRPr lang="en-US" dirty="0"/>
          </a:p>
        </p:txBody>
      </p:sp>
    </p:spTree>
    <p:extLst>
      <p:ext uri="{BB962C8B-B14F-4D97-AF65-F5344CB8AC3E}">
        <p14:creationId xmlns:p14="http://schemas.microsoft.com/office/powerpoint/2010/main" val="3418110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610600" cy="1676400"/>
          </a:xfrm>
        </p:spPr>
        <p:txBody>
          <a:bodyPr>
            <a:normAutofit/>
          </a:bodyPr>
          <a:lstStyle/>
          <a:p>
            <a:r>
              <a:rPr lang="en-US" sz="3600" b="1" dirty="0" smtClean="0">
                <a:solidFill>
                  <a:schemeClr val="accent6">
                    <a:lumMod val="50000"/>
                  </a:schemeClr>
                </a:solidFill>
                <a:latin typeface="Arial Black" pitchFamily="34" charset="0"/>
              </a:rPr>
              <a:t>Types of </a:t>
            </a:r>
            <a:r>
              <a:rPr lang="en-US" sz="3600" b="1" dirty="0" smtClean="0">
                <a:solidFill>
                  <a:schemeClr val="accent6">
                    <a:lumMod val="50000"/>
                  </a:schemeClr>
                </a:solidFill>
                <a:latin typeface="Arial Black" pitchFamily="34" charset="0"/>
              </a:rPr>
              <a:t>Observation</a:t>
            </a:r>
            <a:r>
              <a:rPr lang="en-US" sz="3600" b="1" dirty="0" smtClean="0">
                <a:solidFill>
                  <a:schemeClr val="accent6">
                    <a:lumMod val="50000"/>
                  </a:schemeClr>
                </a:solidFill>
                <a:latin typeface="Arial Black" pitchFamily="34" charset="0"/>
              </a:rPr>
              <a:t>: </a:t>
            </a:r>
            <a:br>
              <a:rPr lang="en-US" sz="3600" b="1" dirty="0" smtClean="0">
                <a:solidFill>
                  <a:schemeClr val="accent6">
                    <a:lumMod val="50000"/>
                  </a:schemeClr>
                </a:solidFill>
                <a:latin typeface="Arial Black" pitchFamily="34" charset="0"/>
              </a:rPr>
            </a:br>
            <a:r>
              <a:rPr lang="en-US" sz="2800" dirty="0" smtClean="0"/>
              <a:t/>
            </a:r>
            <a:br>
              <a:rPr lang="en-US" sz="2800" dirty="0" smtClean="0"/>
            </a:br>
            <a:endParaRPr lang="en-US" sz="2800" dirty="0"/>
          </a:p>
        </p:txBody>
      </p:sp>
      <p:sp>
        <p:nvSpPr>
          <p:cNvPr id="3" name="Subtitle 2"/>
          <p:cNvSpPr>
            <a:spLocks noGrp="1"/>
          </p:cNvSpPr>
          <p:nvPr>
            <p:ph type="subTitle" idx="1"/>
          </p:nvPr>
        </p:nvSpPr>
        <p:spPr>
          <a:xfrm>
            <a:off x="228600" y="1905000"/>
            <a:ext cx="8763000" cy="4572000"/>
          </a:xfrm>
        </p:spPr>
        <p:txBody>
          <a:bodyPr/>
          <a:lstStyle/>
          <a:p>
            <a:pPr algn="l"/>
            <a:r>
              <a:rPr lang="en-US" b="1" dirty="0" smtClean="0">
                <a:solidFill>
                  <a:schemeClr val="tx1"/>
                </a:solidFill>
              </a:rPr>
              <a:t>1-Regular observation:</a:t>
            </a:r>
          </a:p>
          <a:p>
            <a:pPr algn="l"/>
            <a:r>
              <a:rPr lang="en-US" b="1" dirty="0" smtClean="0">
                <a:solidFill>
                  <a:schemeClr val="tx1"/>
                </a:solidFill>
              </a:rPr>
              <a:t>Teachers Peer observation</a:t>
            </a:r>
          </a:p>
          <a:p>
            <a:pPr algn="l"/>
            <a:r>
              <a:rPr lang="en-US" b="1" dirty="0" smtClean="0">
                <a:solidFill>
                  <a:schemeClr val="tx1"/>
                </a:solidFill>
              </a:rPr>
              <a:t>Teacher trainer</a:t>
            </a:r>
          </a:p>
          <a:p>
            <a:pPr algn="l"/>
            <a:r>
              <a:rPr lang="en-US" b="1" dirty="0" smtClean="0">
                <a:solidFill>
                  <a:schemeClr val="tx1"/>
                </a:solidFill>
              </a:rPr>
              <a:t>Trainee </a:t>
            </a:r>
            <a:r>
              <a:rPr lang="en-US" b="1" dirty="0" smtClean="0">
                <a:solidFill>
                  <a:schemeClr val="tx1"/>
                </a:solidFill>
              </a:rPr>
              <a:t>teacher</a:t>
            </a:r>
          </a:p>
          <a:p>
            <a:pPr algn="l"/>
            <a:endParaRPr lang="en-US" b="1" dirty="0" smtClean="0">
              <a:solidFill>
                <a:schemeClr val="tx1"/>
              </a:solidFill>
            </a:endParaRPr>
          </a:p>
          <a:p>
            <a:pPr algn="l"/>
            <a:r>
              <a:rPr lang="en-US" b="1" dirty="0" smtClean="0">
                <a:solidFill>
                  <a:schemeClr val="tx1"/>
                </a:solidFill>
              </a:rPr>
              <a:t>2-Supervisory observation</a:t>
            </a:r>
          </a:p>
          <a:p>
            <a:pPr algn="l"/>
            <a:r>
              <a:rPr lang="en-US" b="1" dirty="0" smtClean="0">
                <a:solidFill>
                  <a:schemeClr val="tx1"/>
                </a:solidFill>
              </a:rPr>
              <a:t>Trainee trainer</a:t>
            </a:r>
          </a:p>
          <a:p>
            <a:endParaRPr lang="en-US" dirty="0"/>
          </a:p>
        </p:txBody>
      </p:sp>
    </p:spTree>
    <p:extLst>
      <p:ext uri="{BB962C8B-B14F-4D97-AF65-F5344CB8AC3E}">
        <p14:creationId xmlns:p14="http://schemas.microsoft.com/office/powerpoint/2010/main" val="382012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181"/>
            <a:ext cx="8229600" cy="106362"/>
          </a:xfrm>
        </p:spPr>
        <p:txBody>
          <a:bodyPr>
            <a:normAutofit fontScale="90000"/>
          </a:bodyPr>
          <a:lstStyle/>
          <a:p>
            <a:endParaRPr lang="en-US" dirty="0"/>
          </a:p>
        </p:txBody>
      </p:sp>
      <p:sp>
        <p:nvSpPr>
          <p:cNvPr id="3" name="Content Placeholder 2"/>
          <p:cNvSpPr>
            <a:spLocks noGrp="1"/>
          </p:cNvSpPr>
          <p:nvPr>
            <p:ph idx="1"/>
          </p:nvPr>
        </p:nvSpPr>
        <p:spPr>
          <a:xfrm>
            <a:off x="318655" y="443346"/>
            <a:ext cx="8368145" cy="5682818"/>
          </a:xfrm>
        </p:spPr>
        <p:txBody>
          <a:bodyPr>
            <a:normAutofit/>
          </a:bodyPr>
          <a:lstStyle/>
          <a:p>
            <a:r>
              <a:rPr lang="en-US" dirty="0" smtClean="0">
                <a:latin typeface="Times New Roman" panose="02020603050405020304" pitchFamily="18" charset="0"/>
                <a:cs typeface="Times New Roman" panose="02020603050405020304" pitchFamily="18" charset="0"/>
              </a:rPr>
              <a:t>1.</a:t>
            </a:r>
            <a:r>
              <a:rPr lang="en-US" b="1" dirty="0" smtClean="0">
                <a:latin typeface="Times New Roman" panose="02020603050405020304" pitchFamily="18" charset="0"/>
                <a:cs typeface="Times New Roman" panose="02020603050405020304" pitchFamily="18" charset="0"/>
              </a:rPr>
              <a:t>Regular Observation</a:t>
            </a:r>
            <a:r>
              <a:rPr lang="en-US" dirty="0" smtClean="0">
                <a:latin typeface="Times New Roman" panose="02020603050405020304" pitchFamily="18" charset="0"/>
                <a:cs typeface="Times New Roman" panose="02020603050405020304" pitchFamily="18" charset="0"/>
              </a:rPr>
              <a:t>: It is the type of observation that takes place when a new pre-service recruit or a new in-service teacher observing the senior teachers’ classes. The most important advantage of this type of observation is that it creates a certain formal relationship and neat concern for picking out all process elements. That's why it might be judgmental. However, the observer here is provided with models of teaching and training, a lot of sessions and experiences.</a:t>
            </a:r>
          </a:p>
          <a:p>
            <a:endParaRPr lang="en-US" dirty="0"/>
          </a:p>
        </p:txBody>
      </p:sp>
    </p:spTree>
    <p:extLst>
      <p:ext uri="{BB962C8B-B14F-4D97-AF65-F5344CB8AC3E}">
        <p14:creationId xmlns:p14="http://schemas.microsoft.com/office/powerpoint/2010/main" val="1575711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29145"/>
            <a:ext cx="8229600" cy="1143000"/>
          </a:xfrm>
        </p:spPr>
        <p:txBody>
          <a:bodyPr/>
          <a:lstStyle/>
          <a:p>
            <a:endParaRPr lang="en-US"/>
          </a:p>
        </p:txBody>
      </p:sp>
      <p:sp>
        <p:nvSpPr>
          <p:cNvPr id="3" name="Content Placeholder 2"/>
          <p:cNvSpPr>
            <a:spLocks noGrp="1"/>
          </p:cNvSpPr>
          <p:nvPr>
            <p:ph idx="1"/>
          </p:nvPr>
        </p:nvSpPr>
        <p:spPr>
          <a:xfrm>
            <a:off x="381000" y="304800"/>
            <a:ext cx="8305800" cy="5821363"/>
          </a:xfrm>
        </p:spPr>
        <p:txBody>
          <a:bodyPr>
            <a:normAutofit/>
          </a:bodyPr>
          <a:lstStyle/>
          <a:p>
            <a:pPr algn="just"/>
            <a:r>
              <a:rPr lang="en-US" b="1" dirty="0" smtClean="0">
                <a:latin typeface="Times New Roman" panose="02020603050405020304" pitchFamily="18" charset="0"/>
                <a:cs typeface="Times New Roman" panose="02020603050405020304" pitchFamily="18" charset="0"/>
              </a:rPr>
              <a:t>2.Supervisory observation</a:t>
            </a:r>
            <a:r>
              <a:rPr lang="en-US" dirty="0" smtClean="0">
                <a:latin typeface="Times New Roman" panose="02020603050405020304" pitchFamily="18" charset="0"/>
                <a:cs typeface="Times New Roman" panose="02020603050405020304" pitchFamily="18" charset="0"/>
              </a:rPr>
              <a:t>: is a formal type of observation in which the supervisor uses a specific approved checklist, which he usually completes in the classroom session. Then, he sits with the teacher to discuss his observations. Usually, this type is more serious to the teacher; the supervisor is well-trained in pinpointing defects and areas of need; and the instructions are taken seriously by teachers. However, this type is more stressful to the teacher than other types.</a:t>
            </a:r>
          </a:p>
          <a:p>
            <a:endParaRPr lang="en-US" dirty="0"/>
          </a:p>
        </p:txBody>
      </p:sp>
    </p:spTree>
    <p:extLst>
      <p:ext uri="{BB962C8B-B14F-4D97-AF65-F5344CB8AC3E}">
        <p14:creationId xmlns:p14="http://schemas.microsoft.com/office/powerpoint/2010/main" val="361077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92162"/>
          </a:xfrm>
        </p:spPr>
        <p:txBody>
          <a:bodyPr>
            <a:normAutofit/>
          </a:bodyPr>
          <a:lstStyle/>
          <a:p>
            <a:r>
              <a:rPr lang="en-US" sz="3600" b="1" dirty="0" smtClean="0">
                <a:solidFill>
                  <a:srgbClr val="00B050"/>
                </a:solidFill>
              </a:rPr>
              <a:t>Process of observation </a:t>
            </a:r>
            <a:endParaRPr lang="en-US" sz="3600" b="1" dirty="0">
              <a:solidFill>
                <a:srgbClr val="00B050"/>
              </a:solidFill>
            </a:endParaRPr>
          </a:p>
        </p:txBody>
      </p:sp>
      <p:sp>
        <p:nvSpPr>
          <p:cNvPr id="3" name="Content Placeholder 2"/>
          <p:cNvSpPr>
            <a:spLocks noGrp="1"/>
          </p:cNvSpPr>
          <p:nvPr>
            <p:ph idx="1"/>
          </p:nvPr>
        </p:nvSpPr>
        <p:spPr>
          <a:xfrm>
            <a:off x="228600" y="1066800"/>
            <a:ext cx="8458200" cy="5334000"/>
          </a:xfrm>
        </p:spPr>
        <p:txBody>
          <a:bodyPr>
            <a:normAutofit fontScale="62500" lnSpcReduction="20000"/>
          </a:bodyPr>
          <a:lstStyle/>
          <a:p>
            <a:pPr algn="just">
              <a:lnSpc>
                <a:spcPct val="170000"/>
              </a:lnSpc>
            </a:pPr>
            <a:r>
              <a:rPr lang="en-US" b="1" dirty="0" smtClean="0">
                <a:latin typeface="Times New Roman" panose="02020603050405020304" pitchFamily="18" charset="0"/>
                <a:cs typeface="Times New Roman" panose="02020603050405020304" pitchFamily="18" charset="0"/>
              </a:rPr>
              <a:t>Pre observation</a:t>
            </a:r>
            <a:r>
              <a:rPr lang="en-US" dirty="0" smtClean="0">
                <a:latin typeface="Times New Roman" panose="02020603050405020304" pitchFamily="18" charset="0"/>
                <a:cs typeface="Times New Roman" panose="02020603050405020304" pitchFamily="18" charset="0"/>
              </a:rPr>
              <a:t>: This is a fundamental and often the first part of the process; the assumption seems to be that the review will simply know what s/he will be focusing on during the classes. A better choice is to meet beforehand so that the reviewer and the </a:t>
            </a:r>
            <a:r>
              <a:rPr lang="en-US" dirty="0" err="1" smtClean="0">
                <a:latin typeface="Times New Roman" panose="02020603050405020304" pitchFamily="18" charset="0"/>
                <a:cs typeface="Times New Roman" panose="02020603050405020304" pitchFamily="18" charset="0"/>
              </a:rPr>
              <a:t>reviewee</a:t>
            </a:r>
            <a:r>
              <a:rPr lang="en-US" dirty="0" smtClean="0">
                <a:latin typeface="Times New Roman" panose="02020603050405020304" pitchFamily="18" charset="0"/>
                <a:cs typeface="Times New Roman" panose="02020603050405020304" pitchFamily="18" charset="0"/>
              </a:rPr>
              <a:t> can identify the goals for the observation and the specific aspects of classroom practice that the latter would like evaluated. </a:t>
            </a:r>
          </a:p>
          <a:p>
            <a:pPr>
              <a:lnSpc>
                <a:spcPct val="170000"/>
              </a:lnSpc>
            </a:pPr>
            <a:r>
              <a:rPr lang="en-US" b="1" dirty="0" smtClean="0">
                <a:latin typeface="Times New Roman" panose="02020603050405020304" pitchFamily="18" charset="0"/>
                <a:cs typeface="Times New Roman" panose="02020603050405020304" pitchFamily="18" charset="0"/>
              </a:rPr>
              <a:t>During Observation:</a:t>
            </a:r>
            <a:r>
              <a:rPr lang="en-US" dirty="0" smtClean="0">
                <a:latin typeface="Times New Roman" panose="02020603050405020304" pitchFamily="18" charset="0"/>
                <a:cs typeface="Times New Roman" panose="02020603050405020304" pitchFamily="18" charset="0"/>
              </a:rPr>
              <a:t> It is a meeting between the observer and </a:t>
            </a:r>
            <a:r>
              <a:rPr lang="en-US" dirty="0" err="1" smtClean="0">
                <a:latin typeface="Times New Roman" panose="02020603050405020304" pitchFamily="18" charset="0"/>
                <a:cs typeface="Times New Roman" panose="02020603050405020304" pitchFamily="18" charset="0"/>
              </a:rPr>
              <a:t>observee</a:t>
            </a:r>
            <a:r>
              <a:rPr lang="en-US" dirty="0" smtClean="0">
                <a:latin typeface="Times New Roman" panose="02020603050405020304" pitchFamily="18" charset="0"/>
                <a:cs typeface="Times New Roman" panose="02020603050405020304" pitchFamily="18" charset="0"/>
              </a:rPr>
              <a:t>, and it plays an effective role in the observational process. The observer should take notes of what happens in the class including teacher's performance, student's response, teaching methods, and the learning environment</a:t>
            </a:r>
            <a:r>
              <a:rPr lang="en-US" sz="2000" dirty="0" smtClean="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4363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latin typeface="Times New Roman" panose="02020603050405020304" pitchFamily="18" charset="0"/>
                <a:cs typeface="Times New Roman" panose="02020603050405020304" pitchFamily="18" charset="0"/>
              </a:rPr>
              <a:t>Post- Observation: </a:t>
            </a:r>
            <a:r>
              <a:rPr lang="en-US" dirty="0" smtClean="0">
                <a:latin typeface="Times New Roman" panose="02020603050405020304" pitchFamily="18" charset="0"/>
                <a:cs typeface="Times New Roman" panose="02020603050405020304" pitchFamily="18" charset="0"/>
              </a:rPr>
              <a:t>The observer reviews the notes before finalizing them, to ensure authenticity and accuracy. He/she should point out areas of excellence and the ones that need improvement. Here, there should be a meeting between the observer and </a:t>
            </a:r>
            <a:r>
              <a:rPr lang="en-US" dirty="0" err="1" smtClean="0">
                <a:latin typeface="Times New Roman" panose="02020603050405020304" pitchFamily="18" charset="0"/>
                <a:cs typeface="Times New Roman" panose="02020603050405020304" pitchFamily="18" charset="0"/>
              </a:rPr>
              <a:t>observee</a:t>
            </a:r>
            <a:r>
              <a:rPr lang="en-US" dirty="0" smtClean="0">
                <a:latin typeface="Times New Roman" panose="02020603050405020304" pitchFamily="18" charset="0"/>
                <a:cs typeface="Times New Roman" panose="02020603050405020304" pitchFamily="18" charset="0"/>
              </a:rPr>
              <a:t> to discuss the notes</a:t>
            </a:r>
            <a:endParaRPr lang="en-US" dirty="0"/>
          </a:p>
        </p:txBody>
      </p:sp>
    </p:spTree>
    <p:extLst>
      <p:ext uri="{BB962C8B-B14F-4D97-AF65-F5344CB8AC3E}">
        <p14:creationId xmlns:p14="http://schemas.microsoft.com/office/powerpoint/2010/main" val="2101977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381</Words>
  <Application>Microsoft Office PowerPoint</Application>
  <PresentationFormat>On-screen Show (4:3)</PresentationFormat>
  <Paragraphs>21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What to Consider when Observing a Teacher</vt:lpstr>
      <vt:lpstr>Types of Observation:   </vt:lpstr>
      <vt:lpstr>PowerPoint Presentation</vt:lpstr>
      <vt:lpstr>PowerPoint Presentation</vt:lpstr>
      <vt:lpstr>Process of observation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observation:  Types of observers: </dc:title>
  <dc:creator>LENOVO</dc:creator>
  <cp:lastModifiedBy>LENOVO</cp:lastModifiedBy>
  <cp:revision>2</cp:revision>
  <dcterms:created xsi:type="dcterms:W3CDTF">2022-02-17T10:18:41Z</dcterms:created>
  <dcterms:modified xsi:type="dcterms:W3CDTF">2023-01-28T20:41:43Z</dcterms:modified>
</cp:coreProperties>
</file>