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embeddedFontLst>
    <p:embeddedFont>
      <p:font typeface="Anton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1" roundtripDataSignature="AMtx7mhC+pxCnAhU8rKgfQBN6Rzw/nf1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Anton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304800" y="274638"/>
            <a:ext cx="8382000" cy="1020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Anton"/>
              <a:buNone/>
            </a:pPr>
            <a:r>
              <a:rPr b="1" lang="en-US">
                <a:solidFill>
                  <a:srgbClr val="00B0F0"/>
                </a:solidFill>
                <a:latin typeface="Anton"/>
                <a:ea typeface="Anton"/>
                <a:cs typeface="Anton"/>
                <a:sym typeface="Anton"/>
              </a:rPr>
              <a:t>What is classroom observation? </a:t>
            </a:r>
            <a:endParaRPr>
              <a:solidFill>
                <a:srgbClr val="00B0F0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152400" y="1371600"/>
            <a:ext cx="8763000" cy="4754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It is the powerful tool for fact-finding of events in the class room on the level of teacher-performance and students' performance. </a:t>
            </a:r>
            <a:endParaRPr/>
          </a:p>
          <a:p>
            <a:pPr indent="-342900" lvl="0" marL="342900" rtl="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Classroom observation is an effective process for collecting data about all educational-related issues in the ultimate aim of evaluating, enhancing and developing the educational process.</a:t>
            </a:r>
            <a:endParaRPr/>
          </a:p>
          <a:p>
            <a:pPr indent="-190500" lvl="0" marL="342900" rtl="0" algn="just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It is a process of measuring classroom behaviors including classroom sessions, teacher's performance, and student's reactions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Teacher's performance, and student's reactions</a:t>
            </a:r>
            <a:r>
              <a:rPr lang="en-US" sz="2400"/>
              <a:t>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381000" y="274638"/>
            <a:ext cx="83058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100000"/>
              <a:buFont typeface="Anton"/>
              <a:buNone/>
            </a:pPr>
            <a:r>
              <a:rPr b="1" lang="en-US">
                <a:solidFill>
                  <a:srgbClr val="00B0F0"/>
                </a:solidFill>
                <a:latin typeface="Anton"/>
                <a:ea typeface="Anton"/>
                <a:cs typeface="Anton"/>
                <a:sym typeface="Anton"/>
              </a:rPr>
              <a:t>What is classroom observation?</a:t>
            </a:r>
            <a:r>
              <a:rPr lang="en-US">
                <a:solidFill>
                  <a:srgbClr val="00B0F0"/>
                </a:solidFill>
                <a:latin typeface="Anton"/>
                <a:ea typeface="Anton"/>
                <a:cs typeface="Anton"/>
                <a:sym typeface="Anton"/>
              </a:rPr>
              <a:t> </a:t>
            </a:r>
            <a:endParaRPr>
              <a:solidFill>
                <a:srgbClr val="00B0F0"/>
              </a:solidFill>
            </a:endParaRPr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152400" y="914400"/>
            <a:ext cx="88392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It is a system for enhancing and implementing the qualitative development in this Ed. process inside classrooms, which is through a system of constructive progressive feedback about Education practices inside classes </a:t>
            </a:r>
            <a:endParaRPr/>
          </a:p>
          <a:p>
            <a:pPr indent="-342900" lvl="0" marL="342900" rtl="0" algn="just">
              <a:lnSpc>
                <a:spcPct val="16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is a formative (continuous) process of gathering data around teacher learning targets to provide feedback to the teacher regarding growth and to inform future teacher learning </a:t>
            </a: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efore Observation, an observer should know: What? How? Who?  Why?</a:t>
            </a:r>
            <a:endParaRPr/>
          </a:p>
          <a:p>
            <a:pPr indent="-342900" lvl="0" marL="342900" rtl="0" algn="just">
              <a:lnSpc>
                <a:spcPct val="16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  documenting life inside the classroom.</a:t>
            </a:r>
            <a:endParaRPr/>
          </a:p>
          <a:p>
            <a:pPr indent="-342900" lvl="0" marL="342900" rtl="0" algn="just">
              <a:lnSpc>
                <a:spcPct val="16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procedures in data collection during actual lessons by</a:t>
            </a:r>
            <a:endParaRPr/>
          </a:p>
          <a:p>
            <a:pPr indent="-342900" lvl="0" marL="342900" rtl="0" algn="just">
              <a:lnSpc>
                <a:spcPct val="15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⊃ watching ⊃ listening ⊃ recording</a:t>
            </a:r>
            <a:endParaRPr/>
          </a:p>
          <a:p>
            <a:pPr indent="-200660" lvl="0" marL="342900" rtl="0" algn="just">
              <a:lnSpc>
                <a:spcPct val="15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0066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00660" lvl="0" marL="342900" rtl="0" algn="just">
              <a:lnSpc>
                <a:spcPct val="16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4400"/>
              <a:buFont typeface="Anton"/>
              <a:buNone/>
            </a:pPr>
            <a:r>
              <a:rPr lang="en-US">
                <a:solidFill>
                  <a:srgbClr val="366092"/>
                </a:solidFill>
                <a:latin typeface="Anton"/>
                <a:ea typeface="Anton"/>
                <a:cs typeface="Anton"/>
                <a:sym typeface="Anton"/>
              </a:rPr>
              <a:t>Advantages of </a:t>
            </a:r>
            <a:r>
              <a:rPr b="1" lang="en-US">
                <a:solidFill>
                  <a:srgbClr val="366092"/>
                </a:solidFill>
                <a:latin typeface="Anton"/>
                <a:ea typeface="Anton"/>
                <a:cs typeface="Anton"/>
                <a:sym typeface="Anton"/>
              </a:rPr>
              <a:t>Classroom observation</a:t>
            </a:r>
            <a:endParaRPr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228600" y="1219200"/>
            <a:ext cx="86106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400">
                <a:latin typeface="Times New Roman"/>
                <a:ea typeface="Times New Roman"/>
                <a:cs typeface="Times New Roman"/>
                <a:sym typeface="Times New Roman"/>
              </a:rPr>
              <a:t>Develop self-awareness.</a:t>
            </a:r>
            <a:endParaRPr/>
          </a:p>
          <a:p>
            <a:pPr indent="-342900" lvl="0" marL="342900" rtl="0" algn="just">
              <a:lnSpc>
                <a:spcPct val="15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400">
                <a:latin typeface="Times New Roman"/>
                <a:ea typeface="Times New Roman"/>
                <a:cs typeface="Times New Roman"/>
                <a:sym typeface="Times New Roman"/>
              </a:rPr>
              <a:t>Think critically of classroom performance.</a:t>
            </a:r>
            <a:endParaRPr/>
          </a:p>
          <a:p>
            <a:pPr indent="-342900" lvl="0" marL="342900" rtl="0" algn="just">
              <a:lnSpc>
                <a:spcPct val="15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400">
                <a:latin typeface="Times New Roman"/>
                <a:ea typeface="Times New Roman"/>
                <a:cs typeface="Times New Roman"/>
                <a:sym typeface="Times New Roman"/>
              </a:rPr>
              <a:t>Grow professionally.</a:t>
            </a:r>
            <a:endParaRPr/>
          </a:p>
          <a:p>
            <a:pPr indent="-342900" lvl="0" marL="342900" rtl="0" algn="just">
              <a:lnSpc>
                <a:spcPct val="15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400">
                <a:latin typeface="Times New Roman"/>
                <a:ea typeface="Times New Roman"/>
                <a:cs typeface="Times New Roman"/>
                <a:sym typeface="Times New Roman"/>
              </a:rPr>
              <a:t>Build self-confidence.</a:t>
            </a:r>
            <a:endParaRPr/>
          </a:p>
          <a:p>
            <a:pPr indent="-342900" lvl="0" marL="342900" rtl="0" algn="l"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400">
                <a:latin typeface="Times New Roman"/>
                <a:ea typeface="Times New Roman"/>
                <a:cs typeface="Times New Roman"/>
                <a:sym typeface="Times New Roman"/>
              </a:rPr>
              <a:t>Learn from peers. 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400">
                <a:latin typeface="Times New Roman"/>
                <a:ea typeface="Times New Roman"/>
                <a:cs typeface="Times New Roman"/>
                <a:sym typeface="Times New Roman"/>
              </a:rPr>
              <a:t>Improve personal teaching methods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400">
                <a:latin typeface="Times New Roman"/>
                <a:ea typeface="Times New Roman"/>
                <a:cs typeface="Times New Roman"/>
                <a:sym typeface="Times New Roman"/>
              </a:rPr>
              <a:t>Improve classroom practice and performance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400">
                <a:latin typeface="Times New Roman"/>
                <a:ea typeface="Times New Roman"/>
                <a:cs typeface="Times New Roman"/>
                <a:sym typeface="Times New Roman"/>
              </a:rPr>
              <a:t>Evaluate teaching.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400">
                <a:latin typeface="Times New Roman"/>
                <a:ea typeface="Times New Roman"/>
                <a:cs typeface="Times New Roman"/>
                <a:sym typeface="Times New Roman"/>
              </a:rPr>
              <a:t>Focus on one’s own areas of need for improvement.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3400">
                <a:latin typeface="Times New Roman"/>
                <a:ea typeface="Times New Roman"/>
                <a:cs typeface="Times New Roman"/>
                <a:sym typeface="Times New Roman"/>
              </a:rPr>
              <a:t>Collect data to be able to describe, analyze &amp; interpret classroom interaction.</a:t>
            </a:r>
            <a:endParaRPr/>
          </a:p>
          <a:p>
            <a:pPr indent="-215900" lvl="0" marL="342900" rtl="0" algn="just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4400"/>
              <a:buFont typeface="Anton"/>
              <a:buNone/>
            </a:pPr>
            <a:r>
              <a:rPr lang="en-US">
                <a:solidFill>
                  <a:srgbClr val="366092"/>
                </a:solidFill>
                <a:latin typeface="Anton"/>
                <a:ea typeface="Anton"/>
                <a:cs typeface="Anton"/>
                <a:sym typeface="Anton"/>
              </a:rPr>
              <a:t>Advantages </a:t>
            </a:r>
            <a:r>
              <a:rPr b="1" lang="en-US">
                <a:solidFill>
                  <a:srgbClr val="366092"/>
                </a:solidFill>
                <a:latin typeface="Anton"/>
                <a:ea typeface="Anton"/>
                <a:cs typeface="Anton"/>
                <a:sym typeface="Anton"/>
              </a:rPr>
              <a:t>Classroom observation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Gain insight of the teaching process and one's own performance.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Develop research skills.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Offer Teachers’ feedback.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Offer Teachers an extra pair of eyes.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Encourage collaboration and exchange of ideas. 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Encourage better lesson preparation.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Provide support.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Learn to observe</a:t>
            </a:r>
            <a:endParaRPr/>
          </a:p>
          <a:p>
            <a:pPr indent="-222250" lvl="0" marL="342900" rtl="0" algn="l">
              <a:lnSpc>
                <a:spcPct val="15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t/>
            </a: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67200" y="31242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2022-02-09T09:08:28Z</dcterms:created>
  <dc:creator>LENOVO</dc:creator>
</cp:coreProperties>
</file>