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7" r:id="rId3"/>
    <p:sldId id="290" r:id="rId4"/>
    <p:sldId id="279" r:id="rId5"/>
    <p:sldId id="280" r:id="rId6"/>
    <p:sldId id="281" r:id="rId7"/>
    <p:sldId id="284" r:id="rId8"/>
    <p:sldId id="285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095"/>
  </p:normalViewPr>
  <p:slideViewPr>
    <p:cSldViewPr>
      <p:cViewPr varScale="1">
        <p:scale>
          <a:sx n="64" d="100"/>
          <a:sy n="64" d="100"/>
        </p:scale>
        <p:origin x="1532" y="44"/>
      </p:cViewPr>
      <p:guideLst/>
    </p:cSldViewPr>
  </p:slideViewPr>
  <p:outlineViewPr>
    <p:cViewPr>
      <p:scale>
        <a:sx n="33" d="100"/>
        <a:sy n="33" d="100"/>
      </p:scale>
      <p:origin x="0" y="-1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9150-4487-46A8-97F4-B1C063A27438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3309E-CDBB-49F3-9552-9DB34597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309E-CDBB-49F3-9552-9DB3459796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309E-CDBB-49F3-9552-9DB3459796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0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15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3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42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4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63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1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9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65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4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81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5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1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ooper Black" panose="0208090404030B020404" pitchFamily="18" charset="77"/>
                <a:ea typeface="Cooper Black" charset="0"/>
                <a:cs typeface="Cooper Black" charset="0"/>
              </a:rPr>
              <a:t>Lesson planning</a:t>
            </a:r>
            <a:endParaRPr lang="en-US" sz="6000" b="1" dirty="0">
              <a:solidFill>
                <a:schemeClr val="tx1"/>
              </a:solidFill>
              <a:latin typeface="Cooper Black" panose="0208090404030B020404" pitchFamily="18" charset="77"/>
              <a:ea typeface="Cooper Black" charset="0"/>
              <a:cs typeface="Cooper Black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BA3E464-163E-CF4F-9739-E7C1FE0B3033}"/>
              </a:ext>
            </a:extLst>
          </p:cNvPr>
          <p:cNvSpPr txBox="1">
            <a:spLocks/>
          </p:cNvSpPr>
          <p:nvPr/>
        </p:nvSpPr>
        <p:spPr>
          <a:xfrm>
            <a:off x="2286000" y="5715000"/>
            <a:ext cx="480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>
              <a:solidFill>
                <a:schemeClr val="tx1"/>
              </a:solidFill>
              <a:latin typeface="Britannic Bold" panose="020B0903060703020204" pitchFamily="34" charset="77"/>
              <a:cs typeface="Apple Chancery" panose="03020702040506060504" pitchFamily="66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47BBC5-2D18-CC41-8F4B-5594BF7D85F8}"/>
              </a:ext>
            </a:extLst>
          </p:cNvPr>
          <p:cNvSpPr txBox="1">
            <a:spLocks/>
          </p:cNvSpPr>
          <p:nvPr/>
        </p:nvSpPr>
        <p:spPr>
          <a:xfrm>
            <a:off x="838200" y="762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  <a:latin typeface="Cooper Black" panose="0208090404030B020404" pitchFamily="18" charset="77"/>
                <a:ea typeface="Cooper Black" charset="0"/>
                <a:cs typeface="Cooper Black" charset="0"/>
              </a:rPr>
              <a:t>Micro-teaching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  <a:ea typeface="Cooper Black" charset="0"/>
              <a:cs typeface="Cooper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2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36725" y="284163"/>
            <a:ext cx="7407275" cy="858837"/>
          </a:xfrm>
          <a:noFill/>
        </p:spPr>
        <p:txBody>
          <a:bodyPr anchor="b">
            <a:normAutofit/>
          </a:bodyPr>
          <a:lstStyle/>
          <a:p>
            <a:pPr eaLnBrk="1" hangingPunct="1"/>
            <a:r>
              <a:rPr lang="en-US" sz="4000" b="1" dirty="0">
                <a:solidFill>
                  <a:schemeClr val="tx1"/>
                </a:solidFill>
                <a:latin typeface="Cooper Black" panose="0208090404030B020404" pitchFamily="18" charset="77"/>
              </a:rPr>
              <a:t>Planning lessons</a:t>
            </a:r>
            <a:endParaRPr lang="en-US" sz="6000" dirty="0">
              <a:solidFill>
                <a:schemeClr val="tx1"/>
              </a:solidFill>
              <a:latin typeface="Cooper Black" panose="0208090404030B020404" pitchFamily="18" charset="77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5400"/>
            <a:ext cx="8534400" cy="5410200"/>
          </a:xfrm>
        </p:spPr>
        <p:txBody>
          <a:bodyPr tIns="0">
            <a:noAutofit/>
          </a:bodyPr>
          <a:lstStyle/>
          <a:p>
            <a:pPr lvl="1" algn="just" eaLnBrk="1" hangingPunct="1">
              <a:lnSpc>
                <a:spcPct val="180000"/>
              </a:lnSpc>
              <a:buSzPct val="110000"/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what is lesson plan?</a:t>
            </a:r>
          </a:p>
          <a:p>
            <a:pPr lvl="1" algn="just" eaLnBrk="1" hangingPunct="1">
              <a:lnSpc>
                <a:spcPct val="180000"/>
              </a:lnSpc>
              <a:buSzPct val="11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Why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planning for lessons? </a:t>
            </a:r>
          </a:p>
          <a:p>
            <a:pPr lvl="1" algn="just">
              <a:lnSpc>
                <a:spcPct val="180000"/>
              </a:lnSpc>
              <a:buSzPct val="11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 How important is planning in teaching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?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  <a:cs typeface="Aldhabi" panose="01000000000000000000" pitchFamily="2" charset="-78"/>
            </a:endParaRPr>
          </a:p>
          <a:p>
            <a:pPr lvl="1" algn="just" eaLnBrk="1" hangingPunct="1">
              <a:lnSpc>
                <a:spcPct val="140000"/>
              </a:lnSpc>
              <a:buSzPct val="11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 What does involve in planning a lesson?</a:t>
            </a:r>
          </a:p>
          <a:p>
            <a:pPr lvl="1" algn="just" eaLnBrk="1" hangingPunct="1">
              <a:lnSpc>
                <a:spcPct val="140000"/>
              </a:lnSpc>
              <a:buSzPct val="11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 Why having a written lesson plan?</a:t>
            </a:r>
          </a:p>
          <a:p>
            <a:pPr lvl="1" algn="just" eaLnBrk="1" hangingPunct="1">
              <a:lnSpc>
                <a:spcPct val="140000"/>
              </a:lnSpc>
              <a:buSzPct val="11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 Do we have to completely follow our plans or not? Why?</a:t>
            </a:r>
          </a:p>
          <a:p>
            <a:pPr lvl="1" algn="just" eaLnBrk="1" hangingPunct="1">
              <a:lnSpc>
                <a:spcPct val="140000"/>
              </a:lnSpc>
              <a:buSzPct val="11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  <a:cs typeface="Aldhabi" panose="01000000000000000000" pitchFamily="2" charset="-78"/>
              </a:rPr>
              <a:t> How to write a lesson plan logically &amp; thoroughly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1229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140700" y="1739900"/>
          <a:ext cx="1003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r:id="rId3" imgW="1970280" imgH="1218240" progId="MSGraph.Chart.8">
                  <p:embed/>
                </p:oleObj>
              </mc:Choice>
              <mc:Fallback>
                <p:oleObj r:id="rId3" imgW="1970280" imgH="121824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1739900"/>
                        <a:ext cx="10033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973763" y="5807075"/>
          <a:ext cx="317023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r:id="rId5" imgW="8136000" imgH="5418720" progId="MSGraph.Chart.8">
                  <p:embed/>
                </p:oleObj>
              </mc:Choice>
              <mc:Fallback>
                <p:oleObj r:id="rId5" imgW="8136000" imgH="541872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5807075"/>
                        <a:ext cx="3170237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229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E5E2014C-3616-4465-BC6F-33DBF9EE8401}" type="slidenum">
              <a:rPr lang="en-US" sz="1200">
                <a:solidFill>
                  <a:srgbClr val="B5A788"/>
                </a:solidFill>
              </a:rPr>
              <a:pPr algn="ctr" eaLnBrk="1" hangingPunct="1"/>
              <a:t>2</a:t>
            </a:fld>
            <a:endParaRPr lang="en-US" sz="1200">
              <a:solidFill>
                <a:srgbClr val="B5A788"/>
              </a:solidFill>
            </a:endParaRPr>
          </a:p>
        </p:txBody>
      </p:sp>
      <p:pic>
        <p:nvPicPr>
          <p:cNvPr id="12296" name="Picture 6" descr="AG00051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2220">
            <a:off x="228600" y="228600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506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305800" cy="6172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lesson plan is the instructor's road map of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students need to learn and how it will be done effectively during the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class time</a:t>
            </a:r>
            <a:r>
              <a:rPr lang="en-US" sz="3600" b="1" dirty="0" smtClean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Lesson plan </a:t>
            </a:r>
            <a:r>
              <a:rPr lang="en-US" sz="3600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is defined as a planning program that is structured as a guideline for </a:t>
            </a:r>
            <a: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implementing </a:t>
            </a:r>
            <a:r>
              <a:rPr lang="en-US" sz="3600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learning for every meeting </a:t>
            </a:r>
            <a: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600" dirty="0"/>
              <a:t>(</a:t>
            </a:r>
            <a:r>
              <a:rPr lang="en-US" sz="2800" dirty="0" err="1">
                <a:solidFill>
                  <a:schemeClr val="tx1"/>
                </a:solidFill>
              </a:rPr>
              <a:t>Kurniasih</a:t>
            </a:r>
            <a:r>
              <a:rPr lang="en-US" sz="2800" dirty="0">
                <a:solidFill>
                  <a:schemeClr val="tx1"/>
                </a:solidFill>
              </a:rPr>
              <a:t> &amp; Berlin, 2014</a:t>
            </a:r>
            <a:r>
              <a:rPr lang="en-US" sz="3600" dirty="0"/>
              <a:t>)</a:t>
            </a:r>
            <a: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endParaRPr lang="en-US" sz="3600" b="1" dirty="0">
              <a:solidFill>
                <a:schemeClr val="tx1"/>
              </a:solidFill>
              <a:latin typeface="Aldhabi" panose="01000000000000000000" pitchFamily="2" charset="-78"/>
              <a:ea typeface="Cooper Black" charset="0"/>
              <a:cs typeface="Aldhabi" panose="01000000000000000000" pitchFamily="2" charset="-78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BA3E464-163E-CF4F-9739-E7C1FE0B3033}"/>
              </a:ext>
            </a:extLst>
          </p:cNvPr>
          <p:cNvSpPr txBox="1">
            <a:spLocks/>
          </p:cNvSpPr>
          <p:nvPr/>
        </p:nvSpPr>
        <p:spPr>
          <a:xfrm>
            <a:off x="2286000" y="5715000"/>
            <a:ext cx="480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>
              <a:solidFill>
                <a:schemeClr val="tx1"/>
              </a:solidFill>
              <a:latin typeface="Britannic Bold" panose="020B0903060703020204" pitchFamily="34" charset="77"/>
              <a:cs typeface="Apple Chancery" panose="03020702040506060504" pitchFamily="66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47BBC5-2D18-CC41-8F4B-5594BF7D85F8}"/>
              </a:ext>
            </a:extLst>
          </p:cNvPr>
          <p:cNvSpPr txBox="1">
            <a:spLocks/>
          </p:cNvSpPr>
          <p:nvPr/>
        </p:nvSpPr>
        <p:spPr>
          <a:xfrm>
            <a:off x="762000" y="152400"/>
            <a:ext cx="7848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Brush Script MT" panose="03060802040406070304" pitchFamily="66" charset="0"/>
                <a:ea typeface="Cooper Black" charset="0"/>
                <a:cs typeface="Cooper Black" charset="0"/>
              </a:rPr>
              <a:t>What is lesson plan</a:t>
            </a:r>
            <a:r>
              <a:rPr lang="en-US" sz="3200" b="1" dirty="0" smtClean="0">
                <a:solidFill>
                  <a:schemeClr val="tx1"/>
                </a:solidFill>
                <a:latin typeface="Cooper Black" panose="0208090404030B020404" pitchFamily="18" charset="77"/>
                <a:ea typeface="Cooper Black" charset="0"/>
                <a:cs typeface="Cooper Black" charset="0"/>
              </a:rPr>
              <a:t>?</a:t>
            </a:r>
            <a:endParaRPr lang="en-US" sz="4000" b="1" dirty="0">
              <a:solidFill>
                <a:schemeClr val="tx1"/>
              </a:solidFill>
              <a:latin typeface="Cooper Black" panose="0208090404030B020404" pitchFamily="18" charset="77"/>
              <a:ea typeface="Cooper Black" charset="0"/>
              <a:cs typeface="Cooper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43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36725" y="228600"/>
            <a:ext cx="7407275" cy="858838"/>
          </a:xfrm>
          <a:noFill/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oper Black" panose="0208090404030B020404" pitchFamily="18" charset="77"/>
              </a:rPr>
              <a:t>Why planning lessons?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371600"/>
            <a:ext cx="8763000" cy="4953000"/>
          </a:xfrm>
        </p:spPr>
        <p:txBody>
          <a:bodyPr tIns="0"/>
          <a:lstStyle/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 Have a clear mind about what you want to do.</a:t>
            </a: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>
              <a:lnSpc>
                <a:spcPct val="100000"/>
              </a:lnSpc>
              <a:buNone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. </a:t>
            </a: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Bing ready to cope with whatever happens in class</a:t>
            </a:r>
          </a:p>
          <a:p>
            <a:pPr marL="26988" indent="0" eaLnBrk="1" hangingPunct="1">
              <a:lnSpc>
                <a:spcPct val="10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 Planning increases number of your options.</a:t>
            </a:r>
          </a:p>
          <a:p>
            <a:pPr marL="26988" indent="0" eaLnBrk="1" hangingPunct="1">
              <a:lnSpc>
                <a:spcPct val="10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 Bing able to visualize before class.</a:t>
            </a:r>
          </a:p>
          <a:p>
            <a:pPr marL="26988" indent="0" eaLnBrk="1" hangingPunct="1">
              <a:lnSpc>
                <a:spcPct val="10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4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02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228600"/>
            <a:ext cx="9067800" cy="1066800"/>
          </a:xfrm>
          <a:noFill/>
        </p:spPr>
        <p:txBody>
          <a:bodyPr anchor="b"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Cooper Black" panose="0208090404030B020404" pitchFamily="18" charset="77"/>
              </a:rPr>
              <a:t>How important is planning in teaching</a:t>
            </a:r>
            <a:r>
              <a:rPr lang="en-US" sz="3600" b="1" dirty="0">
                <a:solidFill>
                  <a:schemeClr val="tx1"/>
                </a:solidFill>
                <a:latin typeface="Cooper Black" panose="0208090404030B020404" pitchFamily="18" charset="77"/>
              </a:rPr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676400"/>
            <a:ext cx="8915400" cy="4648200"/>
          </a:xfrm>
        </p:spPr>
        <p:txBody>
          <a:bodyPr tIns="0"/>
          <a:lstStyle/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320E04"/>
                </a:solidFill>
                <a:latin typeface="Bell MT" panose="02020503060305020303" pitchFamily="18" charset="0"/>
              </a:rPr>
              <a:t>Planning increases the number of your options, hence increases your chances of a successful lesson</a:t>
            </a:r>
            <a:r>
              <a:rPr lang="en-US" sz="2800" b="1" dirty="0" smtClean="0">
                <a:solidFill>
                  <a:srgbClr val="320E04"/>
                </a:solidFill>
                <a:latin typeface="Bell MT" panose="02020503060305020303" pitchFamily="18" charset="0"/>
              </a:rPr>
              <a:t>.</a:t>
            </a: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320E04"/>
              </a:solidFill>
              <a:latin typeface="Bell MT" panose="02020503060305020303" pitchFamily="18" charset="0"/>
            </a:endParaRPr>
          </a:p>
          <a:p>
            <a:pPr marL="26988" indent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320E04"/>
                </a:solidFill>
                <a:latin typeface="Bell MT" panose="02020503060305020303" pitchFamily="18" charset="0"/>
              </a:rPr>
              <a:t> A useful pre-lesson reminder to you of your pre-lesson thoughts</a:t>
            </a:r>
          </a:p>
          <a:p>
            <a:pPr marL="26988" indent="0">
              <a:lnSpc>
                <a:spcPct val="800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320E04"/>
              </a:solidFill>
              <a:latin typeface="Bell MT" panose="02020503060305020303" pitchFamily="18" charset="0"/>
            </a:endParaRPr>
          </a:p>
          <a:p>
            <a:pPr marL="26988" indent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b="1" dirty="0">
                <a:solidFill>
                  <a:srgbClr val="320E04"/>
                </a:solidFill>
                <a:latin typeface="Bell MT" panose="02020503060305020303" pitchFamily="18" charset="0"/>
              </a:rPr>
              <a:t>A</a:t>
            </a:r>
            <a:r>
              <a:rPr lang="en-US" sz="2800" b="1" dirty="0" smtClean="0">
                <a:solidFill>
                  <a:srgbClr val="320E04"/>
                </a:solidFill>
                <a:latin typeface="Bell MT" panose="02020503060305020303" pitchFamily="18" charset="0"/>
              </a:rPr>
              <a:t>n </a:t>
            </a:r>
            <a:r>
              <a:rPr lang="en-US" sz="2800" b="1" dirty="0">
                <a:solidFill>
                  <a:srgbClr val="320E04"/>
                </a:solidFill>
                <a:latin typeface="Bell MT" panose="02020503060305020303" pitchFamily="18" charset="0"/>
              </a:rPr>
              <a:t>evidence that you have done good thinking. </a:t>
            </a:r>
          </a:p>
          <a:p>
            <a:pPr marL="26988" indent="0">
              <a:lnSpc>
                <a:spcPct val="80000"/>
              </a:lnSpc>
              <a:buFont typeface="Arial" pitchFamily="34" charset="0"/>
              <a:buChar char="•"/>
            </a:pPr>
            <a:endParaRPr lang="en-US" sz="2800" b="1" dirty="0">
              <a:solidFill>
                <a:srgbClr val="320E04"/>
              </a:solidFill>
              <a:latin typeface="Bell MT" panose="02020503060305020303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b="1" dirty="0">
              <a:solidFill>
                <a:srgbClr val="320E04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5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3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0"/>
            <a:ext cx="8991600" cy="1524000"/>
          </a:xfrm>
          <a:noFill/>
        </p:spPr>
        <p:txBody>
          <a:bodyPr anchor="b"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ooper Black" panose="0208090404030B020404" pitchFamily="18" charset="77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Cooper Black" panose="0208090404030B020404" pitchFamily="18" charset="77"/>
              </a:rPr>
            </a:br>
            <a:r>
              <a:rPr lang="en-US" sz="3600" b="1" dirty="0" smtClean="0">
                <a:solidFill>
                  <a:schemeClr val="tx1"/>
                </a:solidFill>
                <a:latin typeface="Cooper Black" panose="0208090404030B020404" pitchFamily="18" charset="77"/>
              </a:rPr>
              <a:t>What </a:t>
            </a:r>
            <a:r>
              <a:rPr lang="en-US" sz="3600" b="1" dirty="0">
                <a:solidFill>
                  <a:schemeClr val="tx1"/>
                </a:solidFill>
                <a:latin typeface="Cooper Black" panose="0208090404030B020404" pitchFamily="18" charset="77"/>
              </a:rPr>
              <a:t>does involve in planning for a lesson?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676400"/>
            <a:ext cx="8534400" cy="4648200"/>
          </a:xfrm>
        </p:spPr>
        <p:txBody>
          <a:bodyPr tIns="0">
            <a:normAutofit/>
          </a:bodyPr>
          <a:lstStyle/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Prediction</a:t>
            </a:r>
          </a:p>
          <a:p>
            <a:pPr marL="26988" indent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Anticipation </a:t>
            </a:r>
          </a:p>
          <a:p>
            <a:pPr marL="26988" indent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Sequencing </a:t>
            </a:r>
          </a:p>
          <a:p>
            <a:pPr marL="26988" indent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E04"/>
                </a:solidFill>
                <a:latin typeface="Times New Roman" pitchFamily="18" charset="0"/>
              </a:rPr>
              <a:t>Organising</a:t>
            </a: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</a:t>
            </a:r>
          </a:p>
          <a:p>
            <a:pPr marL="26988" indent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320E04"/>
                </a:solidFill>
                <a:latin typeface="Times New Roman" pitchFamily="18" charset="0"/>
              </a:rPr>
              <a:t> Simplifying</a:t>
            </a:r>
            <a:endParaRPr lang="en-US" sz="2800" dirty="0">
              <a:solidFill>
                <a:srgbClr val="320E04"/>
              </a:solidFill>
              <a:latin typeface="Times New Roman" pitchFamily="18" charset="0"/>
            </a:endParaRP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6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838200"/>
            <a:ext cx="8382000" cy="1600200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US" sz="4000" cap="none" dirty="0">
                <a:solidFill>
                  <a:schemeClr val="tx1"/>
                </a:solidFill>
                <a:latin typeface="Britannic Bold" panose="020B0903060703020204" pitchFamily="34" charset="77"/>
              </a:rPr>
              <a:t>Do we have to completely follow our plans or not? Why?</a:t>
            </a:r>
            <a:endParaRPr lang="en-US" sz="4000" b="1" cap="none" dirty="0">
              <a:solidFill>
                <a:schemeClr val="tx1"/>
              </a:solidFill>
              <a:latin typeface="Britannic Bold" panose="020B0903060703020204" pitchFamily="34" charset="77"/>
            </a:endParaRP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7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DDECC72-C5E8-3146-AAF8-CD8CB3B55276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3048000"/>
            <a:ext cx="8001000" cy="25146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cap="none" dirty="0">
                <a:solidFill>
                  <a:schemeClr val="tx1"/>
                </a:solidFill>
                <a:latin typeface="Britannic Bold" panose="020B0903060703020204" pitchFamily="34" charset="77"/>
              </a:rPr>
              <a:t>A general rule:</a:t>
            </a:r>
          </a:p>
          <a:p>
            <a:pPr algn="ctr"/>
            <a:endParaRPr lang="en-US" sz="4000" b="1" cap="none" dirty="0">
              <a:solidFill>
                <a:schemeClr val="tx1"/>
              </a:solidFill>
              <a:latin typeface="Britannic Bold" panose="020B0903060703020204" pitchFamily="34" charset="77"/>
            </a:endParaRPr>
          </a:p>
          <a:p>
            <a:pPr algn="ctr"/>
            <a:r>
              <a:rPr lang="en-US" sz="4000" b="1" cap="none" dirty="0">
                <a:solidFill>
                  <a:schemeClr val="tx1"/>
                </a:solidFill>
                <a:latin typeface="Britannic Bold" panose="020B0903060703020204" pitchFamily="34" charset="77"/>
              </a:rPr>
              <a:t>“Prepare thoroughly, But in class, teach the learners, not the plan.”</a:t>
            </a:r>
          </a:p>
        </p:txBody>
      </p:sp>
    </p:spTree>
    <p:extLst>
      <p:ext uri="{BB962C8B-B14F-4D97-AF65-F5344CB8AC3E}">
        <p14:creationId xmlns:p14="http://schemas.microsoft.com/office/powerpoint/2010/main" val="27036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"/>
            <a:ext cx="7848600" cy="858838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ooper Black" panose="0208090404030B020404" pitchFamily="18" charset="77"/>
              </a:rPr>
              <a:t>Lesson plan components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00200"/>
            <a:ext cx="8305800" cy="4724400"/>
          </a:xfrm>
        </p:spPr>
        <p:txBody>
          <a:bodyPr tIns="0">
            <a:normAutofit/>
          </a:bodyPr>
          <a:lstStyle/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320E04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320E04"/>
                </a:solidFill>
                <a:latin typeface="Times New Roman" pitchFamily="18" charset="0"/>
              </a:rPr>
              <a:t>Section 1: </a:t>
            </a:r>
            <a:r>
              <a:rPr lang="en-US" sz="2700" dirty="0">
                <a:solidFill>
                  <a:srgbClr val="320E04"/>
                </a:solidFill>
                <a:latin typeface="Times New Roman" pitchFamily="18" charset="0"/>
              </a:rPr>
              <a:t>school name, teacher name, date, class time (duration), grade/level, new language (topic), revised language (if any), materials, number of students.</a:t>
            </a: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7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dirty="0">
                <a:solidFill>
                  <a:srgbClr val="320E04"/>
                </a:solidFill>
                <a:latin typeface="Times New Roman" pitchFamily="18" charset="0"/>
              </a:rPr>
              <a:t> </a:t>
            </a:r>
            <a:r>
              <a:rPr lang="en-US" sz="2700" b="1" dirty="0">
                <a:solidFill>
                  <a:srgbClr val="320E04"/>
                </a:solidFill>
                <a:latin typeface="Times New Roman" pitchFamily="18" charset="0"/>
              </a:rPr>
              <a:t>Section 2: </a:t>
            </a:r>
            <a:r>
              <a:rPr lang="en-US" sz="2700" dirty="0">
                <a:solidFill>
                  <a:srgbClr val="320E04"/>
                </a:solidFill>
                <a:latin typeface="Times New Roman" pitchFamily="18" charset="0"/>
              </a:rPr>
              <a:t>general aim(s), specific learning outcomes, anticipated problems &amp; solutions</a:t>
            </a: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700" dirty="0">
              <a:solidFill>
                <a:srgbClr val="320E04"/>
              </a:solidFill>
              <a:latin typeface="Times New Roman" pitchFamily="18" charset="0"/>
            </a:endParaRPr>
          </a:p>
          <a:p>
            <a:pPr marL="26988" indent="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dirty="0">
                <a:solidFill>
                  <a:srgbClr val="320E04"/>
                </a:solidFill>
                <a:latin typeface="Times New Roman" pitchFamily="18" charset="0"/>
              </a:rPr>
              <a:t> </a:t>
            </a:r>
            <a:r>
              <a:rPr lang="en-US" sz="2700" b="1" dirty="0">
                <a:solidFill>
                  <a:srgbClr val="320E04"/>
                </a:solidFill>
                <a:latin typeface="Times New Roman" pitchFamily="18" charset="0"/>
              </a:rPr>
              <a:t>Section 3: </a:t>
            </a:r>
            <a:r>
              <a:rPr lang="en-US" sz="2700" dirty="0">
                <a:solidFill>
                  <a:srgbClr val="320E04"/>
                </a:solidFill>
                <a:latin typeface="Times New Roman" pitchFamily="18" charset="0"/>
              </a:rPr>
              <a:t>lesson stages, stage aims, procedure (what the teacher will do), tasks (what the students will do), interaction, time</a:t>
            </a: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8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34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0"/>
            <a:ext cx="9144000" cy="4419600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US" sz="3600" u="sng" dirty="0">
                <a:solidFill>
                  <a:srgbClr val="00B050"/>
                </a:solidFill>
                <a:latin typeface="Cooper Black" panose="0208090404030B020404" pitchFamily="18" charset="77"/>
              </a:rPr>
              <a:t>Do you think</a:t>
            </a:r>
            <a:r>
              <a:rPr lang="en-US" sz="3600" u="sng" dirty="0" smtClean="0">
                <a:solidFill>
                  <a:srgbClr val="00B050"/>
                </a:solidFill>
                <a:latin typeface="Cooper Black" panose="0208090404030B020404" pitchFamily="18" charset="77"/>
              </a:rPr>
              <a:t>…</a:t>
            </a:r>
            <a:br>
              <a:rPr lang="en-US" sz="3600" u="sng" dirty="0" smtClean="0">
                <a:solidFill>
                  <a:srgbClr val="00B050"/>
                </a:solidFill>
                <a:latin typeface="Cooper Black" panose="0208090404030B020404" pitchFamily="18" charset="77"/>
              </a:rPr>
            </a:br>
            <a:r>
              <a:rPr lang="en-US" sz="3600" u="sng" dirty="0">
                <a:solidFill>
                  <a:srgbClr val="00B050"/>
                </a:solidFill>
                <a:latin typeface="Cooper Black" panose="0208090404030B020404" pitchFamily="18" charset="77"/>
              </a:rPr>
              <a:t/>
            </a:r>
            <a:br>
              <a:rPr lang="en-US" sz="3600" u="sng" dirty="0">
                <a:solidFill>
                  <a:srgbClr val="00B050"/>
                </a:solidFill>
                <a:latin typeface="Cooper Black" panose="0208090404030B020404" pitchFamily="18" charset="77"/>
              </a:rPr>
            </a:br>
            <a:r>
              <a:rPr lang="en-US" sz="3600" u="sng" dirty="0">
                <a:solidFill>
                  <a:srgbClr val="00B050"/>
                </a:solidFill>
                <a:latin typeface="Cooper Black" panose="0208090404030B020404" pitchFamily="18" charset="77"/>
              </a:rPr>
              <a:t/>
            </a:r>
            <a:br>
              <a:rPr lang="en-US" sz="3600" u="sng" dirty="0">
                <a:solidFill>
                  <a:srgbClr val="00B050"/>
                </a:solidFill>
                <a:latin typeface="Cooper Black" panose="0208090404030B020404" pitchFamily="18" charset="77"/>
              </a:rPr>
            </a:br>
            <a:r>
              <a:rPr lang="en-US" sz="3600" b="1" cap="none" dirty="0">
                <a:solidFill>
                  <a:schemeClr val="tx1"/>
                </a:solidFill>
                <a:latin typeface="Harlow Solid Italic" panose="04030604020F02020D02" pitchFamily="82" charset="0"/>
              </a:rPr>
              <a:t>planning is essentially </a:t>
            </a:r>
            <a:br>
              <a:rPr lang="en-US" sz="3600" b="1" cap="none" dirty="0">
                <a:solidFill>
                  <a:schemeClr val="tx1"/>
                </a:solidFill>
                <a:latin typeface="Harlow Solid Italic" panose="04030604020F02020D02" pitchFamily="82" charset="0"/>
              </a:rPr>
            </a:br>
            <a:r>
              <a:rPr lang="en-US" sz="3600" b="1" cap="none" dirty="0">
                <a:solidFill>
                  <a:schemeClr val="tx1"/>
                </a:solidFill>
                <a:latin typeface="Harlow Solid Italic" panose="04030604020F02020D02" pitchFamily="82" charset="0"/>
              </a:rPr>
              <a:t>a thinking skill?</a:t>
            </a:r>
            <a:endParaRPr lang="en-US" sz="3600" b="1" dirty="0">
              <a:solidFill>
                <a:schemeClr val="tx1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17412" name="Rectangle 23"/>
          <p:cNvSpPr txBox="1">
            <a:spLocks noGrp="1" noChangeArrowheads="1"/>
          </p:cNvSpPr>
          <p:nvPr/>
        </p:nvSpPr>
        <p:spPr bwMode="auto"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r" eaLnBrk="1" hangingPunct="1"/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17413" name="Rectangle 25"/>
          <p:cNvSpPr txBox="1">
            <a:spLocks noGrp="1" noChangeArrowheads="1"/>
          </p:cNvSpPr>
          <p:nvPr/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algn="ctr" eaLnBrk="1" hangingPunct="1"/>
            <a:fld id="{9E5BD9C4-7C9B-453F-B536-2A8645499A48}" type="slidenum">
              <a:rPr lang="en-US" sz="1200">
                <a:solidFill>
                  <a:srgbClr val="B5A788"/>
                </a:solidFill>
              </a:rPr>
              <a:pPr algn="ctr" eaLnBrk="1" hangingPunct="1"/>
              <a:t>9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3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6198</TotalTime>
  <Words>301</Words>
  <Application>Microsoft Office PowerPoint</Application>
  <PresentationFormat>On-screen Show (4:3)</PresentationFormat>
  <Paragraphs>54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8" baseType="lpstr">
      <vt:lpstr>Aldhabi</vt:lpstr>
      <vt:lpstr>Apple Chancery</vt:lpstr>
      <vt:lpstr>Arabic Typesetting</vt:lpstr>
      <vt:lpstr>Arial</vt:lpstr>
      <vt:lpstr>Bell MT</vt:lpstr>
      <vt:lpstr>Bradley Hand ITC</vt:lpstr>
      <vt:lpstr>Britannic Bold</vt:lpstr>
      <vt:lpstr>Brush Script MT</vt:lpstr>
      <vt:lpstr>Calibri</vt:lpstr>
      <vt:lpstr>Cooper Black</vt:lpstr>
      <vt:lpstr>Gill Sans MT</vt:lpstr>
      <vt:lpstr>Harlow Solid Italic</vt:lpstr>
      <vt:lpstr>Monotype Corsiva</vt:lpstr>
      <vt:lpstr>Times New Roman</vt:lpstr>
      <vt:lpstr>Trebuchet MS</vt:lpstr>
      <vt:lpstr>Wingdings</vt:lpstr>
      <vt:lpstr>Wingdings 3</vt:lpstr>
      <vt:lpstr>Facet</vt:lpstr>
      <vt:lpstr>Microsoft Graph Chart</vt:lpstr>
      <vt:lpstr>Lesson planning</vt:lpstr>
      <vt:lpstr>Planning lessons</vt:lpstr>
      <vt:lpstr>A lesson plan is the instructor's road map of what students need to learn and how it will be done effectively during the class time Lesson plan is defined as a planning program that is structured as a guideline for implementing learning for every meeting  (Kurniasih &amp; Berlin, 2014) </vt:lpstr>
      <vt:lpstr>Why planning lessons?</vt:lpstr>
      <vt:lpstr>How important is planning in teaching?</vt:lpstr>
      <vt:lpstr> What does involve in planning for a lesson?</vt:lpstr>
      <vt:lpstr>Do we have to completely follow our plans or not? Why?</vt:lpstr>
      <vt:lpstr>Lesson plan components</vt:lpstr>
      <vt:lpstr>Do you think…   planning is essentially  a thinking skill?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</dc:creator>
  <cp:lastModifiedBy>HP</cp:lastModifiedBy>
  <cp:revision>150</cp:revision>
  <cp:lastPrinted>2019-10-06T09:58:31Z</cp:lastPrinted>
  <dcterms:created xsi:type="dcterms:W3CDTF">2006-08-16T00:00:00Z</dcterms:created>
  <dcterms:modified xsi:type="dcterms:W3CDTF">2023-10-20T17:44:50Z</dcterms:modified>
</cp:coreProperties>
</file>