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Lst>
  <p:notesMasterIdLst>
    <p:notesMasterId r:id="rId7"/>
  </p:notesMasterIdLst>
  <p:sldIdLst>
    <p:sldId id="256" r:id="rId2"/>
    <p:sldId id="270" r:id="rId3"/>
    <p:sldId id="258" r:id="rId4"/>
    <p:sldId id="263" r:id="rId5"/>
    <p:sldId id="277" r:id="rId6"/>
  </p:sldIdLst>
  <p:sldSz cx="12192000" cy="6858000"/>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35" autoAdjust="0"/>
    <p:restoredTop sz="94660"/>
  </p:normalViewPr>
  <p:slideViewPr>
    <p:cSldViewPr>
      <p:cViewPr varScale="1">
        <p:scale>
          <a:sx n="65" d="100"/>
          <a:sy n="65" d="100"/>
        </p:scale>
        <p:origin x="800" y="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5FF3DE-02B7-4B2D-8811-8664AAD4CEF1}" type="datetimeFigureOut">
              <a:rPr lang="en-US" smtClean="0"/>
              <a:t>10/17/2023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7846FD-59AF-4003-AE79-FFEAEA14EA51}" type="slidenum">
              <a:rPr lang="en-US" smtClean="0"/>
              <a:t>‹#›</a:t>
            </a:fld>
            <a:endParaRPr lang="en-US"/>
          </a:p>
        </p:txBody>
      </p:sp>
    </p:spTree>
    <p:extLst>
      <p:ext uri="{BB962C8B-B14F-4D97-AF65-F5344CB8AC3E}">
        <p14:creationId xmlns:p14="http://schemas.microsoft.com/office/powerpoint/2010/main" val="319571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7846FD-59AF-4003-AE79-FFEAEA14EA51}" type="slidenum">
              <a:rPr lang="en-US" smtClean="0"/>
              <a:t>4</a:t>
            </a:fld>
            <a:endParaRPr lang="en-US"/>
          </a:p>
        </p:txBody>
      </p:sp>
    </p:spTree>
    <p:extLst>
      <p:ext uri="{BB962C8B-B14F-4D97-AF65-F5344CB8AC3E}">
        <p14:creationId xmlns:p14="http://schemas.microsoft.com/office/powerpoint/2010/main" val="3994897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EA9768-1FEB-4AB1-9186-3681244DE3FC}"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884828-F397-4A5E-8651-715BA9A5F162}" type="slidenum">
              <a:rPr lang="en-US" smtClean="0"/>
              <a:t>‹#›</a:t>
            </a:fld>
            <a:endParaRPr lang="en-US"/>
          </a:p>
        </p:txBody>
      </p:sp>
    </p:spTree>
    <p:extLst>
      <p:ext uri="{BB962C8B-B14F-4D97-AF65-F5344CB8AC3E}">
        <p14:creationId xmlns:p14="http://schemas.microsoft.com/office/powerpoint/2010/main" val="1674464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5EA9768-1FEB-4AB1-9186-3681244DE3FC}"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884828-F397-4A5E-8651-715BA9A5F162}" type="slidenum">
              <a:rPr lang="en-US" smtClean="0"/>
              <a:t>‹#›</a:t>
            </a:fld>
            <a:endParaRPr lang="en-US"/>
          </a:p>
        </p:txBody>
      </p:sp>
    </p:spTree>
    <p:extLst>
      <p:ext uri="{BB962C8B-B14F-4D97-AF65-F5344CB8AC3E}">
        <p14:creationId xmlns:p14="http://schemas.microsoft.com/office/powerpoint/2010/main" val="1744376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5EA9768-1FEB-4AB1-9186-3681244DE3FC}"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884828-F397-4A5E-8651-715BA9A5F162}" type="slidenum">
              <a:rPr lang="en-US" smtClean="0"/>
              <a:t>‹#›</a:t>
            </a:fld>
            <a:endParaRPr lang="en-US"/>
          </a:p>
        </p:txBody>
      </p:sp>
    </p:spTree>
    <p:extLst>
      <p:ext uri="{BB962C8B-B14F-4D97-AF65-F5344CB8AC3E}">
        <p14:creationId xmlns:p14="http://schemas.microsoft.com/office/powerpoint/2010/main" val="1782142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5EA9768-1FEB-4AB1-9186-3681244DE3FC}"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884828-F397-4A5E-8651-715BA9A5F162}"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31485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EA9768-1FEB-4AB1-9186-3681244DE3FC}"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884828-F397-4A5E-8651-715BA9A5F162}" type="slidenum">
              <a:rPr lang="en-US" smtClean="0"/>
              <a:t>‹#›</a:t>
            </a:fld>
            <a:endParaRPr lang="en-US"/>
          </a:p>
        </p:txBody>
      </p:sp>
    </p:spTree>
    <p:extLst>
      <p:ext uri="{BB962C8B-B14F-4D97-AF65-F5344CB8AC3E}">
        <p14:creationId xmlns:p14="http://schemas.microsoft.com/office/powerpoint/2010/main" val="2267377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5EA9768-1FEB-4AB1-9186-3681244DE3FC}" type="datetimeFigureOut">
              <a:rPr lang="en-US" smtClean="0"/>
              <a:t>10/17/2023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884828-F397-4A5E-8651-715BA9A5F162}" type="slidenum">
              <a:rPr lang="en-US" smtClean="0"/>
              <a:t>‹#›</a:t>
            </a:fld>
            <a:endParaRPr lang="en-US"/>
          </a:p>
        </p:txBody>
      </p:sp>
    </p:spTree>
    <p:extLst>
      <p:ext uri="{BB962C8B-B14F-4D97-AF65-F5344CB8AC3E}">
        <p14:creationId xmlns:p14="http://schemas.microsoft.com/office/powerpoint/2010/main" val="25817955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5EA9768-1FEB-4AB1-9186-3681244DE3FC}" type="datetimeFigureOut">
              <a:rPr lang="en-US" smtClean="0"/>
              <a:t>10/17/2023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884828-F397-4A5E-8651-715BA9A5F162}" type="slidenum">
              <a:rPr lang="en-US" smtClean="0"/>
              <a:t>‹#›</a:t>
            </a:fld>
            <a:endParaRPr lang="en-US"/>
          </a:p>
        </p:txBody>
      </p:sp>
    </p:spTree>
    <p:extLst>
      <p:ext uri="{BB962C8B-B14F-4D97-AF65-F5344CB8AC3E}">
        <p14:creationId xmlns:p14="http://schemas.microsoft.com/office/powerpoint/2010/main" val="3894580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EA9768-1FEB-4AB1-9186-3681244DE3FC}"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884828-F397-4A5E-8651-715BA9A5F162}" type="slidenum">
              <a:rPr lang="en-US" smtClean="0"/>
              <a:t>‹#›</a:t>
            </a:fld>
            <a:endParaRPr lang="en-US"/>
          </a:p>
        </p:txBody>
      </p:sp>
    </p:spTree>
    <p:extLst>
      <p:ext uri="{BB962C8B-B14F-4D97-AF65-F5344CB8AC3E}">
        <p14:creationId xmlns:p14="http://schemas.microsoft.com/office/powerpoint/2010/main" val="25660165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EA9768-1FEB-4AB1-9186-3681244DE3FC}"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884828-F397-4A5E-8651-715BA9A5F162}" type="slidenum">
              <a:rPr lang="en-US" smtClean="0"/>
              <a:t>‹#›</a:t>
            </a:fld>
            <a:endParaRPr lang="en-US"/>
          </a:p>
        </p:txBody>
      </p:sp>
    </p:spTree>
    <p:extLst>
      <p:ext uri="{BB962C8B-B14F-4D97-AF65-F5344CB8AC3E}">
        <p14:creationId xmlns:p14="http://schemas.microsoft.com/office/powerpoint/2010/main" val="2636818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5EA9768-1FEB-4AB1-9186-3681244DE3FC}"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884828-F397-4A5E-8651-715BA9A5F162}" type="slidenum">
              <a:rPr lang="en-US" smtClean="0"/>
              <a:t>‹#›</a:t>
            </a:fld>
            <a:endParaRPr lang="en-US"/>
          </a:p>
        </p:txBody>
      </p:sp>
    </p:spTree>
    <p:extLst>
      <p:ext uri="{BB962C8B-B14F-4D97-AF65-F5344CB8AC3E}">
        <p14:creationId xmlns:p14="http://schemas.microsoft.com/office/powerpoint/2010/main" val="556961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EA9768-1FEB-4AB1-9186-3681244DE3FC}"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884828-F397-4A5E-8651-715BA9A5F162}" type="slidenum">
              <a:rPr lang="en-US" smtClean="0"/>
              <a:t>‹#›</a:t>
            </a:fld>
            <a:endParaRPr lang="en-US"/>
          </a:p>
        </p:txBody>
      </p:sp>
    </p:spTree>
    <p:extLst>
      <p:ext uri="{BB962C8B-B14F-4D97-AF65-F5344CB8AC3E}">
        <p14:creationId xmlns:p14="http://schemas.microsoft.com/office/powerpoint/2010/main" val="1036159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EA9768-1FEB-4AB1-9186-3681244DE3FC}"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884828-F397-4A5E-8651-715BA9A5F162}" type="slidenum">
              <a:rPr lang="en-US" smtClean="0"/>
              <a:t>‹#›</a:t>
            </a:fld>
            <a:endParaRPr lang="en-US"/>
          </a:p>
        </p:txBody>
      </p:sp>
    </p:spTree>
    <p:extLst>
      <p:ext uri="{BB962C8B-B14F-4D97-AF65-F5344CB8AC3E}">
        <p14:creationId xmlns:p14="http://schemas.microsoft.com/office/powerpoint/2010/main" val="2273251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EA9768-1FEB-4AB1-9186-3681244DE3FC}" type="datetimeFigureOut">
              <a:rPr lang="en-US" smtClean="0"/>
              <a:t>10/17/2023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884828-F397-4A5E-8651-715BA9A5F162}" type="slidenum">
              <a:rPr lang="en-US" smtClean="0"/>
              <a:t>‹#›</a:t>
            </a:fld>
            <a:endParaRPr lang="en-US"/>
          </a:p>
        </p:txBody>
      </p:sp>
    </p:spTree>
    <p:extLst>
      <p:ext uri="{BB962C8B-B14F-4D97-AF65-F5344CB8AC3E}">
        <p14:creationId xmlns:p14="http://schemas.microsoft.com/office/powerpoint/2010/main" val="732047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5EA9768-1FEB-4AB1-9186-3681244DE3FC}" type="datetimeFigureOut">
              <a:rPr lang="en-US" smtClean="0"/>
              <a:t>10/17/2023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1884828-F397-4A5E-8651-715BA9A5F162}" type="slidenum">
              <a:rPr lang="en-US" smtClean="0"/>
              <a:t>‹#›</a:t>
            </a:fld>
            <a:endParaRPr lang="en-US"/>
          </a:p>
        </p:txBody>
      </p:sp>
    </p:spTree>
    <p:extLst>
      <p:ext uri="{BB962C8B-B14F-4D97-AF65-F5344CB8AC3E}">
        <p14:creationId xmlns:p14="http://schemas.microsoft.com/office/powerpoint/2010/main" val="378360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5EA9768-1FEB-4AB1-9186-3681244DE3FC}" type="datetimeFigureOut">
              <a:rPr lang="en-US" smtClean="0"/>
              <a:t>10/17/2023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1884828-F397-4A5E-8651-715BA9A5F162}" type="slidenum">
              <a:rPr lang="en-US" smtClean="0"/>
              <a:t>‹#›</a:t>
            </a:fld>
            <a:endParaRPr lang="en-US"/>
          </a:p>
        </p:txBody>
      </p:sp>
    </p:spTree>
    <p:extLst>
      <p:ext uri="{BB962C8B-B14F-4D97-AF65-F5344CB8AC3E}">
        <p14:creationId xmlns:p14="http://schemas.microsoft.com/office/powerpoint/2010/main" val="2341775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B5EA9768-1FEB-4AB1-9186-3681244DE3FC}" type="datetimeFigureOut">
              <a:rPr lang="en-US" smtClean="0"/>
              <a:t>10/17/2023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1884828-F397-4A5E-8651-715BA9A5F162}" type="slidenum">
              <a:rPr lang="en-US" smtClean="0"/>
              <a:t>‹#›</a:t>
            </a:fld>
            <a:endParaRPr lang="en-US"/>
          </a:p>
        </p:txBody>
      </p:sp>
    </p:spTree>
    <p:extLst>
      <p:ext uri="{BB962C8B-B14F-4D97-AF65-F5344CB8AC3E}">
        <p14:creationId xmlns:p14="http://schemas.microsoft.com/office/powerpoint/2010/main" val="3666682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5EA9768-1FEB-4AB1-9186-3681244DE3FC}"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884828-F397-4A5E-8651-715BA9A5F162}" type="slidenum">
              <a:rPr lang="en-US" smtClean="0"/>
              <a:t>‹#›</a:t>
            </a:fld>
            <a:endParaRPr lang="en-US"/>
          </a:p>
        </p:txBody>
      </p:sp>
    </p:spTree>
    <p:extLst>
      <p:ext uri="{BB962C8B-B14F-4D97-AF65-F5344CB8AC3E}">
        <p14:creationId xmlns:p14="http://schemas.microsoft.com/office/powerpoint/2010/main" val="240804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5EA9768-1FEB-4AB1-9186-3681244DE3FC}" type="datetimeFigureOut">
              <a:rPr lang="en-US" smtClean="0"/>
              <a:t>10/17/2023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1884828-F397-4A5E-8651-715BA9A5F162}" type="slidenum">
              <a:rPr lang="en-US" smtClean="0"/>
              <a:t>‹#›</a:t>
            </a:fld>
            <a:endParaRPr lang="en-US"/>
          </a:p>
        </p:txBody>
      </p:sp>
    </p:spTree>
    <p:extLst>
      <p:ext uri="{BB962C8B-B14F-4D97-AF65-F5344CB8AC3E}">
        <p14:creationId xmlns:p14="http://schemas.microsoft.com/office/powerpoint/2010/main" val="33415534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81000"/>
            <a:ext cx="10744200" cy="1905000"/>
          </a:xfrm>
        </p:spPr>
        <p:txBody>
          <a:bodyPr>
            <a:normAutofit fontScale="90000"/>
          </a:bodyPr>
          <a:lstStyle/>
          <a:p>
            <a:pPr lvl="0" algn="r">
              <a:spcBef>
                <a:spcPts val="1000"/>
              </a:spcBef>
            </a:pPr>
            <a:r>
              <a:rPr lang="en-US" sz="4000" dirty="0" smtClean="0">
                <a:solidFill>
                  <a:srgbClr val="00B0F0"/>
                </a:solidFill>
                <a:latin typeface="Calibri"/>
                <a:ea typeface="+mn-ea"/>
                <a:cs typeface="+mn-cs"/>
              </a:rPr>
              <a:t/>
            </a:r>
            <a:br>
              <a:rPr lang="en-US" sz="4000" dirty="0" smtClean="0">
                <a:solidFill>
                  <a:srgbClr val="00B0F0"/>
                </a:solidFill>
                <a:latin typeface="Calibri"/>
                <a:ea typeface="+mn-ea"/>
                <a:cs typeface="+mn-cs"/>
              </a:rPr>
            </a:br>
            <a:r>
              <a:rPr lang="en-US" sz="4000" dirty="0" smtClean="0">
                <a:solidFill>
                  <a:srgbClr val="00B0F0"/>
                </a:solidFill>
                <a:latin typeface="Calibri"/>
                <a:ea typeface="+mn-ea"/>
                <a:cs typeface="+mn-cs"/>
              </a:rPr>
              <a:t/>
            </a:r>
            <a:br>
              <a:rPr lang="en-US" sz="4000" dirty="0" smtClean="0">
                <a:solidFill>
                  <a:srgbClr val="00B0F0"/>
                </a:solidFill>
                <a:latin typeface="Calibri"/>
                <a:ea typeface="+mn-ea"/>
                <a:cs typeface="+mn-cs"/>
              </a:rPr>
            </a:br>
            <a:r>
              <a:rPr lang="en-US" sz="4000" dirty="0">
                <a:solidFill>
                  <a:srgbClr val="00B0F0"/>
                </a:solidFill>
                <a:latin typeface="Calibri"/>
                <a:ea typeface="+mn-ea"/>
                <a:cs typeface="+mn-cs"/>
              </a:rPr>
              <a:t/>
            </a:r>
            <a:br>
              <a:rPr lang="en-US" sz="4000" dirty="0">
                <a:solidFill>
                  <a:srgbClr val="00B0F0"/>
                </a:solidFill>
                <a:latin typeface="Calibri"/>
                <a:ea typeface="+mn-ea"/>
                <a:cs typeface="+mn-cs"/>
              </a:rPr>
            </a:br>
            <a:r>
              <a:rPr lang="en-US" sz="4000" dirty="0" smtClean="0">
                <a:solidFill>
                  <a:srgbClr val="00B0F0"/>
                </a:solidFill>
                <a:latin typeface="Calibri"/>
                <a:ea typeface="+mn-ea"/>
                <a:cs typeface="+mn-cs"/>
              </a:rPr>
              <a:t/>
            </a:r>
            <a:br>
              <a:rPr lang="en-US" sz="4000" dirty="0" smtClean="0">
                <a:solidFill>
                  <a:srgbClr val="00B0F0"/>
                </a:solidFill>
                <a:latin typeface="Calibri"/>
                <a:ea typeface="+mn-ea"/>
                <a:cs typeface="+mn-cs"/>
              </a:rPr>
            </a:br>
            <a:r>
              <a:rPr lang="en-US" sz="4000" dirty="0" smtClean="0">
                <a:solidFill>
                  <a:srgbClr val="00B0F0"/>
                </a:solidFill>
                <a:latin typeface="Calibri"/>
                <a:ea typeface="+mn-ea"/>
                <a:cs typeface="+mn-cs"/>
              </a:rPr>
              <a:t/>
            </a:r>
            <a:br>
              <a:rPr lang="en-US" sz="4000" dirty="0" smtClean="0">
                <a:solidFill>
                  <a:srgbClr val="00B0F0"/>
                </a:solidFill>
                <a:latin typeface="Calibri"/>
                <a:ea typeface="+mn-ea"/>
                <a:cs typeface="+mn-cs"/>
              </a:rPr>
            </a:br>
            <a:r>
              <a:rPr lang="en-US" sz="4000" dirty="0">
                <a:solidFill>
                  <a:srgbClr val="00B0F0"/>
                </a:solidFill>
                <a:latin typeface="Calibri"/>
                <a:ea typeface="+mn-ea"/>
                <a:cs typeface="+mn-cs"/>
              </a:rPr>
              <a:t/>
            </a:r>
            <a:br>
              <a:rPr lang="en-US" sz="4000" dirty="0">
                <a:solidFill>
                  <a:srgbClr val="00B0F0"/>
                </a:solidFill>
                <a:latin typeface="Calibri"/>
                <a:ea typeface="+mn-ea"/>
                <a:cs typeface="+mn-cs"/>
              </a:rPr>
            </a:br>
            <a:r>
              <a:rPr lang="en-US" sz="4000" dirty="0" smtClean="0">
                <a:solidFill>
                  <a:srgbClr val="00B0F0"/>
                </a:solidFill>
                <a:latin typeface="Calibri"/>
                <a:ea typeface="+mn-ea"/>
                <a:cs typeface="+mn-cs"/>
              </a:rPr>
              <a:t/>
            </a:r>
            <a:br>
              <a:rPr lang="en-US" sz="4000" dirty="0" smtClean="0">
                <a:solidFill>
                  <a:srgbClr val="00B0F0"/>
                </a:solidFill>
                <a:latin typeface="Calibri"/>
                <a:ea typeface="+mn-ea"/>
                <a:cs typeface="+mn-cs"/>
              </a:rPr>
            </a:br>
            <a:r>
              <a:rPr lang="en-US" sz="4000" dirty="0">
                <a:solidFill>
                  <a:srgbClr val="00B0F0"/>
                </a:solidFill>
                <a:latin typeface="Calibri"/>
                <a:ea typeface="+mn-ea"/>
                <a:cs typeface="+mn-cs"/>
              </a:rPr>
              <a:t/>
            </a:r>
            <a:br>
              <a:rPr lang="en-US" sz="4000" dirty="0">
                <a:solidFill>
                  <a:srgbClr val="00B0F0"/>
                </a:solidFill>
                <a:latin typeface="Calibri"/>
                <a:ea typeface="+mn-ea"/>
                <a:cs typeface="+mn-cs"/>
              </a:rPr>
            </a:br>
            <a:r>
              <a:rPr lang="en-US" sz="4000" dirty="0" smtClean="0">
                <a:solidFill>
                  <a:srgbClr val="00B0F0"/>
                </a:solidFill>
                <a:latin typeface="Calibri"/>
                <a:ea typeface="+mn-ea"/>
                <a:cs typeface="+mn-cs"/>
              </a:rPr>
              <a:t/>
            </a:r>
            <a:br>
              <a:rPr lang="en-US" sz="4000" dirty="0" smtClean="0">
                <a:solidFill>
                  <a:srgbClr val="00B0F0"/>
                </a:solidFill>
                <a:latin typeface="Calibri"/>
                <a:ea typeface="+mn-ea"/>
                <a:cs typeface="+mn-cs"/>
              </a:rPr>
            </a:br>
            <a:r>
              <a:rPr lang="en-US" sz="4000" dirty="0">
                <a:solidFill>
                  <a:srgbClr val="00B0F0"/>
                </a:solidFill>
                <a:latin typeface="Calibri"/>
                <a:ea typeface="+mn-ea"/>
                <a:cs typeface="+mn-cs"/>
              </a:rPr>
              <a:t/>
            </a:r>
            <a:br>
              <a:rPr lang="en-US" sz="4000" dirty="0">
                <a:solidFill>
                  <a:srgbClr val="00B0F0"/>
                </a:solidFill>
                <a:latin typeface="Calibri"/>
                <a:ea typeface="+mn-ea"/>
                <a:cs typeface="+mn-cs"/>
              </a:rPr>
            </a:br>
            <a:r>
              <a:rPr lang="en-US" sz="4000" dirty="0" smtClean="0">
                <a:solidFill>
                  <a:srgbClr val="00B0F0"/>
                </a:solidFill>
                <a:latin typeface="Calibri"/>
                <a:ea typeface="+mn-ea"/>
                <a:cs typeface="+mn-cs"/>
              </a:rPr>
              <a:t/>
            </a:r>
            <a:br>
              <a:rPr lang="en-US" sz="4000" dirty="0" smtClean="0">
                <a:solidFill>
                  <a:srgbClr val="00B0F0"/>
                </a:solidFill>
                <a:latin typeface="Calibri"/>
                <a:ea typeface="+mn-ea"/>
                <a:cs typeface="+mn-cs"/>
              </a:rPr>
            </a:br>
            <a:r>
              <a:rPr lang="en-US" sz="3100" b="1" dirty="0" err="1">
                <a:solidFill>
                  <a:srgbClr val="00B0F0"/>
                </a:solidFill>
                <a:latin typeface="Calibri"/>
                <a:ea typeface="+mn-ea"/>
                <a:cs typeface="+mn-cs"/>
              </a:rPr>
              <a:t>S</a:t>
            </a:r>
            <a:r>
              <a:rPr lang="en-US" sz="3100" b="1" dirty="0" err="1" smtClean="0">
                <a:solidFill>
                  <a:srgbClr val="00B0F0"/>
                </a:solidFill>
                <a:latin typeface="Calibri"/>
                <a:ea typeface="+mn-ea"/>
                <a:cs typeface="+mn-cs"/>
              </a:rPr>
              <a:t>alahaddin</a:t>
            </a:r>
            <a:r>
              <a:rPr lang="en-US" sz="3100" b="1" dirty="0" smtClean="0">
                <a:solidFill>
                  <a:srgbClr val="00B0F0"/>
                </a:solidFill>
                <a:latin typeface="Calibri"/>
                <a:ea typeface="+mn-ea"/>
                <a:cs typeface="+mn-cs"/>
              </a:rPr>
              <a:t> </a:t>
            </a:r>
            <a:r>
              <a:rPr lang="en-US" sz="3100" b="1" dirty="0">
                <a:solidFill>
                  <a:srgbClr val="00B0F0"/>
                </a:solidFill>
                <a:latin typeface="Calibri"/>
                <a:ea typeface="+mn-ea"/>
                <a:cs typeface="+mn-cs"/>
              </a:rPr>
              <a:t>University -</a:t>
            </a:r>
            <a:r>
              <a:rPr lang="en-US" sz="3100" b="1" dirty="0" smtClean="0">
                <a:solidFill>
                  <a:srgbClr val="00B0F0"/>
                </a:solidFill>
                <a:latin typeface="Calibri"/>
                <a:ea typeface="+mn-ea"/>
                <a:cs typeface="+mn-cs"/>
              </a:rPr>
              <a:t>Erbil</a:t>
            </a:r>
            <a:r>
              <a:rPr lang="en-US" sz="4400" b="1" dirty="0">
                <a:solidFill>
                  <a:srgbClr val="FF0000"/>
                </a:solidFill>
                <a:latin typeface="Calibri"/>
                <a:ea typeface="+mn-ea"/>
                <a:cs typeface="+mn-cs"/>
              </a:rPr>
              <a:t/>
            </a:r>
            <a:br>
              <a:rPr lang="en-US" sz="4400" b="1" dirty="0">
                <a:solidFill>
                  <a:srgbClr val="FF0000"/>
                </a:solidFill>
                <a:latin typeface="Calibri"/>
                <a:ea typeface="+mn-ea"/>
                <a:cs typeface="+mn-cs"/>
              </a:rPr>
            </a:br>
            <a:r>
              <a:rPr lang="en-US" sz="3600" b="1" dirty="0">
                <a:solidFill>
                  <a:srgbClr val="00B0F0"/>
                </a:solidFill>
                <a:latin typeface="Calibri"/>
              </a:rPr>
              <a:t>College of Basic Education </a:t>
            </a:r>
            <a:br>
              <a:rPr lang="en-US" sz="3600" b="1" dirty="0">
                <a:solidFill>
                  <a:srgbClr val="00B0F0"/>
                </a:solidFill>
                <a:latin typeface="Calibri"/>
              </a:rPr>
            </a:br>
            <a:r>
              <a:rPr lang="en-US" sz="3600" b="1" dirty="0">
                <a:solidFill>
                  <a:srgbClr val="00B0F0"/>
                </a:solidFill>
                <a:latin typeface="Calibri"/>
              </a:rPr>
              <a:t>Higher Diploma</a:t>
            </a:r>
            <a:endParaRPr lang="en-US" sz="3600" b="1" dirty="0"/>
          </a:p>
        </p:txBody>
      </p:sp>
      <p:sp>
        <p:nvSpPr>
          <p:cNvPr id="3" name="Subtitle 2"/>
          <p:cNvSpPr>
            <a:spLocks noGrp="1"/>
          </p:cNvSpPr>
          <p:nvPr>
            <p:ph type="subTitle" idx="1"/>
          </p:nvPr>
        </p:nvSpPr>
        <p:spPr>
          <a:xfrm>
            <a:off x="685800" y="2438400"/>
            <a:ext cx="11277600" cy="3962400"/>
          </a:xfrm>
        </p:spPr>
        <p:txBody>
          <a:bodyPr>
            <a:noAutofit/>
          </a:bodyPr>
          <a:lstStyle/>
          <a:p>
            <a:r>
              <a:rPr lang="en-US" sz="4000" b="1" dirty="0" smtClean="0"/>
              <a:t>                           Micro-Teaching </a:t>
            </a:r>
            <a:endParaRPr lang="en-US" sz="4000" b="1" dirty="0" smtClean="0"/>
          </a:p>
          <a:p>
            <a:endParaRPr lang="en-US" sz="4000" b="1" dirty="0" smtClean="0"/>
          </a:p>
          <a:p>
            <a:r>
              <a:rPr lang="en-US" b="1" dirty="0" smtClean="0">
                <a:solidFill>
                  <a:srgbClr val="00B0F0"/>
                </a:solidFill>
              </a:rPr>
              <a:t> </a:t>
            </a:r>
            <a:r>
              <a:rPr lang="en-US" sz="2800" b="1" dirty="0" smtClean="0">
                <a:solidFill>
                  <a:srgbClr val="00B0F0"/>
                </a:solidFill>
                <a:latin typeface="Comic Sans MS" panose="030F0702030302020204" pitchFamily="66" charset="0"/>
              </a:rPr>
              <a:t>Instructor:  </a:t>
            </a:r>
            <a:r>
              <a:rPr lang="en-US" sz="2800" b="1" dirty="0" err="1" smtClean="0">
                <a:solidFill>
                  <a:srgbClr val="00B0F0"/>
                </a:solidFill>
                <a:latin typeface="Comic Sans MS" panose="030F0702030302020204" pitchFamily="66" charset="0"/>
              </a:rPr>
              <a:t>Sheelan</a:t>
            </a:r>
            <a:r>
              <a:rPr lang="en-US" sz="2800" b="1" dirty="0" smtClean="0">
                <a:solidFill>
                  <a:srgbClr val="00B0F0"/>
                </a:solidFill>
                <a:latin typeface="Comic Sans MS" panose="030F0702030302020204" pitchFamily="66" charset="0"/>
              </a:rPr>
              <a:t> Ahmad </a:t>
            </a:r>
            <a:r>
              <a:rPr lang="en-US" sz="2800" b="1" dirty="0" err="1" smtClean="0">
                <a:solidFill>
                  <a:srgbClr val="00B0F0"/>
                </a:solidFill>
                <a:latin typeface="Comic Sans MS" panose="030F0702030302020204" pitchFamily="66" charset="0"/>
              </a:rPr>
              <a:t>Hamadameen</a:t>
            </a:r>
            <a:r>
              <a:rPr lang="en-US" sz="2800" b="1" dirty="0" smtClean="0">
                <a:solidFill>
                  <a:srgbClr val="00B0F0"/>
                </a:solidFill>
                <a:latin typeface="Comic Sans MS" panose="030F0702030302020204" pitchFamily="66" charset="0"/>
              </a:rPr>
              <a:t/>
            </a:r>
            <a:br>
              <a:rPr lang="en-US" sz="2800" b="1" dirty="0" smtClean="0">
                <a:solidFill>
                  <a:srgbClr val="00B0F0"/>
                </a:solidFill>
                <a:latin typeface="Comic Sans MS" panose="030F0702030302020204" pitchFamily="66" charset="0"/>
              </a:rPr>
            </a:br>
            <a:r>
              <a:rPr lang="en-US" sz="2800" b="1" dirty="0" smtClean="0">
                <a:solidFill>
                  <a:srgbClr val="00B0F0"/>
                </a:solidFill>
                <a:latin typeface="Comic Sans MS" panose="030F0702030302020204" pitchFamily="66" charset="0"/>
              </a:rPr>
              <a:t>MA in English language &amp;Applied Linguistics(2012</a:t>
            </a:r>
            <a:r>
              <a:rPr lang="en-US" b="1" dirty="0" smtClean="0">
                <a:solidFill>
                  <a:srgbClr val="00B0F0"/>
                </a:solidFill>
              </a:rPr>
              <a:t>)</a:t>
            </a:r>
          </a:p>
          <a:p>
            <a:r>
              <a:rPr lang="en-US" sz="4000" b="1" dirty="0" smtClean="0">
                <a:solidFill>
                  <a:srgbClr val="00B050"/>
                </a:solidFill>
              </a:rPr>
              <a:t> </a:t>
            </a:r>
            <a:r>
              <a:rPr lang="en-US" sz="4000" b="1" dirty="0">
                <a:solidFill>
                  <a:srgbClr val="00B050"/>
                </a:solidFill>
              </a:rPr>
              <a:t/>
            </a:r>
            <a:br>
              <a:rPr lang="en-US" sz="4000" b="1" dirty="0">
                <a:solidFill>
                  <a:srgbClr val="00B050"/>
                </a:solidFill>
              </a:rPr>
            </a:br>
            <a:endParaRPr lang="en-US" sz="4000" b="1" dirty="0" smtClean="0">
              <a:solidFill>
                <a:srgbClr val="00B050"/>
              </a:solidFill>
            </a:endParaRPr>
          </a:p>
        </p:txBody>
      </p:sp>
    </p:spTree>
    <p:extLst>
      <p:ext uri="{BB962C8B-B14F-4D97-AF65-F5344CB8AC3E}">
        <p14:creationId xmlns:p14="http://schemas.microsoft.com/office/powerpoint/2010/main" val="548196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2060"/>
                </a:solidFill>
                <a:latin typeface="Century" panose="02040604050505020304" pitchFamily="18" charset="0"/>
              </a:rPr>
              <a:t>First week </a:t>
            </a:r>
            <a:endParaRPr lang="en-US" b="1" dirty="0">
              <a:solidFill>
                <a:srgbClr val="002060"/>
              </a:solidFill>
              <a:latin typeface="Century" panose="02040604050505020304" pitchFamily="18" charset="0"/>
            </a:endParaRPr>
          </a:p>
        </p:txBody>
      </p:sp>
      <p:sp>
        <p:nvSpPr>
          <p:cNvPr id="3" name="Content Placeholder 2"/>
          <p:cNvSpPr>
            <a:spLocks noGrp="1"/>
          </p:cNvSpPr>
          <p:nvPr>
            <p:ph idx="1"/>
          </p:nvPr>
        </p:nvSpPr>
        <p:spPr>
          <a:xfrm>
            <a:off x="838200" y="1845290"/>
            <a:ext cx="10515600" cy="4351338"/>
          </a:xfrm>
        </p:spPr>
        <p:txBody>
          <a:bodyPr>
            <a:normAutofit/>
          </a:bodyPr>
          <a:lstStyle/>
          <a:p>
            <a:endParaRPr lang="en-GB" dirty="0" smtClean="0"/>
          </a:p>
          <a:p>
            <a:r>
              <a:rPr lang="en-GB" dirty="0" smtClean="0"/>
              <a:t>Introducing </a:t>
            </a:r>
            <a:r>
              <a:rPr lang="en-GB" dirty="0"/>
              <a:t>the </a:t>
            </a:r>
            <a:r>
              <a:rPr lang="en-GB" dirty="0" smtClean="0"/>
              <a:t>course book</a:t>
            </a:r>
          </a:p>
          <a:p>
            <a:r>
              <a:rPr lang="en-GB" dirty="0"/>
              <a:t>Introduction to the </a:t>
            </a:r>
            <a:r>
              <a:rPr lang="en-GB" dirty="0" smtClean="0"/>
              <a:t>module</a:t>
            </a:r>
          </a:p>
          <a:p>
            <a:r>
              <a:rPr lang="en-GB" dirty="0" smtClean="0"/>
              <a:t>Definitions of micro teaching</a:t>
            </a:r>
          </a:p>
          <a:p>
            <a:r>
              <a:rPr lang="en-GB" dirty="0" smtClean="0"/>
              <a:t>Features of micro teaching </a:t>
            </a:r>
          </a:p>
          <a:p>
            <a:r>
              <a:rPr lang="en-GB" dirty="0" smtClean="0"/>
              <a:t>Importance of micro teaching </a:t>
            </a:r>
            <a:endParaRPr lang="en-US" dirty="0" smtClean="0"/>
          </a:p>
          <a:p>
            <a:r>
              <a:rPr lang="en-GB" dirty="0" smtClean="0"/>
              <a:t>Lesson </a:t>
            </a:r>
            <a:r>
              <a:rPr lang="en-GB" dirty="0"/>
              <a:t>planning</a:t>
            </a:r>
            <a:endParaRPr lang="en-US" dirty="0"/>
          </a:p>
        </p:txBody>
      </p:sp>
    </p:spTree>
    <p:extLst>
      <p:ext uri="{BB962C8B-B14F-4D97-AF65-F5344CB8AC3E}">
        <p14:creationId xmlns:p14="http://schemas.microsoft.com/office/powerpoint/2010/main" val="214404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10515600" cy="533400"/>
          </a:xfrm>
        </p:spPr>
        <p:txBody>
          <a:bodyPr>
            <a:normAutofit fontScale="90000"/>
          </a:bodyPr>
          <a:lstStyle/>
          <a:p>
            <a:endParaRPr lang="en-US" b="1" i="1" dirty="0">
              <a:solidFill>
                <a:srgbClr val="0070C0"/>
              </a:solidFill>
            </a:endParaRPr>
          </a:p>
        </p:txBody>
      </p:sp>
      <p:sp>
        <p:nvSpPr>
          <p:cNvPr id="3" name="Content Placeholder 2"/>
          <p:cNvSpPr>
            <a:spLocks noGrp="1"/>
          </p:cNvSpPr>
          <p:nvPr>
            <p:ph idx="1"/>
          </p:nvPr>
        </p:nvSpPr>
        <p:spPr>
          <a:xfrm>
            <a:off x="76201" y="1447800"/>
            <a:ext cx="11734800" cy="5257800"/>
          </a:xfrm>
        </p:spPr>
        <p:txBody>
          <a:bodyPr>
            <a:normAutofit/>
          </a:bodyPr>
          <a:lstStyle/>
          <a:p>
            <a:r>
              <a:rPr lang="en-US" sz="2000" dirty="0" smtClean="0"/>
              <a:t>.</a:t>
            </a:r>
            <a:endParaRPr lang="en-US" sz="2000" dirty="0"/>
          </a:p>
          <a:p>
            <a:endParaRPr lang="en-US" sz="2000" dirty="0">
              <a:solidFill>
                <a:schemeClr val="tx2">
                  <a:lumMod val="50000"/>
                </a:schemeClr>
              </a:solidFill>
            </a:endParaRPr>
          </a:p>
          <a:p>
            <a:pPr marL="0" indent="0" algn="ctr">
              <a:buNone/>
            </a:pPr>
            <a:endParaRPr lang="en-US" sz="2000" dirty="0"/>
          </a:p>
        </p:txBody>
      </p:sp>
      <p:sp>
        <p:nvSpPr>
          <p:cNvPr id="4" name="Rectangle 3"/>
          <p:cNvSpPr/>
          <p:nvPr/>
        </p:nvSpPr>
        <p:spPr>
          <a:xfrm>
            <a:off x="762000" y="76201"/>
            <a:ext cx="8382000" cy="6524863"/>
          </a:xfrm>
          <a:prstGeom prst="rect">
            <a:avLst/>
          </a:prstGeom>
        </p:spPr>
        <p:txBody>
          <a:bodyPr wrap="square">
            <a:spAutoFit/>
          </a:bodyPr>
          <a:lstStyle/>
          <a:p>
            <a:endParaRPr lang="en-US" dirty="0" smtClean="0"/>
          </a:p>
          <a:p>
            <a:pPr algn="ctr"/>
            <a:r>
              <a:rPr lang="en-US" sz="3200" b="1" dirty="0" smtClean="0">
                <a:solidFill>
                  <a:srgbClr val="00B0F0"/>
                </a:solidFill>
              </a:rPr>
              <a:t>What is Micro Teaching </a:t>
            </a:r>
          </a:p>
          <a:p>
            <a:pPr algn="just"/>
            <a:endParaRPr lang="en-US" sz="3200" b="1" dirty="0" smtClean="0">
              <a:solidFill>
                <a:srgbClr val="00B0F0"/>
              </a:solidFill>
            </a:endParaRPr>
          </a:p>
          <a:p>
            <a:pPr algn="just"/>
            <a:r>
              <a:rPr lang="en-US" sz="2400" dirty="0" smtClean="0"/>
              <a:t>Micro-teaching </a:t>
            </a:r>
            <a:r>
              <a:rPr lang="en-US" sz="2400" dirty="0"/>
              <a:t>is a teacher training technique for learning teaching skills. It employs real teaching situation for developing skills and helps to get deeper knowledge regarding the art of teaching (Allen &amp; Wang, 1996). </a:t>
            </a:r>
            <a:endParaRPr lang="en-US" sz="2400" dirty="0" smtClean="0"/>
          </a:p>
          <a:p>
            <a:pPr algn="just"/>
            <a:endParaRPr lang="en-US" sz="2400" dirty="0"/>
          </a:p>
          <a:p>
            <a:pPr algn="just"/>
            <a:r>
              <a:rPr lang="en-US" sz="2400" dirty="0"/>
              <a:t>“According to </a:t>
            </a:r>
            <a:r>
              <a:rPr lang="en-US" sz="2400" dirty="0" err="1"/>
              <a:t>Sukirman</a:t>
            </a:r>
            <a:r>
              <a:rPr lang="en-US" sz="2400" dirty="0"/>
              <a:t> (2012</a:t>
            </a:r>
            <a:r>
              <a:rPr lang="en-US" sz="2400" dirty="0" smtClean="0"/>
              <a:t>):</a:t>
            </a:r>
          </a:p>
          <a:p>
            <a:pPr algn="just"/>
            <a:r>
              <a:rPr lang="en-US" sz="2400" dirty="0" smtClean="0"/>
              <a:t>Micro-teaching </a:t>
            </a:r>
            <a:r>
              <a:rPr lang="en-US" sz="2400" dirty="0"/>
              <a:t>is a learning approach or a way to train teaching performance which is done micro or simplified. Simplification here is related to each learning component, for example in terms of time, material, number of students, types of basic teaching skills trained, use of learning methods and media, and other learning elements”</a:t>
            </a:r>
          </a:p>
        </p:txBody>
      </p:sp>
    </p:spTree>
    <p:extLst>
      <p:ext uri="{BB962C8B-B14F-4D97-AF65-F5344CB8AC3E}">
        <p14:creationId xmlns:p14="http://schemas.microsoft.com/office/powerpoint/2010/main" val="3676124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3071"/>
            <a:ext cx="11201399" cy="857864"/>
          </a:xfrm>
        </p:spPr>
        <p:txBody>
          <a:bodyPr>
            <a:normAutofit fontScale="90000"/>
          </a:bodyPr>
          <a:lstStyle/>
          <a:p>
            <a:r>
              <a:rPr lang="en-US" b="1" dirty="0" smtClean="0">
                <a:solidFill>
                  <a:srgbClr val="FF0000"/>
                </a:solidFill>
              </a:rPr>
              <a:t/>
            </a:r>
            <a:br>
              <a:rPr lang="en-US" b="1" dirty="0" smtClean="0">
                <a:solidFill>
                  <a:srgbClr val="FF0000"/>
                </a:solidFill>
              </a:rPr>
            </a:br>
            <a:endParaRPr lang="en-US" b="1" i="1" dirty="0"/>
          </a:p>
        </p:txBody>
      </p:sp>
      <p:sp>
        <p:nvSpPr>
          <p:cNvPr id="3" name="Content Placeholder 2"/>
          <p:cNvSpPr>
            <a:spLocks noGrp="1"/>
          </p:cNvSpPr>
          <p:nvPr>
            <p:ph idx="1"/>
          </p:nvPr>
        </p:nvSpPr>
        <p:spPr>
          <a:xfrm>
            <a:off x="152400" y="690263"/>
            <a:ext cx="11887201" cy="6701137"/>
          </a:xfrm>
        </p:spPr>
        <p:txBody>
          <a:bodyPr>
            <a:noAutofit/>
          </a:bodyPr>
          <a:lstStyle/>
          <a:p>
            <a:r>
              <a:rPr lang="en-US" sz="1800" dirty="0"/>
              <a:t>The key features of microteaching include:	</a:t>
            </a:r>
          </a:p>
          <a:p>
            <a:pPr lvl="0"/>
            <a:r>
              <a:rPr lang="en-US" sz="1800" b="1" dirty="0"/>
              <a:t>Short Lesson Duration</a:t>
            </a:r>
            <a:r>
              <a:rPr lang="en-US" sz="1800" dirty="0"/>
              <a:t>: Microteaching lessons are </a:t>
            </a:r>
            <a:r>
              <a:rPr lang="en-US" sz="1800" dirty="0" smtClean="0"/>
              <a:t>purposely </a:t>
            </a:r>
            <a:r>
              <a:rPr lang="en-US" sz="1800" dirty="0"/>
              <a:t>kept short, typically ranging from 5 to 15 minutes. This brevity allows the teacher to focus on specific aspects of teaching within a manageable time frame.</a:t>
            </a:r>
          </a:p>
          <a:p>
            <a:pPr lvl="0"/>
            <a:r>
              <a:rPr lang="en-US" sz="1800" b="1" dirty="0"/>
              <a:t>Small Group Setting</a:t>
            </a:r>
            <a:r>
              <a:rPr lang="en-US" sz="1800" dirty="0"/>
              <a:t>: Microteaching is conducted in a small group setting, with peers or mentors acting as students. </a:t>
            </a:r>
          </a:p>
          <a:p>
            <a:pPr lvl="0"/>
            <a:r>
              <a:rPr lang="en-US" sz="1800" b="1" dirty="0"/>
              <a:t>Specific Teaching Skills</a:t>
            </a:r>
            <a:r>
              <a:rPr lang="en-US" sz="1800" dirty="0"/>
              <a:t>: Each microteaching session focuses on a specific teaching skill or aspect of instruction. For example, a teacher might choose to work on questioning techniques, classroom management, or the introduction of a new concept.</a:t>
            </a:r>
          </a:p>
          <a:p>
            <a:pPr lvl="0"/>
            <a:r>
              <a:rPr lang="en-US" sz="1800" b="1" dirty="0"/>
              <a:t>Video Recording (Optional)</a:t>
            </a:r>
            <a:r>
              <a:rPr lang="en-US" sz="1800" dirty="0"/>
              <a:t>: In some cases, microteaching sessions are recorded on video, allowing the teacher to review their performance later. Video recordings can provide valuable insights into teaching style, body language, and interactions with students.</a:t>
            </a:r>
          </a:p>
          <a:p>
            <a:pPr lvl="0"/>
            <a:r>
              <a:rPr lang="en-US" sz="1800" b="1" dirty="0"/>
              <a:t>Peer Observation and Feedback</a:t>
            </a:r>
            <a:r>
              <a:rPr lang="en-US" sz="1800" dirty="0"/>
              <a:t>: After delivering a micro-lesson, the teacher receives feedback from peers or mentors. Feedback typically focuses on the targeted teaching skill and may include comments on strengths and areas for improvement.</a:t>
            </a:r>
          </a:p>
          <a:p>
            <a:pPr lvl="0"/>
            <a:r>
              <a:rPr lang="en-US" sz="1800" b="1" dirty="0"/>
              <a:t>Reflection and Revision</a:t>
            </a:r>
            <a:r>
              <a:rPr lang="en-US" sz="1800" dirty="0"/>
              <a:t>: Following feedback, the teacher engages in self-reflection and may make revisions to their teaching approach. The goal is to refine and improve teaching practices over time.</a:t>
            </a:r>
          </a:p>
          <a:p>
            <a:r>
              <a:rPr lang="en-US" sz="1800" b="1" dirty="0"/>
              <a:t>Multiple Iterations</a:t>
            </a:r>
            <a:r>
              <a:rPr lang="en-US" sz="1800" dirty="0"/>
              <a:t>: Teachers often have the opportunity to repeat the microteaching process, working on different teaching skills or aspects in each session. </a:t>
            </a:r>
            <a:endParaRPr lang="en-US" sz="1800" dirty="0">
              <a:solidFill>
                <a:srgbClr val="0070C0"/>
              </a:solidFill>
            </a:endParaRPr>
          </a:p>
        </p:txBody>
      </p:sp>
      <p:sp>
        <p:nvSpPr>
          <p:cNvPr id="5" name="Rectangle 4"/>
          <p:cNvSpPr/>
          <p:nvPr/>
        </p:nvSpPr>
        <p:spPr>
          <a:xfrm>
            <a:off x="228600" y="228598"/>
            <a:ext cx="9372600" cy="461665"/>
          </a:xfrm>
          <a:prstGeom prst="rect">
            <a:avLst/>
          </a:prstGeom>
        </p:spPr>
        <p:txBody>
          <a:bodyPr wrap="square">
            <a:spAutoFit/>
          </a:bodyPr>
          <a:lstStyle/>
          <a:p>
            <a:r>
              <a:rPr lang="en-US" sz="2400" b="1" dirty="0">
                <a:solidFill>
                  <a:srgbClr val="FF0000"/>
                </a:solidFill>
                <a:latin typeface="Segoe UI" panose="020B0502040204020203" pitchFamily="34" charset="0"/>
                <a:ea typeface="Times New Roman" panose="02020603050405020304" pitchFamily="18" charset="0"/>
              </a:rPr>
              <a:t>The key features of microteaching include</a:t>
            </a:r>
            <a:r>
              <a:rPr lang="en-US" dirty="0">
                <a:latin typeface="Segoe UI" panose="020B0502040204020203" pitchFamily="34" charset="0"/>
                <a:ea typeface="Times New Roman" panose="02020603050405020304" pitchFamily="18" charset="0"/>
              </a:rPr>
              <a:t>:</a:t>
            </a:r>
            <a:endParaRPr lang="en-US" dirty="0"/>
          </a:p>
        </p:txBody>
      </p:sp>
    </p:spTree>
    <p:extLst>
      <p:ext uri="{BB962C8B-B14F-4D97-AF65-F5344CB8AC3E}">
        <p14:creationId xmlns:p14="http://schemas.microsoft.com/office/powerpoint/2010/main" val="4170385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5125"/>
            <a:ext cx="11125200" cy="1460500"/>
          </a:xfrm>
        </p:spPr>
        <p:txBody>
          <a:bodyPr>
            <a:noAutofit/>
          </a:bodyPr>
          <a:lstStyle/>
          <a:p>
            <a:r>
              <a:rPr lang="en-US" sz="3600" b="1" dirty="0">
                <a:solidFill>
                  <a:srgbClr val="00B0F0"/>
                </a:solidFill>
              </a:rPr>
              <a:t>Microteaching offers several benefits to teachers, </a:t>
            </a:r>
            <a:r>
              <a:rPr lang="en-US" sz="3600" b="1" dirty="0" smtClean="0">
                <a:solidFill>
                  <a:srgbClr val="00B0F0"/>
                </a:solidFill>
              </a:rPr>
              <a:t/>
            </a:r>
            <a:br>
              <a:rPr lang="en-US" sz="3600" b="1" dirty="0" smtClean="0">
                <a:solidFill>
                  <a:srgbClr val="00B0F0"/>
                </a:solidFill>
              </a:rPr>
            </a:br>
            <a:r>
              <a:rPr lang="en-US" sz="3600" b="1" dirty="0">
                <a:solidFill>
                  <a:srgbClr val="00B0F0"/>
                </a:solidFill>
              </a:rPr>
              <a:t> </a:t>
            </a:r>
            <a:r>
              <a:rPr lang="en-US" sz="3600" b="1" dirty="0" smtClean="0">
                <a:solidFill>
                  <a:srgbClr val="00B0F0"/>
                </a:solidFill>
              </a:rPr>
              <a:t>                    including   the </a:t>
            </a:r>
            <a:r>
              <a:rPr lang="en-US" sz="3600" b="1" dirty="0">
                <a:solidFill>
                  <a:srgbClr val="00B0F0"/>
                </a:solidFill>
              </a:rPr>
              <a:t>opportunity to:</a:t>
            </a:r>
            <a:br>
              <a:rPr lang="en-US" sz="3600" b="1" dirty="0">
                <a:solidFill>
                  <a:srgbClr val="00B0F0"/>
                </a:solidFill>
              </a:rPr>
            </a:br>
            <a:endParaRPr lang="en-US" sz="3600" b="1" dirty="0">
              <a:solidFill>
                <a:srgbClr val="00B0F0"/>
              </a:solidFill>
            </a:endParaRPr>
          </a:p>
        </p:txBody>
      </p:sp>
      <p:sp>
        <p:nvSpPr>
          <p:cNvPr id="3" name="Content Placeholder 2"/>
          <p:cNvSpPr>
            <a:spLocks noGrp="1"/>
          </p:cNvSpPr>
          <p:nvPr>
            <p:ph idx="1"/>
          </p:nvPr>
        </p:nvSpPr>
        <p:spPr/>
        <p:txBody>
          <a:bodyPr>
            <a:normAutofit fontScale="92500" lnSpcReduction="20000"/>
          </a:bodyPr>
          <a:lstStyle/>
          <a:p>
            <a:pPr lvl="0"/>
            <a:endParaRPr lang="en-US" dirty="0" smtClean="0"/>
          </a:p>
          <a:p>
            <a:pPr lvl="0"/>
            <a:r>
              <a:rPr lang="en-US" sz="3200" dirty="0" smtClean="0"/>
              <a:t>Practice </a:t>
            </a:r>
            <a:r>
              <a:rPr lang="en-US" sz="3200" dirty="0"/>
              <a:t>teaching skills in a low-stakes environment.</a:t>
            </a:r>
          </a:p>
          <a:p>
            <a:pPr lvl="0"/>
            <a:r>
              <a:rPr lang="en-US" sz="3200" dirty="0"/>
              <a:t>Receive constructive feedback from peers and mentors.</a:t>
            </a:r>
          </a:p>
          <a:p>
            <a:pPr lvl="0"/>
            <a:r>
              <a:rPr lang="en-US" sz="3200" dirty="0"/>
              <a:t>Target specific areas for improvement.</a:t>
            </a:r>
          </a:p>
          <a:p>
            <a:pPr lvl="0"/>
            <a:r>
              <a:rPr lang="en-US" sz="3200" dirty="0"/>
              <a:t>Build confidence and self-awareness as educators.</a:t>
            </a:r>
          </a:p>
          <a:p>
            <a:pPr lvl="0"/>
            <a:r>
              <a:rPr lang="en-US" sz="3200" dirty="0"/>
              <a:t>Develop effective teaching strategies.</a:t>
            </a:r>
          </a:p>
          <a:p>
            <a:endParaRPr lang="en-US" sz="3200" dirty="0"/>
          </a:p>
        </p:txBody>
      </p:sp>
    </p:spTree>
    <p:extLst>
      <p:ext uri="{BB962C8B-B14F-4D97-AF65-F5344CB8AC3E}">
        <p14:creationId xmlns:p14="http://schemas.microsoft.com/office/powerpoint/2010/main" val="11824162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357</TotalTime>
  <Words>197</Words>
  <Application>Microsoft Office PowerPoint</Application>
  <PresentationFormat>Widescreen</PresentationFormat>
  <Paragraphs>39</Paragraphs>
  <Slides>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Arial</vt:lpstr>
      <vt:lpstr>Calibri</vt:lpstr>
      <vt:lpstr>Century</vt:lpstr>
      <vt:lpstr>Century Gothic</vt:lpstr>
      <vt:lpstr>Comic Sans MS</vt:lpstr>
      <vt:lpstr>Segoe UI</vt:lpstr>
      <vt:lpstr>Times New Roman</vt:lpstr>
      <vt:lpstr>Wingdings 3</vt:lpstr>
      <vt:lpstr>Ion</vt:lpstr>
      <vt:lpstr>           Salahaddin University -Erbil College of Basic Education  Higher Diploma</vt:lpstr>
      <vt:lpstr>First week </vt:lpstr>
      <vt:lpstr>PowerPoint Presentation</vt:lpstr>
      <vt:lpstr> </vt:lpstr>
      <vt:lpstr>Microteaching offers several benefits to teachers,                       including   the opportunity to: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Salahaddin University – Erbil  College of Basic Education  English Department </dc:title>
  <cp:lastModifiedBy>HP</cp:lastModifiedBy>
  <cp:revision>45</cp:revision>
  <dcterms:modified xsi:type="dcterms:W3CDTF">2023-10-17T17:18:15Z</dcterms:modified>
</cp:coreProperties>
</file>